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1059" r:id="rId2"/>
    <p:sldId id="1064" r:id="rId3"/>
    <p:sldId id="1065" r:id="rId4"/>
    <p:sldId id="1066" r:id="rId5"/>
    <p:sldId id="1068" r:id="rId6"/>
    <p:sldId id="1069" r:id="rId7"/>
    <p:sldId id="1070" r:id="rId8"/>
    <p:sldId id="1071" r:id="rId9"/>
    <p:sldId id="1072" r:id="rId10"/>
    <p:sldId id="1073" r:id="rId11"/>
  </p:sldIdLst>
  <p:sldSz cx="9601200" cy="6858000"/>
  <p:notesSz cx="6799263" cy="9929813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38219"/>
    <a:srgbClr val="3B4D9E"/>
    <a:srgbClr val="153974"/>
    <a:srgbClr val="538DB3"/>
    <a:srgbClr val="CCECFF"/>
    <a:srgbClr val="B8CCE2"/>
    <a:srgbClr val="E1F4FF"/>
    <a:srgbClr val="FEFEF8"/>
  </p:clrMru>
</p:presentationPr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8" autoAdjust="0"/>
    <p:restoredTop sz="93904" autoAdjust="0"/>
  </p:normalViewPr>
  <p:slideViewPr>
    <p:cSldViewPr>
      <p:cViewPr>
        <p:scale>
          <a:sx n="70" d="100"/>
          <a:sy n="70" d="100"/>
        </p:scale>
        <p:origin x="-1338" y="-786"/>
      </p:cViewPr>
      <p:guideLst>
        <p:guide orient="horz" pos="864"/>
        <p:guide orient="horz" pos="1152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82" y="-120"/>
      </p:cViewPr>
      <p:guideLst>
        <p:guide orient="horz" pos="3128"/>
        <p:guide pos="214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3" tIns="45522" rIns="91043" bIns="45522" numCol="1" anchor="t" anchorCtr="0" compatLnSpc="1">
            <a:prstTxWarp prst="textNoShape">
              <a:avLst/>
            </a:prstTxWarp>
          </a:bodyPr>
          <a:lstStyle>
            <a:lvl1pPr algn="l" defTabSz="911225" eaLnBrk="1" hangingPunct="1">
              <a:defRPr sz="1200"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3" tIns="45522" rIns="91043" bIns="45522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3" tIns="45522" rIns="91043" bIns="45522" numCol="1" anchor="b" anchorCtr="0" compatLnSpc="1">
            <a:prstTxWarp prst="textNoShape">
              <a:avLst/>
            </a:prstTxWarp>
          </a:bodyPr>
          <a:lstStyle>
            <a:lvl1pPr algn="l" defTabSz="911225" eaLnBrk="1" hangingPunct="1">
              <a:defRPr sz="1200"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3" tIns="45522" rIns="91043" bIns="45522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b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A03C06-EC1A-4FD8-9E6E-C2D95A452E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56" tIns="44778" rIns="89556" bIns="44778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56" tIns="44778" rIns="89556" bIns="44778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4063" y="735013"/>
            <a:ext cx="5246687" cy="3748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727575"/>
            <a:ext cx="4967288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56" tIns="44778" rIns="89556" bIns="44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3563"/>
            <a:ext cx="296703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56" tIns="44778" rIns="89556" bIns="44778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53563"/>
            <a:ext cx="29654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56" tIns="44778" rIns="89556" bIns="44778" numCol="1" anchor="b" anchorCtr="0" compatLnSpc="1">
            <a:prstTxWarp prst="textNoShape">
              <a:avLst/>
            </a:prstTxWarp>
          </a:bodyPr>
          <a:lstStyle>
            <a:lvl1pPr algn="r" defTabSz="895350">
              <a:defRPr sz="1200" b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D7E769A-2FDB-4568-B133-16BC001985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  <a:cs typeface="Arial" pitchFamily="34" charset="0"/>
            </a:endParaRPr>
          </a:p>
          <a:p>
            <a:endParaRPr lang="es-E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  <a:cs typeface="Arial" pitchFamily="34" charset="0"/>
            </a:endParaRPr>
          </a:p>
          <a:p>
            <a:endParaRPr lang="es-E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7625" y="9455150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49" tIns="44774" rIns="89549" bIns="44774" anchor="b"/>
          <a:lstStyle/>
          <a:p>
            <a:pPr algn="r" defTabSz="895350" eaLnBrk="0" hangingPunct="0"/>
            <a:fld id="{2ED0EC44-709A-4CA1-A2E0-6373F01221B0}" type="slidenum">
              <a:rPr lang="en-US" sz="1200" b="1"/>
              <a:pPr algn="r" defTabSz="895350" eaLnBrk="0" hangingPunct="0"/>
              <a:t>2</a:t>
            </a:fld>
            <a:endParaRPr lang="en-US" sz="1200" b="1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8513" y="742950"/>
            <a:ext cx="5210175" cy="37226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8050"/>
            <a:ext cx="5437187" cy="4468813"/>
          </a:xfrm>
          <a:noFill/>
          <a:ln/>
        </p:spPr>
        <p:txBody>
          <a:bodyPr lIns="89549" tIns="44774" rIns="89549" bIns="44774"/>
          <a:lstStyle/>
          <a:p>
            <a:pPr eaLnBrk="1" hangingPunct="1"/>
            <a:endParaRPr lang="nl-NL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7625" y="9455150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49" tIns="44774" rIns="89549" bIns="44774" anchor="b"/>
          <a:lstStyle/>
          <a:p>
            <a:pPr algn="r" defTabSz="895350" eaLnBrk="0" hangingPunct="0"/>
            <a:fld id="{2ED0EC44-709A-4CA1-A2E0-6373F01221B0}" type="slidenum">
              <a:rPr lang="en-US" sz="1200" b="1"/>
              <a:pPr algn="r" defTabSz="895350" eaLnBrk="0" hangingPunct="0"/>
              <a:t>3</a:t>
            </a:fld>
            <a:endParaRPr lang="en-US" sz="1200" b="1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8513" y="742950"/>
            <a:ext cx="5210175" cy="37226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8050"/>
            <a:ext cx="5437187" cy="4468813"/>
          </a:xfrm>
          <a:noFill/>
          <a:ln/>
        </p:spPr>
        <p:txBody>
          <a:bodyPr lIns="89549" tIns="44774" rIns="89549" bIns="44774"/>
          <a:lstStyle/>
          <a:p>
            <a:pPr eaLnBrk="1" hangingPunct="1"/>
            <a:endParaRPr lang="nl-NL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7625" y="9455150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49" tIns="44774" rIns="89549" bIns="44774" anchor="b"/>
          <a:lstStyle/>
          <a:p>
            <a:pPr algn="r" defTabSz="895350" eaLnBrk="0" hangingPunct="0"/>
            <a:fld id="{2ED0EC44-709A-4CA1-A2E0-6373F01221B0}" type="slidenum">
              <a:rPr lang="en-US" sz="1200" b="1"/>
              <a:pPr algn="r" defTabSz="895350" eaLnBrk="0" hangingPunct="0"/>
              <a:t>4</a:t>
            </a:fld>
            <a:endParaRPr lang="en-US" sz="1200" b="1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8513" y="742950"/>
            <a:ext cx="5210175" cy="37226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8050"/>
            <a:ext cx="5437187" cy="4468813"/>
          </a:xfrm>
          <a:noFill/>
          <a:ln/>
        </p:spPr>
        <p:txBody>
          <a:bodyPr lIns="89549" tIns="44774" rIns="89549" bIns="44774"/>
          <a:lstStyle/>
          <a:p>
            <a:pPr eaLnBrk="1" hangingPunct="1"/>
            <a:endParaRPr lang="nl-NL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7625" y="9455150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49" tIns="44774" rIns="89549" bIns="44774" anchor="b"/>
          <a:lstStyle/>
          <a:p>
            <a:pPr algn="r" defTabSz="895350" eaLnBrk="0" hangingPunct="0"/>
            <a:fld id="{2ED0EC44-709A-4CA1-A2E0-6373F01221B0}" type="slidenum">
              <a:rPr lang="en-US" sz="1200" b="1"/>
              <a:pPr algn="r" defTabSz="895350" eaLnBrk="0" hangingPunct="0"/>
              <a:t>5</a:t>
            </a:fld>
            <a:endParaRPr lang="en-US" sz="1200" b="1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8513" y="742950"/>
            <a:ext cx="5210175" cy="37226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8050"/>
            <a:ext cx="5437187" cy="4468813"/>
          </a:xfrm>
          <a:noFill/>
          <a:ln/>
        </p:spPr>
        <p:txBody>
          <a:bodyPr lIns="89549" tIns="44774" rIns="89549" bIns="44774"/>
          <a:lstStyle/>
          <a:p>
            <a:pPr eaLnBrk="1" hangingPunct="1"/>
            <a:endParaRPr lang="nl-NL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7625" y="9455150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49" tIns="44774" rIns="89549" bIns="44774" anchor="b"/>
          <a:lstStyle/>
          <a:p>
            <a:pPr algn="r" defTabSz="895350" eaLnBrk="0" hangingPunct="0"/>
            <a:fld id="{2ED0EC44-709A-4CA1-A2E0-6373F01221B0}" type="slidenum">
              <a:rPr lang="en-US" sz="1200" b="1"/>
              <a:pPr algn="r" defTabSz="895350" eaLnBrk="0" hangingPunct="0"/>
              <a:t>6</a:t>
            </a:fld>
            <a:endParaRPr lang="en-US" sz="1200" b="1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8513" y="742950"/>
            <a:ext cx="5210175" cy="37226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8050"/>
            <a:ext cx="5437187" cy="4468813"/>
          </a:xfrm>
          <a:noFill/>
          <a:ln/>
        </p:spPr>
        <p:txBody>
          <a:bodyPr lIns="89549" tIns="44774" rIns="89549" bIns="44774"/>
          <a:lstStyle/>
          <a:p>
            <a:pPr eaLnBrk="1" hangingPunct="1"/>
            <a:endParaRPr lang="nl-NL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7625" y="9455150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49" tIns="44774" rIns="89549" bIns="44774" anchor="b"/>
          <a:lstStyle/>
          <a:p>
            <a:pPr algn="r" defTabSz="895350" eaLnBrk="0" hangingPunct="0"/>
            <a:fld id="{2ED0EC44-709A-4CA1-A2E0-6373F01221B0}" type="slidenum">
              <a:rPr lang="en-US" sz="1200" b="1"/>
              <a:pPr algn="r" defTabSz="895350" eaLnBrk="0" hangingPunct="0"/>
              <a:t>7</a:t>
            </a:fld>
            <a:endParaRPr lang="en-US" sz="1200" b="1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8513" y="742950"/>
            <a:ext cx="5210175" cy="37226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8050"/>
            <a:ext cx="5437187" cy="4468813"/>
          </a:xfrm>
          <a:noFill/>
          <a:ln/>
        </p:spPr>
        <p:txBody>
          <a:bodyPr lIns="89549" tIns="44774" rIns="89549" bIns="44774"/>
          <a:lstStyle/>
          <a:p>
            <a:pPr eaLnBrk="1" hangingPunct="1"/>
            <a:endParaRPr lang="nl-NL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7625" y="9455150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49" tIns="44774" rIns="89549" bIns="44774" anchor="b"/>
          <a:lstStyle/>
          <a:p>
            <a:pPr algn="r" defTabSz="895350" eaLnBrk="0" hangingPunct="0"/>
            <a:fld id="{2ED0EC44-709A-4CA1-A2E0-6373F01221B0}" type="slidenum">
              <a:rPr lang="en-US" sz="1200" b="1"/>
              <a:pPr algn="r" defTabSz="895350" eaLnBrk="0" hangingPunct="0"/>
              <a:t>8</a:t>
            </a:fld>
            <a:endParaRPr lang="en-US" sz="1200" b="1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8513" y="742950"/>
            <a:ext cx="5210175" cy="37226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8050"/>
            <a:ext cx="5437187" cy="4468813"/>
          </a:xfrm>
          <a:noFill/>
          <a:ln/>
        </p:spPr>
        <p:txBody>
          <a:bodyPr lIns="89549" tIns="44774" rIns="89549" bIns="44774"/>
          <a:lstStyle/>
          <a:p>
            <a:pPr eaLnBrk="1" hangingPunct="1"/>
            <a:endParaRPr lang="nl-NL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7625" y="9455150"/>
            <a:ext cx="2965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49" tIns="44774" rIns="89549" bIns="44774" anchor="b"/>
          <a:lstStyle/>
          <a:p>
            <a:pPr algn="r" defTabSz="895350" eaLnBrk="0" hangingPunct="0"/>
            <a:fld id="{2ED0EC44-709A-4CA1-A2E0-6373F01221B0}" type="slidenum">
              <a:rPr lang="en-US" sz="1200" b="1"/>
              <a:pPr algn="r" defTabSz="895350" eaLnBrk="0" hangingPunct="0"/>
              <a:t>9</a:t>
            </a:fld>
            <a:endParaRPr lang="en-US" sz="1200" b="1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8513" y="742950"/>
            <a:ext cx="5210175" cy="37226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8050"/>
            <a:ext cx="5437187" cy="4468813"/>
          </a:xfrm>
          <a:noFill/>
          <a:ln/>
        </p:spPr>
        <p:txBody>
          <a:bodyPr lIns="89549" tIns="44774" rIns="89549" bIns="44774"/>
          <a:lstStyle/>
          <a:p>
            <a:pPr eaLnBrk="1" hangingPunct="1"/>
            <a:endParaRPr lang="nl-NL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72300" y="163513"/>
            <a:ext cx="2171700" cy="5962650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3513"/>
            <a:ext cx="6362700" cy="5962650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413"/>
            <a:ext cx="8839200" cy="831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79425" y="1600200"/>
            <a:ext cx="864235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62466" r:id="rId4" imgW="0" imgH="0" progId="">
              <p:embed/>
            </p:oleObj>
          </a:graphicData>
        </a:graphic>
      </p:graphicFrame>
      <p:sp>
        <p:nvSpPr>
          <p:cNvPr id="5" name="Text 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966200" y="6673850"/>
            <a:ext cx="184150" cy="1333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fld id="{2582E90A-F6B3-46DD-B2F6-5F2F811E661D}" type="slidenum">
              <a:rPr lang="en-US" sz="900"/>
              <a:pPr algn="r" eaLnBrk="1" hangingPunct="1">
                <a:defRPr/>
              </a:pPr>
              <a:t>‹#›</a:t>
            </a:fld>
            <a:endParaRPr lang="en-US" sz="900" dirty="0"/>
          </a:p>
        </p:txBody>
      </p:sp>
      <p:pic>
        <p:nvPicPr>
          <p:cNvPr id="6" name="Picture 39" descr="img_LogoColor_I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6518" b="39178"/>
          <a:stretch>
            <a:fillRect/>
          </a:stretch>
        </p:blipFill>
        <p:spPr bwMode="auto">
          <a:xfrm>
            <a:off x="4381500" y="6561138"/>
            <a:ext cx="835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divisionsola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257" b="78975"/>
          <a:stretch>
            <a:fillRect/>
          </a:stretch>
        </p:blipFill>
        <p:spPr bwMode="auto">
          <a:xfrm>
            <a:off x="0" y="787400"/>
            <a:ext cx="960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0388" y="6477000"/>
            <a:ext cx="2719387" cy="1524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dirty="0" smtClean="0">
                <a:latin typeface="Georgia" pitchFamily="18" charset="0"/>
                <a:ea typeface="+mn-ea"/>
              </a:rPr>
              <a:t>CEMEX</a:t>
            </a:r>
          </a:p>
        </p:txBody>
      </p:sp>
      <p:cxnSp>
        <p:nvCxnSpPr>
          <p:cNvPr id="9" name="Shape 8"/>
          <p:cNvCxnSpPr/>
          <p:nvPr/>
        </p:nvCxnSpPr>
        <p:spPr>
          <a:xfrm rot="5400000" flipH="1" flipV="1">
            <a:off x="4644232" y="-3634582"/>
            <a:ext cx="152400" cy="8640763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70" y="685800"/>
            <a:ext cx="848106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60070" y="1752600"/>
            <a:ext cx="848106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560388" y="6324600"/>
            <a:ext cx="5519737" cy="1524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7"/>
          </p:nvPr>
        </p:nvSpPr>
        <p:spPr bwMode="auto">
          <a:xfrm>
            <a:off x="7440613" y="6477000"/>
            <a:ext cx="1603375" cy="2063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702AEEC-50F8-4E7D-BD33-6F6098C567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8"/>
          </p:nvPr>
        </p:nvSpPr>
        <p:spPr>
          <a:xfrm>
            <a:off x="7440613" y="6324600"/>
            <a:ext cx="1600200" cy="1524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6D91C1F-7106-4A46-9A27-05E4B8242ACE}" type="datetime1">
              <a:rPr lang="en-US"/>
              <a:pPr>
                <a:defRPr/>
              </a:pPr>
              <a:t>8/10/2015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63490" r:id="rId4" imgW="0" imgH="0" progId="">
              <p:embed/>
            </p:oleObj>
          </a:graphicData>
        </a:graphic>
      </p:graphicFrame>
      <p:sp>
        <p:nvSpPr>
          <p:cNvPr id="5" name="Text 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966200" y="6673850"/>
            <a:ext cx="184150" cy="1333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fld id="{26D2EB61-4E29-4A9D-9931-4B1F80CA9D48}" type="slidenum">
              <a:rPr lang="en-US" sz="900"/>
              <a:pPr algn="r" eaLnBrk="1" hangingPunct="1">
                <a:defRPr/>
              </a:pPr>
              <a:t>‹#›</a:t>
            </a:fld>
            <a:endParaRPr lang="en-US" sz="900" dirty="0"/>
          </a:p>
        </p:txBody>
      </p:sp>
      <p:pic>
        <p:nvPicPr>
          <p:cNvPr id="6" name="Picture 39" descr="img_LogoColor_I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6518" b="39178"/>
          <a:stretch>
            <a:fillRect/>
          </a:stretch>
        </p:blipFill>
        <p:spPr bwMode="auto">
          <a:xfrm>
            <a:off x="4381500" y="6561138"/>
            <a:ext cx="835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divisionsola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257" b="78975"/>
          <a:stretch>
            <a:fillRect/>
          </a:stretch>
        </p:blipFill>
        <p:spPr bwMode="auto">
          <a:xfrm>
            <a:off x="0" y="787400"/>
            <a:ext cx="960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0090" y="2130426"/>
            <a:ext cx="816102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0180" y="3886200"/>
            <a:ext cx="67208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10"/>
          </p:nvPr>
        </p:nvSpPr>
        <p:spPr>
          <a:xfrm>
            <a:off x="479425" y="6356350"/>
            <a:ext cx="224155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BB22F435-F7DA-4C8F-BF71-992AACDE973A}" type="datetimeFigureOut">
              <a:rPr lang="es-ES"/>
              <a:pPr>
                <a:defRPr/>
              </a:pPr>
              <a:t>10/08/2015</a:t>
            </a:fld>
            <a:endParaRPr lang="es-ES"/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279775" y="6356350"/>
            <a:ext cx="304165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880225" y="6356350"/>
            <a:ext cx="224155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CE5BDAC5-0E96-47B3-BB47-672C0FD8FCF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8825" y="4406900"/>
            <a:ext cx="81613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58825" y="2906713"/>
            <a:ext cx="81613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9425" y="1600200"/>
            <a:ext cx="42449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2449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9425" y="274638"/>
            <a:ext cx="86423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9425" y="1535113"/>
            <a:ext cx="4243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9425" y="2174875"/>
            <a:ext cx="4243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4244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4244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9425" y="273050"/>
            <a:ext cx="315912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54438" y="273050"/>
            <a:ext cx="53673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9425" y="1435100"/>
            <a:ext cx="31591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1188" y="4800600"/>
            <a:ext cx="576103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881188" y="612775"/>
            <a:ext cx="576103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881188" y="5367338"/>
            <a:ext cx="576103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AutoShape 57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r:id="rId19" imgW="0" imgH="0" progId="">
              <p:embed/>
            </p:oleObj>
          </a:graphicData>
        </a:graphic>
      </p:graphicFrame>
      <p:sp>
        <p:nvSpPr>
          <p:cNvPr id="1028" name="Rectangle 2"/>
          <p:cNvSpPr>
            <a:spLocks noGrp="1" noChangeArrowheads="1"/>
          </p:cNvSpPr>
          <p:nvPr>
            <p:ph type="title"/>
            <p:custDataLst>
              <p:tags r:id="rId16"/>
            </p:custDataLst>
          </p:nvPr>
        </p:nvSpPr>
        <p:spPr bwMode="auto">
          <a:xfrm>
            <a:off x="457200" y="125413"/>
            <a:ext cx="88392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endParaRPr lang="es-AR" altLang="en-US" smtClean="0"/>
          </a:p>
        </p:txBody>
      </p:sp>
      <p:sp>
        <p:nvSpPr>
          <p:cNvPr id="2" name="Text Box 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8966200" y="6673850"/>
            <a:ext cx="184150" cy="1333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fld id="{729DC1E4-4AA3-4390-A27E-DF078229681B}" type="slidenum">
              <a:rPr lang="en-US" sz="900"/>
              <a:pPr algn="r" eaLnBrk="1" hangingPunct="1">
                <a:defRPr/>
              </a:pPr>
              <a:t>‹#›</a:t>
            </a:fld>
            <a:endParaRPr lang="en-US" sz="9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  <p:custDataLst>
              <p:tags r:id="rId18"/>
            </p:custDataLst>
          </p:nvPr>
        </p:nvSpPr>
        <p:spPr bwMode="auto">
          <a:xfrm>
            <a:off x="479425" y="1600200"/>
            <a:ext cx="86423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1" name="Picture 39" descr="img_LogoColor_Ing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6518" b="39178"/>
          <a:stretch>
            <a:fillRect/>
          </a:stretch>
        </p:blipFill>
        <p:spPr bwMode="auto">
          <a:xfrm>
            <a:off x="4381500" y="6561138"/>
            <a:ext cx="835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divisionsola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257" b="78975"/>
          <a:stretch>
            <a:fillRect/>
          </a:stretch>
        </p:blipFill>
        <p:spPr bwMode="auto">
          <a:xfrm>
            <a:off x="0" y="787400"/>
            <a:ext cx="960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18" r:id="rId1"/>
    <p:sldLayoutId id="2147484619" r:id="rId2"/>
    <p:sldLayoutId id="2147484620" r:id="rId3"/>
    <p:sldLayoutId id="2147484621" r:id="rId4"/>
    <p:sldLayoutId id="2147484622" r:id="rId5"/>
    <p:sldLayoutId id="2147484623" r:id="rId6"/>
    <p:sldLayoutId id="2147484624" r:id="rId7"/>
    <p:sldLayoutId id="2147484625" r:id="rId8"/>
    <p:sldLayoutId id="2147484626" r:id="rId9"/>
    <p:sldLayoutId id="2147484627" r:id="rId10"/>
    <p:sldLayoutId id="2147484628" r:id="rId11"/>
    <p:sldLayoutId id="2147484640" r:id="rId12"/>
    <p:sldLayoutId id="21474846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23974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23974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23974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23974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23974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457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10" descr="logo_voices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3352800"/>
            <a:ext cx="4986338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CuadroTexto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28800" y="1600200"/>
            <a:ext cx="5307013" cy="1323439"/>
          </a:xfrm>
          <a:prstGeom prst="rect">
            <a:avLst/>
          </a:prstGeom>
          <a:solidFill>
            <a:schemeClr val="tx1">
              <a:alpha val="61176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000" b="1" dirty="0" smtClean="0">
                <a:solidFill>
                  <a:schemeClr val="bg1"/>
                </a:solidFill>
                <a:latin typeface="Calibri" pitchFamily="34" charset="0"/>
              </a:rPr>
              <a:t>CEMEX UK Engagement Survey </a:t>
            </a:r>
          </a:p>
          <a:p>
            <a:pPr algn="ctr"/>
            <a:endParaRPr lang="en-US" altLang="en-US" sz="20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US" altLang="en-US" sz="2000" b="1" dirty="0" smtClean="0">
                <a:solidFill>
                  <a:schemeClr val="bg1"/>
                </a:solidFill>
                <a:latin typeface="Calibri" pitchFamily="34" charset="0"/>
              </a:rPr>
              <a:t>Line Manager brief for engagement sessions with their teams</a:t>
            </a:r>
            <a:endParaRPr lang="en-US" alt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" name="Picture 3" descr="C:\Users\jdelaney\AppData\Local\Temp\notesE293F9\HTBAGB New Logo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7200" y="228600"/>
            <a:ext cx="1299112" cy="11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10" descr="logo_voices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3352800"/>
            <a:ext cx="4986338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CuadroTexto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28800" y="1600200"/>
            <a:ext cx="5307013" cy="400110"/>
          </a:xfrm>
          <a:prstGeom prst="rect">
            <a:avLst/>
          </a:prstGeom>
          <a:solidFill>
            <a:schemeClr val="tx1">
              <a:alpha val="61176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000" b="1" dirty="0" smtClean="0">
                <a:solidFill>
                  <a:schemeClr val="bg1"/>
                </a:solidFill>
                <a:latin typeface="Calibri" pitchFamily="34" charset="0"/>
              </a:rPr>
              <a:t>Any questions</a:t>
            </a:r>
            <a:endParaRPr lang="en-US" alt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" name="Picture 3" descr="C:\Users\jdelaney\AppData\Local\Temp\notesE293F9\HTBAGB New Logo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7200" y="228600"/>
            <a:ext cx="1299112" cy="11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0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itle 1"/>
          <p:cNvSpPr txBox="1">
            <a:spLocks/>
          </p:cNvSpPr>
          <p:nvPr/>
        </p:nvSpPr>
        <p:spPr bwMode="auto">
          <a:xfrm>
            <a:off x="457200" y="304800"/>
            <a:ext cx="8839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200" b="1" dirty="0" smtClean="0">
                <a:solidFill>
                  <a:srgbClr val="FFFFFF"/>
                </a:solidFill>
              </a:rPr>
              <a:t>Global CEMEX Engagement Survey Overview</a:t>
            </a:r>
            <a:endParaRPr lang="en-GB" sz="2200" b="1" dirty="0">
              <a:solidFill>
                <a:srgbClr val="FFFFFF"/>
              </a:solidFill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486400" y="6324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12" name="Rectangle 11"/>
          <p:cNvSpPr/>
          <p:nvPr/>
        </p:nvSpPr>
        <p:spPr>
          <a:xfrm>
            <a:off x="533400" y="1524000"/>
            <a:ext cx="86691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We want a fully engaged workforce  - this will help us to achieve our business  Vision &amp; Strategy...</a:t>
            </a:r>
          </a:p>
          <a:p>
            <a:pPr marL="360363" indent="-360363"/>
            <a:endParaRPr lang="en-GB" sz="1600" dirty="0" smtClean="0">
              <a:latin typeface="+mj-lt"/>
            </a:endParaRPr>
          </a:p>
          <a:p>
            <a:pPr marL="360363" indent="-360363"/>
            <a:r>
              <a:rPr lang="en-GB" sz="1600" dirty="0" smtClean="0">
                <a:latin typeface="+mj-lt"/>
              </a:rPr>
              <a:t>	</a:t>
            </a:r>
            <a:r>
              <a:rPr lang="en-GB" sz="1600" i="1" dirty="0" smtClean="0">
                <a:solidFill>
                  <a:srgbClr val="C00000"/>
                </a:solidFill>
                <a:latin typeface="+mj-lt"/>
              </a:rPr>
              <a:t>To be the best construction solutions provider, helping to build a Greater Britain</a:t>
            </a:r>
          </a:p>
          <a:p>
            <a:pPr marL="360363" indent="-360363"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If employees are ‘engaged’ with &amp;  are proud of CEMEX, then our families will feel this too</a:t>
            </a:r>
          </a:p>
          <a:p>
            <a:pPr marL="360363" indent="-360363"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We recognise factors exist which affects engagement</a:t>
            </a:r>
          </a:p>
          <a:p>
            <a:pPr marL="360363" indent="-360363"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Feedback from our employees helps to identify these factors &amp; our engagement survey gives employees the opportunity to do this </a:t>
            </a:r>
          </a:p>
          <a:p>
            <a:pPr marL="360363" indent="-360363"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CEMEX conducts an engagement survey every 2 years</a:t>
            </a:r>
          </a:p>
          <a:p>
            <a:pPr marL="360363" indent="-360363"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Our last survey held in October 2013 – with a mini survey in 2014 (to check we were on track with our action plans)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0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itle 1"/>
          <p:cNvSpPr txBox="1">
            <a:spLocks/>
          </p:cNvSpPr>
          <p:nvPr/>
        </p:nvSpPr>
        <p:spPr bwMode="auto">
          <a:xfrm>
            <a:off x="457200" y="152400"/>
            <a:ext cx="8839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200" b="1" dirty="0">
                <a:solidFill>
                  <a:schemeClr val="bg1"/>
                </a:solidFill>
              </a:rPr>
              <a:t>Our last set of results highlight that </a:t>
            </a:r>
            <a:r>
              <a:rPr lang="en-GB" sz="2200" b="1" dirty="0" smtClean="0">
                <a:solidFill>
                  <a:schemeClr val="bg1"/>
                </a:solidFill>
              </a:rPr>
              <a:t>our engagement has not changed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486400" y="6324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7" name="Rectangle 6"/>
          <p:cNvSpPr/>
          <p:nvPr/>
        </p:nvSpPr>
        <p:spPr>
          <a:xfrm>
            <a:off x="381000" y="1447800"/>
            <a:ext cx="86691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Our UK Engagement Index scores in 2013 was 64% and also 64% in 2014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In comparison to our European CEMEX countries – we are losing at engagement – our score is lower!</a:t>
            </a:r>
          </a:p>
          <a:p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In the UK our top 3 highest scores were in the following categories</a:t>
            </a:r>
          </a:p>
          <a:p>
            <a:r>
              <a:rPr lang="en-GB" sz="1600" dirty="0" smtClean="0">
                <a:latin typeface="+mj-lt"/>
              </a:rPr>
              <a:t> </a:t>
            </a:r>
          </a:p>
          <a:p>
            <a:pPr lvl="0"/>
            <a:r>
              <a:rPr lang="en-GB" sz="1600" dirty="0" smtClean="0">
                <a:latin typeface="+mj-lt"/>
              </a:rPr>
              <a:t>76% Empowerment</a:t>
            </a:r>
          </a:p>
          <a:p>
            <a:pPr lvl="0"/>
            <a:r>
              <a:rPr lang="en-GB" sz="1600" dirty="0" smtClean="0">
                <a:latin typeface="+mj-lt"/>
              </a:rPr>
              <a:t>75% Company Ethics</a:t>
            </a:r>
          </a:p>
          <a:p>
            <a:pPr lvl="0"/>
            <a:r>
              <a:rPr lang="en-GB" sz="1600" dirty="0" smtClean="0">
                <a:latin typeface="+mj-lt"/>
              </a:rPr>
              <a:t>75% Day to Day Work</a:t>
            </a:r>
          </a:p>
          <a:p>
            <a:r>
              <a:rPr lang="en-US" sz="1600" dirty="0" smtClean="0">
                <a:latin typeface="+mj-lt"/>
              </a:rPr>
              <a:t> </a:t>
            </a:r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+mj-lt"/>
              </a:rPr>
              <a:t> Our 3 lowest scoring areas were in the following categories;</a:t>
            </a:r>
            <a:endParaRPr lang="en-GB" sz="16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 </a:t>
            </a:r>
            <a:endParaRPr lang="en-GB" sz="1600" dirty="0" smtClean="0">
              <a:latin typeface="+mj-lt"/>
            </a:endParaRPr>
          </a:p>
          <a:p>
            <a:pPr lvl="0"/>
            <a:r>
              <a:rPr lang="en-US" sz="1600" dirty="0" smtClean="0">
                <a:latin typeface="+mj-lt"/>
              </a:rPr>
              <a:t>46% </a:t>
            </a:r>
            <a:r>
              <a:rPr lang="en-US" sz="1600" dirty="0" err="1" smtClean="0">
                <a:latin typeface="+mj-lt"/>
              </a:rPr>
              <a:t>Behaviour</a:t>
            </a:r>
            <a:r>
              <a:rPr lang="en-US" sz="1600" dirty="0" smtClean="0">
                <a:latin typeface="+mj-lt"/>
              </a:rPr>
              <a:t> Change</a:t>
            </a:r>
            <a:endParaRPr lang="en-GB" sz="1600" dirty="0" smtClean="0">
              <a:latin typeface="+mj-lt"/>
            </a:endParaRPr>
          </a:p>
          <a:p>
            <a:pPr lvl="0"/>
            <a:r>
              <a:rPr lang="en-US" sz="1600" dirty="0" smtClean="0">
                <a:latin typeface="+mj-lt"/>
              </a:rPr>
              <a:t>53% Growth and Development</a:t>
            </a:r>
            <a:endParaRPr lang="en-GB" sz="1600" dirty="0" smtClean="0">
              <a:latin typeface="+mj-lt"/>
            </a:endParaRPr>
          </a:p>
          <a:p>
            <a:pPr lvl="0"/>
            <a:r>
              <a:rPr lang="en-US" sz="1600" dirty="0" smtClean="0">
                <a:latin typeface="+mj-lt"/>
              </a:rPr>
              <a:t>53% Performance Management</a:t>
            </a:r>
          </a:p>
          <a:p>
            <a:pPr lvl="0"/>
            <a:endParaRPr lang="en-US" sz="1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0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itle 1"/>
          <p:cNvSpPr txBox="1">
            <a:spLocks/>
          </p:cNvSpPr>
          <p:nvPr/>
        </p:nvSpPr>
        <p:spPr bwMode="auto">
          <a:xfrm>
            <a:off x="457200" y="304800"/>
            <a:ext cx="8839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200" b="1" dirty="0">
                <a:solidFill>
                  <a:schemeClr val="bg1"/>
                </a:solidFill>
              </a:rPr>
              <a:t>We have many action plans to address survey concerns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486400" y="6324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7" name="Rectangle 6"/>
          <p:cNvSpPr/>
          <p:nvPr/>
        </p:nvSpPr>
        <p:spPr>
          <a:xfrm>
            <a:off x="533400" y="1600200"/>
            <a:ext cx="86729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/>
            <a:endParaRPr lang="en-GB" sz="1600" dirty="0" smtClean="0">
              <a:latin typeface="+mj-lt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Engagement results are reviewed &amp; discussions held with employees to identify;</a:t>
            </a:r>
          </a:p>
          <a:p>
            <a:pPr marL="360363" indent="-360363"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 marL="708025" lvl="2" indent="-360363">
              <a:buFont typeface="Arial" pitchFamily="34" charset="0"/>
              <a:buChar char="•"/>
            </a:pPr>
            <a:r>
              <a:rPr lang="en-GB" sz="1600" i="1" dirty="0" smtClean="0">
                <a:latin typeface="+mj-lt"/>
              </a:rPr>
              <a:t>What are our positive areas? Let’s do more of this!</a:t>
            </a:r>
          </a:p>
          <a:p>
            <a:pPr marL="708025" lvl="2" indent="-360363">
              <a:buFont typeface="Arial" pitchFamily="34" charset="0"/>
              <a:buChar char="•"/>
            </a:pPr>
            <a:r>
              <a:rPr lang="en-GB" sz="1600" i="1" dirty="0" smtClean="0">
                <a:latin typeface="+mj-lt"/>
              </a:rPr>
              <a:t>What are our areas for improvement? We need to change these!</a:t>
            </a:r>
          </a:p>
          <a:p>
            <a:pPr marL="708025" lvl="2" indent="-360363">
              <a:buFont typeface="Arial" pitchFamily="34" charset="0"/>
              <a:buChar char="•"/>
            </a:pPr>
            <a:r>
              <a:rPr lang="en-GB" sz="1600" i="1" dirty="0" smtClean="0">
                <a:latin typeface="+mj-lt"/>
              </a:rPr>
              <a:t>What suggestions would you like to put forward? </a:t>
            </a:r>
          </a:p>
          <a:p>
            <a:pPr marL="708025" lvl="2" indent="-360363">
              <a:buFont typeface="Arial" pitchFamily="34" charset="0"/>
              <a:buChar char="•"/>
            </a:pPr>
            <a:r>
              <a:rPr lang="en-GB" sz="1600" i="1" dirty="0" smtClean="0">
                <a:latin typeface="+mj-lt"/>
              </a:rPr>
              <a:t>What would you like to see?</a:t>
            </a:r>
          </a:p>
          <a:p>
            <a:pPr marL="708025" lvl="2" indent="-360363"/>
            <a:endParaRPr lang="en-GB" sz="1600" i="1" dirty="0" smtClean="0">
              <a:latin typeface="+mj-lt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/>
              <a:t>We collate the feedback to create action plans to improve engagement</a:t>
            </a:r>
          </a:p>
          <a:p>
            <a:pPr marL="360363" indent="-360363">
              <a:buFont typeface="Arial" pitchFamily="34" charset="0"/>
              <a:buChar char="•"/>
            </a:pPr>
            <a:endParaRPr lang="en-GB" sz="1600" dirty="0" smtClean="0"/>
          </a:p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/>
              <a:t>We have a UK action plan and then each functional are has their own local action plans</a:t>
            </a:r>
          </a:p>
          <a:p>
            <a:pPr marL="360363" indent="-360363">
              <a:buFont typeface="Arial" pitchFamily="34" charset="0"/>
              <a:buChar char="•"/>
            </a:pPr>
            <a:endParaRPr lang="en-GB" sz="1600" dirty="0" smtClean="0"/>
          </a:p>
          <a:p>
            <a:pPr marL="360363" indent="-360363">
              <a:buFont typeface="Arial" pitchFamily="34" charset="0"/>
              <a:buChar char="•"/>
            </a:pPr>
            <a:r>
              <a:rPr lang="en-GB" sz="1600" dirty="0" smtClean="0"/>
              <a:t>We communicate progress via UK News, </a:t>
            </a:r>
            <a:r>
              <a:rPr lang="en-GB" sz="1600" dirty="0" err="1" smtClean="0"/>
              <a:t>CEMEXpress</a:t>
            </a:r>
            <a:r>
              <a:rPr lang="en-GB" sz="1600" dirty="0" smtClean="0"/>
              <a:t>, Down The Line broadcasts, UK </a:t>
            </a:r>
            <a:r>
              <a:rPr lang="en-GB" sz="1600" dirty="0" err="1" smtClean="0"/>
              <a:t>Roadshows</a:t>
            </a:r>
            <a:r>
              <a:rPr lang="en-GB" sz="1600" dirty="0" smtClean="0"/>
              <a:t>, Team Meetings, Communications Forums</a:t>
            </a:r>
          </a:p>
          <a:p>
            <a:pPr marL="708025" lvl="2" indent="-360363"/>
            <a:endParaRPr lang="en-GB" sz="1600" i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0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itle 1"/>
          <p:cNvSpPr txBox="1">
            <a:spLocks/>
          </p:cNvSpPr>
          <p:nvPr/>
        </p:nvSpPr>
        <p:spPr bwMode="auto">
          <a:xfrm>
            <a:off x="457200" y="304800"/>
            <a:ext cx="8839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200" b="1" dirty="0">
                <a:solidFill>
                  <a:schemeClr val="bg1"/>
                </a:solidFill>
              </a:rPr>
              <a:t>How does the survey work?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486400" y="6324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7" name="Rectangle 6"/>
          <p:cNvSpPr/>
          <p:nvPr/>
        </p:nvSpPr>
        <p:spPr>
          <a:xfrm>
            <a:off x="304800" y="1447800"/>
            <a:ext cx="866915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Our next survey commences 7</a:t>
            </a:r>
            <a:r>
              <a:rPr lang="en-GB" sz="1600" baseline="30000" dirty="0" smtClean="0">
                <a:latin typeface="+mj-lt"/>
              </a:rPr>
              <a:t>th</a:t>
            </a:r>
            <a:r>
              <a:rPr lang="en-GB" sz="1600" dirty="0" smtClean="0">
                <a:latin typeface="+mj-lt"/>
              </a:rPr>
              <a:t> September 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Employees with email addresses will receive a link from </a:t>
            </a:r>
            <a:r>
              <a:rPr lang="en-GB" sz="1600" dirty="0" err="1" smtClean="0">
                <a:latin typeface="+mj-lt"/>
              </a:rPr>
              <a:t>Kenexa</a:t>
            </a:r>
            <a:r>
              <a:rPr lang="en-GB" sz="1600" dirty="0" smtClean="0">
                <a:latin typeface="+mj-lt"/>
              </a:rPr>
              <a:t>  </a:t>
            </a:r>
          </a:p>
          <a:p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Employees without email addresses will receive a paper survey from their manager</a:t>
            </a:r>
          </a:p>
          <a:p>
            <a:r>
              <a:rPr lang="en-GB" sz="1600" dirty="0" smtClean="0">
                <a:latin typeface="+mj-lt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We have 2 weeks to complete the survey which closes on the 18</a:t>
            </a:r>
            <a:r>
              <a:rPr lang="en-GB" sz="1600" baseline="30000" dirty="0" smtClean="0">
                <a:latin typeface="+mj-lt"/>
              </a:rPr>
              <a:t>th</a:t>
            </a:r>
            <a:r>
              <a:rPr lang="en-GB" sz="1600" dirty="0" smtClean="0">
                <a:latin typeface="+mj-lt"/>
              </a:rPr>
              <a:t> September</a:t>
            </a:r>
          </a:p>
          <a:p>
            <a:r>
              <a:rPr lang="en-GB" sz="1600" dirty="0" smtClean="0">
                <a:latin typeface="+mj-lt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51 questions plus a question for comments – taking 20 minutes to complete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 5 point scale exists for each question &amp; employees must chose when responding;</a:t>
            </a:r>
          </a:p>
          <a:p>
            <a:r>
              <a:rPr lang="en-GB" sz="1600" dirty="0" smtClean="0">
                <a:latin typeface="+mj-lt"/>
              </a:rPr>
              <a:t> </a:t>
            </a:r>
          </a:p>
          <a:p>
            <a:r>
              <a:rPr lang="en-GB" sz="1600" dirty="0" smtClean="0">
                <a:latin typeface="+mj-lt"/>
              </a:rPr>
              <a:t>1 – Strongly Agree</a:t>
            </a:r>
          </a:p>
          <a:p>
            <a:r>
              <a:rPr lang="en-GB" sz="1600" dirty="0" smtClean="0">
                <a:latin typeface="+mj-lt"/>
              </a:rPr>
              <a:t>2 – Agree</a:t>
            </a:r>
          </a:p>
          <a:p>
            <a:r>
              <a:rPr lang="en-GB" sz="1600" dirty="0" smtClean="0">
                <a:latin typeface="+mj-lt"/>
              </a:rPr>
              <a:t>3 – Neither Agree or Disagree</a:t>
            </a:r>
          </a:p>
          <a:p>
            <a:r>
              <a:rPr lang="en-GB" sz="1600" dirty="0" smtClean="0">
                <a:latin typeface="+mj-lt"/>
              </a:rPr>
              <a:t>4 – Disagree</a:t>
            </a:r>
          </a:p>
          <a:p>
            <a:r>
              <a:rPr lang="en-GB" sz="1600" dirty="0" smtClean="0">
                <a:latin typeface="+mj-lt"/>
              </a:rPr>
              <a:t>5 – Strongly Disagree</a:t>
            </a:r>
          </a:p>
          <a:p>
            <a:r>
              <a:rPr lang="en-GB" sz="1600" dirty="0" smtClean="0">
                <a:latin typeface="+mj-lt"/>
              </a:rPr>
              <a:t> </a:t>
            </a:r>
          </a:p>
          <a:p>
            <a:pPr>
              <a:buFont typeface="Arial" pitchFamily="34" charset="0"/>
              <a:buChar char="•"/>
            </a:pPr>
            <a:endParaRPr lang="en-GB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0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itle 1"/>
          <p:cNvSpPr txBox="1">
            <a:spLocks/>
          </p:cNvSpPr>
          <p:nvPr/>
        </p:nvSpPr>
        <p:spPr bwMode="auto">
          <a:xfrm>
            <a:off x="457200" y="304800"/>
            <a:ext cx="8839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200" b="1" dirty="0">
                <a:solidFill>
                  <a:schemeClr val="bg1"/>
                </a:solidFill>
              </a:rPr>
              <a:t>What information does the company obtain from the survey?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486400" y="6324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7" name="Rectangle 6"/>
          <p:cNvSpPr/>
          <p:nvPr/>
        </p:nvSpPr>
        <p:spPr>
          <a:xfrm>
            <a:off x="228600" y="137160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 The 5 point scale however can cause issues for us.... 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 When employees select ‘3’ we cannot gain information relating to how employees feel</a:t>
            </a:r>
          </a:p>
          <a:p>
            <a:endParaRPr lang="en-GB" sz="1600" dirty="0" smtClean="0">
              <a:latin typeface="+mj-lt"/>
            </a:endParaRPr>
          </a:p>
          <a:p>
            <a:r>
              <a:rPr lang="en-GB" sz="1600" dirty="0" smtClean="0">
                <a:latin typeface="+mj-lt"/>
              </a:rPr>
              <a:t>	- Meaning we cannot identify engagement frustrations and engagement factors</a:t>
            </a:r>
          </a:p>
          <a:p>
            <a:r>
              <a:rPr lang="en-GB" sz="1600" dirty="0" smtClean="0">
                <a:latin typeface="+mj-lt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 Selecting ‘3’ fails to provide an opinion </a:t>
            </a:r>
          </a:p>
          <a:p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 Analysing results becomes difficult – we cannot determine whether an employee feels ‘engaged or </a:t>
            </a:r>
            <a:r>
              <a:rPr lang="en-GB" sz="1600" dirty="0" err="1" smtClean="0">
                <a:latin typeface="+mj-lt"/>
              </a:rPr>
              <a:t>dis</a:t>
            </a:r>
            <a:r>
              <a:rPr lang="en-GB" sz="1600" dirty="0" smtClean="0">
                <a:latin typeface="+mj-lt"/>
              </a:rPr>
              <a:t>-engaged’ on a particular matter</a:t>
            </a:r>
          </a:p>
          <a:p>
            <a:r>
              <a:rPr lang="en-GB" sz="1600" dirty="0" smtClean="0">
                <a:latin typeface="+mj-lt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 Helpful information is supplied when an opinion can be provided;</a:t>
            </a:r>
          </a:p>
          <a:p>
            <a:endParaRPr lang="en-GB" sz="1600" dirty="0" smtClean="0">
              <a:latin typeface="+mj-lt"/>
            </a:endParaRPr>
          </a:p>
          <a:p>
            <a:r>
              <a:rPr lang="en-GB" sz="1600" dirty="0" smtClean="0">
                <a:latin typeface="+mj-lt"/>
              </a:rPr>
              <a:t>	- by selecting a response on the scale of either 1 or 2 or 4 or 5</a:t>
            </a:r>
          </a:p>
          <a:p>
            <a:r>
              <a:rPr lang="en-GB" sz="1600" dirty="0" smtClean="0">
                <a:latin typeface="+mj-lt"/>
              </a:rPr>
              <a:t>	- so we encourage our respondents to make a decision</a:t>
            </a:r>
          </a:p>
          <a:p>
            <a:r>
              <a:rPr lang="en-GB" sz="1600" dirty="0" smtClean="0">
                <a:latin typeface="+mj-lt"/>
              </a:rPr>
              <a:t>	- keeping out of that middle lane of ‘3’</a:t>
            </a:r>
          </a:p>
          <a:p>
            <a:r>
              <a:rPr lang="en-GB" sz="1600" dirty="0" smtClean="0">
                <a:latin typeface="+mj-lt"/>
              </a:rPr>
              <a:t> </a:t>
            </a:r>
            <a:endParaRPr lang="en-GB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0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itle 1"/>
          <p:cNvSpPr txBox="1">
            <a:spLocks/>
          </p:cNvSpPr>
          <p:nvPr/>
        </p:nvSpPr>
        <p:spPr bwMode="auto">
          <a:xfrm>
            <a:off x="457200" y="304800"/>
            <a:ext cx="8839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200" b="1" dirty="0">
                <a:solidFill>
                  <a:schemeClr val="bg1"/>
                </a:solidFill>
              </a:rPr>
              <a:t>Clarification on the meaning of key phrases within questions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486400" y="6324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7" name="Rectangle 6"/>
          <p:cNvSpPr/>
          <p:nvPr/>
        </p:nvSpPr>
        <p:spPr>
          <a:xfrm>
            <a:off x="304800" y="1524000"/>
            <a:ext cx="86691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 Hints &amp; tips translating the meaning of questions as some of these are broken down into a number of types;</a:t>
            </a:r>
          </a:p>
          <a:p>
            <a:endParaRPr lang="en-GB" sz="1600" dirty="0" smtClean="0">
              <a:latin typeface="+mj-lt"/>
            </a:endParaRPr>
          </a:p>
          <a:p>
            <a:r>
              <a:rPr lang="en-GB" sz="1600" dirty="0" smtClean="0">
                <a:latin typeface="+mj-lt"/>
              </a:rPr>
              <a:t>1 – ‘I/My’ to be answered from your personal experience within your area/department</a:t>
            </a:r>
          </a:p>
          <a:p>
            <a:endParaRPr lang="en-GB" sz="1600" dirty="0" smtClean="0">
              <a:latin typeface="+mj-lt"/>
            </a:endParaRPr>
          </a:p>
          <a:p>
            <a:r>
              <a:rPr lang="en-GB" sz="1600" dirty="0" smtClean="0">
                <a:latin typeface="+mj-lt"/>
              </a:rPr>
              <a:t>2 – ‘my immediate supervisor’ questions relate to the person you report to </a:t>
            </a:r>
          </a:p>
          <a:p>
            <a:endParaRPr lang="en-GB" sz="1600" dirty="0" smtClean="0">
              <a:latin typeface="+mj-lt"/>
            </a:endParaRPr>
          </a:p>
          <a:p>
            <a:r>
              <a:rPr lang="en-GB" sz="1600" dirty="0" smtClean="0">
                <a:latin typeface="+mj-lt"/>
              </a:rPr>
              <a:t>3 -  CEMEX or my company refers to your functional area or department</a:t>
            </a:r>
          </a:p>
          <a:p>
            <a:endParaRPr lang="en-GB" sz="1600" dirty="0" smtClean="0">
              <a:latin typeface="+mj-lt"/>
            </a:endParaRPr>
          </a:p>
          <a:p>
            <a:r>
              <a:rPr lang="en-GB" sz="1600" dirty="0" smtClean="0">
                <a:latin typeface="+mj-lt"/>
              </a:rPr>
              <a:t>4 – Top Management is the CEO of CEMEX, Country President and his VP’s</a:t>
            </a:r>
          </a:p>
          <a:p>
            <a:r>
              <a:rPr lang="en-GB" sz="1600" dirty="0" smtClean="0">
                <a:latin typeface="+mj-lt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 When answering these questions, think of own personal experience at CEMEX </a:t>
            </a:r>
          </a:p>
          <a:p>
            <a:endParaRPr lang="en-GB" sz="1600" dirty="0" smtClean="0">
              <a:latin typeface="+mj-lt"/>
            </a:endParaRPr>
          </a:p>
          <a:p>
            <a:r>
              <a:rPr lang="en-GB" sz="1600" dirty="0" smtClean="0">
                <a:latin typeface="+mj-lt"/>
              </a:rPr>
              <a:t>	- working at your site, with your team and with your supervisors &amp; managers</a:t>
            </a:r>
          </a:p>
          <a:p>
            <a:r>
              <a:rPr lang="en-GB" sz="1600" dirty="0" smtClean="0">
                <a:latin typeface="+mj-lt"/>
              </a:rPr>
              <a:t> </a:t>
            </a:r>
            <a:endParaRPr lang="en-GB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0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itle 1"/>
          <p:cNvSpPr txBox="1">
            <a:spLocks/>
          </p:cNvSpPr>
          <p:nvPr/>
        </p:nvSpPr>
        <p:spPr bwMode="auto">
          <a:xfrm>
            <a:off x="457200" y="304800"/>
            <a:ext cx="8839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200" b="1" dirty="0">
                <a:solidFill>
                  <a:schemeClr val="bg1"/>
                </a:solidFill>
              </a:rPr>
              <a:t>Some final points when completing the survey 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486400" y="6324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7" name="Rectangle 6"/>
          <p:cNvSpPr/>
          <p:nvPr/>
        </p:nvSpPr>
        <p:spPr>
          <a:xfrm>
            <a:off x="304800" y="14478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600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Survey can be completed in stages – by completing one section, saving &amp; going back in to finish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The survey will ‘time out’ after 30 minutes and if you have not saved your responses you will have to start again.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 </a:t>
            </a:r>
            <a:r>
              <a:rPr lang="en-GB" sz="1600" dirty="0" err="1" smtClean="0">
                <a:latin typeface="+mj-lt"/>
              </a:rPr>
              <a:t>Kenexa</a:t>
            </a:r>
            <a:r>
              <a:rPr lang="en-GB" sz="1600" dirty="0" smtClean="0">
                <a:latin typeface="+mj-lt"/>
              </a:rPr>
              <a:t> will send reminders throughout the 2 week engagement period to those who have not completed the survey online.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Complete the survey accurately – ensuring you are up to date with our work </a:t>
            </a:r>
            <a:r>
              <a:rPr lang="en-GB" sz="1600" dirty="0" err="1" smtClean="0">
                <a:latin typeface="+mj-lt"/>
              </a:rPr>
              <a:t>to‘Be</a:t>
            </a:r>
            <a:r>
              <a:rPr lang="en-GB" sz="1600" dirty="0" smtClean="0">
                <a:latin typeface="+mj-lt"/>
              </a:rPr>
              <a:t> the best...’ via;</a:t>
            </a:r>
          </a:p>
          <a:p>
            <a:r>
              <a:rPr lang="en-GB" sz="1600" dirty="0" smtClean="0">
                <a:latin typeface="+mj-lt"/>
              </a:rPr>
              <a:t>	- weekly UK News bulletins</a:t>
            </a:r>
          </a:p>
          <a:p>
            <a:r>
              <a:rPr lang="en-GB" sz="1600" dirty="0" smtClean="0">
                <a:latin typeface="+mj-lt"/>
              </a:rPr>
              <a:t>	- quarterly </a:t>
            </a:r>
            <a:r>
              <a:rPr lang="en-GB" sz="1600" dirty="0" err="1" smtClean="0">
                <a:latin typeface="+mj-lt"/>
              </a:rPr>
              <a:t>CEMEXpress</a:t>
            </a:r>
            <a:endParaRPr lang="en-GB" sz="1600" dirty="0" smtClean="0">
              <a:latin typeface="+mj-lt"/>
            </a:endParaRPr>
          </a:p>
          <a:p>
            <a:r>
              <a:rPr lang="en-GB" sz="1600" dirty="0" smtClean="0">
                <a:latin typeface="+mj-lt"/>
              </a:rPr>
              <a:t>	- logging into Shift</a:t>
            </a:r>
          </a:p>
          <a:p>
            <a:r>
              <a:rPr lang="en-GB" sz="1600" dirty="0" smtClean="0">
                <a:latin typeface="+mj-lt"/>
              </a:rPr>
              <a:t>	- dialling into quarterly Down The Line broadcasts</a:t>
            </a:r>
          </a:p>
          <a:p>
            <a:r>
              <a:rPr lang="en-GB" sz="1600" dirty="0" smtClean="0">
                <a:latin typeface="+mj-lt"/>
              </a:rPr>
              <a:t>	- attending the annual road shows</a:t>
            </a:r>
          </a:p>
          <a:p>
            <a:r>
              <a:rPr lang="en-GB" sz="1600" dirty="0" smtClean="0">
                <a:latin typeface="+mj-lt"/>
              </a:rPr>
              <a:t>	- participating in local team meetings</a:t>
            </a:r>
          </a:p>
          <a:p>
            <a:r>
              <a:rPr lang="en-GB" sz="1600" dirty="0" smtClean="0">
                <a:latin typeface="+mj-lt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+mj-lt"/>
              </a:rPr>
              <a:t> Please make a note of the survey dates &amp; don’t miss out on your opportunity to tell us what you think</a:t>
            </a:r>
          </a:p>
          <a:p>
            <a:r>
              <a:rPr lang="en-GB" sz="1600" dirty="0" smtClean="0">
                <a:solidFill>
                  <a:srgbClr val="002060"/>
                </a:solidFill>
                <a:latin typeface="+mj-lt"/>
              </a:rPr>
              <a:t> </a:t>
            </a:r>
          </a:p>
          <a:p>
            <a:pPr algn="ctr"/>
            <a:r>
              <a:rPr lang="en-GB" sz="1600" i="1" dirty="0" smtClean="0">
                <a:solidFill>
                  <a:srgbClr val="C00000"/>
                </a:solidFill>
                <a:latin typeface="+mj-lt"/>
              </a:rPr>
              <a:t>We will make a donation for every survey completed to Help The Heroes, RSPB &amp; NSPCC</a:t>
            </a:r>
            <a:endParaRPr lang="en-GB" sz="1600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0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itle 1"/>
          <p:cNvSpPr txBox="1">
            <a:spLocks/>
          </p:cNvSpPr>
          <p:nvPr/>
        </p:nvSpPr>
        <p:spPr bwMode="auto">
          <a:xfrm>
            <a:off x="457200" y="304800"/>
            <a:ext cx="8839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200" b="1" dirty="0" smtClean="0">
                <a:solidFill>
                  <a:schemeClr val="bg1"/>
                </a:solidFill>
              </a:rPr>
              <a:t>Thank you for helping us to be the best!!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486400" y="6324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7" name="Rectangle 6"/>
          <p:cNvSpPr/>
          <p:nvPr/>
        </p:nvSpPr>
        <p:spPr>
          <a:xfrm>
            <a:off x="228600" y="1447800"/>
            <a:ext cx="86691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600" dirty="0" smtClean="0">
              <a:latin typeface="+mj-lt"/>
            </a:endParaRPr>
          </a:p>
          <a:p>
            <a:r>
              <a:rPr lang="en-GB" sz="1600" dirty="0" smtClean="0">
                <a:latin typeface="+mj-lt"/>
              </a:rPr>
              <a:t> Results are due in quarter 4 &amp; will be shared to seek feedback for new action plans</a:t>
            </a:r>
          </a:p>
          <a:p>
            <a:r>
              <a:rPr lang="en-GB" sz="1600" dirty="0" smtClean="0">
                <a:latin typeface="+mj-lt"/>
              </a:rPr>
              <a:t> </a:t>
            </a:r>
          </a:p>
          <a:p>
            <a:pPr algn="ctr"/>
            <a:r>
              <a:rPr lang="en-GB" sz="1600" i="1" dirty="0" smtClean="0">
                <a:latin typeface="+mj-lt"/>
              </a:rPr>
              <a:t>Remember your feedback counts – don’t miss out on the opportunity to have your say!</a:t>
            </a:r>
          </a:p>
          <a:p>
            <a:pPr algn="ctr"/>
            <a:endParaRPr lang="en-GB" sz="1600" i="1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 And on a final note...</a:t>
            </a:r>
            <a:endParaRPr lang="en-GB" sz="1600" dirty="0" smtClean="0">
              <a:latin typeface="+mj-lt"/>
            </a:endParaRPr>
          </a:p>
          <a:p>
            <a:r>
              <a:rPr lang="en-GB" sz="1600" i="1" dirty="0" smtClean="0">
                <a:latin typeface="+mj-lt"/>
              </a:rPr>
              <a:t> </a:t>
            </a:r>
            <a:endParaRPr lang="en-GB" sz="1600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We are doing well – really well! </a:t>
            </a:r>
            <a:endParaRPr lang="en-GB" sz="1600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 </a:t>
            </a:r>
            <a:endParaRPr lang="en-GB" sz="1600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You are part of a winning team here in the UK!!</a:t>
            </a:r>
            <a:endParaRPr lang="en-GB" sz="1600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 </a:t>
            </a:r>
            <a:endParaRPr lang="en-GB" sz="1600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Let’s make sure we are seen as ‘winners’ when we receive the next engagement survey results!!</a:t>
            </a:r>
            <a:endParaRPr lang="en-GB" sz="1600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 </a:t>
            </a:r>
            <a:endParaRPr lang="en-GB" sz="1600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And stay out of the middle lane of ‘3’!!</a:t>
            </a:r>
            <a:endParaRPr lang="en-GB" sz="1600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 </a:t>
            </a:r>
            <a:endParaRPr lang="en-GB" sz="1600" dirty="0" smtClean="0">
              <a:latin typeface="+mj-lt"/>
            </a:endParaRPr>
          </a:p>
          <a:p>
            <a:pPr algn="ctr"/>
            <a:r>
              <a:rPr lang="en-GB" sz="1600" i="1" dirty="0" smtClean="0">
                <a:latin typeface="+mj-lt"/>
              </a:rPr>
              <a:t>Good luck with this survey!</a:t>
            </a:r>
            <a:endParaRPr lang="en-GB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183&quot;/&gt;&lt;partner val=&quot;535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1&quot;/&gt;&lt;m_mruColor&gt;&lt;m_vecMRU length=&quot;0&quot;/&gt;&lt;/m_mruColor&gt;&lt;/CPresentation&gt;&lt;CDefaultPrec id=&quot;9&quot;&gt;&lt;m_precDefault/&gt;&lt;/CDefaultPrec&gt;&lt;CDefaultPrec id=&quot;8&quot;&gt;&lt;m_precDefault&gt;&lt;m_strFormatTime&gt;%d.&lt;/m_strFormatTime&gt;&lt;/m_precDefault&gt;&lt;/CDefaultPrec&gt;&lt;CDefaultPrec id=&quot;7&quot;&gt;&lt;m_precDefault&gt;&lt;m_strFormatTime&gt;%1&lt;/m_strFormatTime&gt;&lt;/m_precDefault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54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_TAG" val="D_33_0_0_[Focal Group]_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GWIzm5ypk22iqzrAPRwc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2Rn8Y5MaUKlwecTesGOu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10gjE3pAUe6ueesrFZFP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2Rn8Y5MaUKlwecTesGOu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2Rn8Y5MaUKlwecTesGOu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TENAME" val="6510_Template_10.pp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_TAG" val="D_33_0_0_[Focal Group]_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TENAME" val="6510_Template_10.ppt"/>
</p:tagLst>
</file>

<file path=ppt/theme/theme1.xml><?xml version="1.0" encoding="utf-8"?>
<a:theme xmlns:a="http://schemas.openxmlformats.org/drawingml/2006/main" name="CEMEXTemplate2010">
  <a:themeElements>
    <a:clrScheme name="CEMEXTemplate2010 6">
      <a:dk1>
        <a:srgbClr val="000000"/>
      </a:dk1>
      <a:lt1>
        <a:srgbClr val="FFFFFF"/>
      </a:lt1>
      <a:dk2>
        <a:srgbClr val="577C96"/>
      </a:dk2>
      <a:lt2>
        <a:srgbClr val="808080"/>
      </a:lt2>
      <a:accent1>
        <a:srgbClr val="E2E2E2"/>
      </a:accent1>
      <a:accent2>
        <a:srgbClr val="D2E0E6"/>
      </a:accent2>
      <a:accent3>
        <a:srgbClr val="FFFFFF"/>
      </a:accent3>
      <a:accent4>
        <a:srgbClr val="000000"/>
      </a:accent4>
      <a:accent5>
        <a:srgbClr val="EEEEEE"/>
      </a:accent5>
      <a:accent6>
        <a:srgbClr val="BECBD0"/>
      </a:accent6>
      <a:hlink>
        <a:srgbClr val="000066"/>
      </a:hlink>
      <a:folHlink>
        <a:srgbClr val="ACC0D0"/>
      </a:folHlink>
    </a:clrScheme>
    <a:fontScheme name="CEMEXTemplate2010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CEMEXTemplate2010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MEXTemplate2010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MEXTemplate2010 3">
        <a:dk1>
          <a:srgbClr val="000000"/>
        </a:dk1>
        <a:lt1>
          <a:srgbClr val="FFFFFF"/>
        </a:lt1>
        <a:dk2>
          <a:srgbClr val="466BA8"/>
        </a:dk2>
        <a:lt2>
          <a:srgbClr val="808080"/>
        </a:lt2>
        <a:accent1>
          <a:srgbClr val="E2E2E2"/>
        </a:accent1>
        <a:accent2>
          <a:srgbClr val="D2E0E6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BECBD0"/>
        </a:accent6>
        <a:hlink>
          <a:srgbClr val="79A2B3"/>
        </a:hlink>
        <a:folHlink>
          <a:srgbClr val="ACC0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MEXTemplate2010 4">
        <a:dk1>
          <a:srgbClr val="000000"/>
        </a:dk1>
        <a:lt1>
          <a:srgbClr val="FFFFFF"/>
        </a:lt1>
        <a:dk2>
          <a:srgbClr val="273E89"/>
        </a:dk2>
        <a:lt2>
          <a:srgbClr val="808080"/>
        </a:lt2>
        <a:accent1>
          <a:srgbClr val="E2E2E2"/>
        </a:accent1>
        <a:accent2>
          <a:srgbClr val="D2E0E6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BECBD0"/>
        </a:accent6>
        <a:hlink>
          <a:srgbClr val="79A2B3"/>
        </a:hlink>
        <a:folHlink>
          <a:srgbClr val="ACC0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MEXTemplate2010 5">
        <a:dk1>
          <a:srgbClr val="000000"/>
        </a:dk1>
        <a:lt1>
          <a:srgbClr val="FFFFFF"/>
        </a:lt1>
        <a:dk2>
          <a:srgbClr val="577C96"/>
        </a:dk2>
        <a:lt2>
          <a:srgbClr val="808080"/>
        </a:lt2>
        <a:accent1>
          <a:srgbClr val="E2E2E2"/>
        </a:accent1>
        <a:accent2>
          <a:srgbClr val="D2E0E6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BECBD0"/>
        </a:accent6>
        <a:hlink>
          <a:srgbClr val="79A2B3"/>
        </a:hlink>
        <a:folHlink>
          <a:srgbClr val="ACC0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MEXTemplate2010 6">
        <a:dk1>
          <a:srgbClr val="000000"/>
        </a:dk1>
        <a:lt1>
          <a:srgbClr val="FFFFFF"/>
        </a:lt1>
        <a:dk2>
          <a:srgbClr val="577C96"/>
        </a:dk2>
        <a:lt2>
          <a:srgbClr val="808080"/>
        </a:lt2>
        <a:accent1>
          <a:srgbClr val="E2E2E2"/>
        </a:accent1>
        <a:accent2>
          <a:srgbClr val="D2E0E6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BECBD0"/>
        </a:accent6>
        <a:hlink>
          <a:srgbClr val="000066"/>
        </a:hlink>
        <a:folHlink>
          <a:srgbClr val="ACC0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509</Words>
  <Application>Microsoft Office PowerPoint</Application>
  <PresentationFormat>Custom</PresentationFormat>
  <Paragraphs>143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CEMEXTemplate2010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/>
  <cp:lastModifiedBy/>
  <cp:revision>353</cp:revision>
  <dcterms:created xsi:type="dcterms:W3CDTF">2010-07-13T04:54:10Z</dcterms:created>
  <dcterms:modified xsi:type="dcterms:W3CDTF">2015-08-10T14:51:53Z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20041127</vt:lpwstr>
  </property>
  <property fmtid="{D5CDD505-2E9C-101B-9397-08002B2CF9AE}" pid="3" name="Reference">
    <vt:lpwstr>BCGTemplateNew</vt:lpwstr>
  </property>
  <property fmtid="{D5CDD505-2E9C-101B-9397-08002B2CF9AE}" pid="4" name="BCG 2007 Template">
    <vt:bool>true</vt:bool>
  </property>
  <property fmtid="{D5CDD505-2E9C-101B-9397-08002B2CF9AE}" pid="5" name="BCG Format Name">
    <vt:lpwstr>BCG Format</vt:lpwstr>
  </property>
</Properties>
</file>