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77" r:id="rId2"/>
    <p:sldId id="278" r:id="rId3"/>
    <p:sldId id="279" r:id="rId4"/>
    <p:sldId id="256" r:id="rId5"/>
    <p:sldId id="259" r:id="rId6"/>
    <p:sldId id="280" r:id="rId7"/>
    <p:sldId id="260" r:id="rId8"/>
    <p:sldId id="267" r:id="rId9"/>
    <p:sldId id="262" r:id="rId10"/>
    <p:sldId id="269" r:id="rId11"/>
    <p:sldId id="273" r:id="rId12"/>
    <p:sldId id="272" r:id="rId13"/>
    <p:sldId id="281" r:id="rId14"/>
    <p:sldId id="275" r:id="rId15"/>
    <p:sldId id="282" r:id="rId16"/>
    <p:sldId id="276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7C"/>
    <a:srgbClr val="00CC99"/>
    <a:srgbClr val="009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DCF4F6-63BA-47FC-965B-83D6BA07E001}" v="25" dt="2019-02-15T00:06:52.0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0679"/>
  </p:normalViewPr>
  <p:slideViewPr>
    <p:cSldViewPr snapToGrid="0" snapToObjects="1">
      <p:cViewPr varScale="1">
        <p:scale>
          <a:sx n="67" d="100"/>
          <a:sy n="67" d="100"/>
        </p:scale>
        <p:origin x="8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mandina Ramirez Tamez" userId="cef236fa04f7af78" providerId="LiveId" clId="{DADCF4F6-63BA-47FC-965B-83D6BA07E001}"/>
    <pc:docChg chg="undo custSel modSld">
      <pc:chgData name="Armandina Ramirez Tamez" userId="cef236fa04f7af78" providerId="LiveId" clId="{DADCF4F6-63BA-47FC-965B-83D6BA07E001}" dt="2019-02-15T00:12:25.453" v="655" actId="6549"/>
      <pc:docMkLst>
        <pc:docMk/>
      </pc:docMkLst>
      <pc:sldChg chg="modSp">
        <pc:chgData name="Armandina Ramirez Tamez" userId="cef236fa04f7af78" providerId="LiveId" clId="{DADCF4F6-63BA-47FC-965B-83D6BA07E001}" dt="2019-02-15T00:03:57.322" v="89" actId="20577"/>
        <pc:sldMkLst>
          <pc:docMk/>
          <pc:sldMk cId="1687123378" sldId="256"/>
        </pc:sldMkLst>
        <pc:spChg chg="mod">
          <ac:chgData name="Armandina Ramirez Tamez" userId="cef236fa04f7af78" providerId="LiveId" clId="{DADCF4F6-63BA-47FC-965B-83D6BA07E001}" dt="2019-02-15T00:03:57.322" v="89" actId="20577"/>
          <ac:spMkLst>
            <pc:docMk/>
            <pc:sldMk cId="1687123378" sldId="256"/>
            <ac:spMk id="2" creationId="{00000000-0000-0000-0000-000000000000}"/>
          </ac:spMkLst>
        </pc:spChg>
      </pc:sldChg>
      <pc:sldChg chg="modSp">
        <pc:chgData name="Armandina Ramirez Tamez" userId="cef236fa04f7af78" providerId="LiveId" clId="{DADCF4F6-63BA-47FC-965B-83D6BA07E001}" dt="2019-02-15T00:05:48.374" v="237" actId="20577"/>
        <pc:sldMkLst>
          <pc:docMk/>
          <pc:sldMk cId="1485659105" sldId="259"/>
        </pc:sldMkLst>
        <pc:spChg chg="mod">
          <ac:chgData name="Armandina Ramirez Tamez" userId="cef236fa04f7af78" providerId="LiveId" clId="{DADCF4F6-63BA-47FC-965B-83D6BA07E001}" dt="2019-02-15T00:05:48.374" v="237" actId="20577"/>
          <ac:spMkLst>
            <pc:docMk/>
            <pc:sldMk cId="1485659105" sldId="259"/>
            <ac:spMk id="15" creationId="{00000000-0000-0000-0000-000000000000}"/>
          </ac:spMkLst>
        </pc:spChg>
        <pc:picChg chg="mod">
          <ac:chgData name="Armandina Ramirez Tamez" userId="cef236fa04f7af78" providerId="LiveId" clId="{DADCF4F6-63BA-47FC-965B-83D6BA07E001}" dt="2019-02-15T00:05:30.727" v="215" actId="1076"/>
          <ac:picMkLst>
            <pc:docMk/>
            <pc:sldMk cId="1485659105" sldId="259"/>
            <ac:picMk id="11" creationId="{00000000-0000-0000-0000-000000000000}"/>
          </ac:picMkLst>
        </pc:picChg>
      </pc:sldChg>
      <pc:sldChg chg="modSp">
        <pc:chgData name="Armandina Ramirez Tamez" userId="cef236fa04f7af78" providerId="LiveId" clId="{DADCF4F6-63BA-47FC-965B-83D6BA07E001}" dt="2019-02-15T00:12:25.453" v="655" actId="6549"/>
        <pc:sldMkLst>
          <pc:docMk/>
          <pc:sldMk cId="91953982" sldId="260"/>
        </pc:sldMkLst>
        <pc:spChg chg="mod">
          <ac:chgData name="Armandina Ramirez Tamez" userId="cef236fa04f7af78" providerId="LiveId" clId="{DADCF4F6-63BA-47FC-965B-83D6BA07E001}" dt="2019-02-15T00:08:05.310" v="386" actId="20577"/>
          <ac:spMkLst>
            <pc:docMk/>
            <pc:sldMk cId="91953982" sldId="260"/>
            <ac:spMk id="10" creationId="{00000000-0000-0000-0000-000000000000}"/>
          </ac:spMkLst>
        </pc:spChg>
        <pc:spChg chg="mod">
          <ac:chgData name="Armandina Ramirez Tamez" userId="cef236fa04f7af78" providerId="LiveId" clId="{DADCF4F6-63BA-47FC-965B-83D6BA07E001}" dt="2019-02-15T00:08:16.450" v="409" actId="6549"/>
          <ac:spMkLst>
            <pc:docMk/>
            <pc:sldMk cId="91953982" sldId="260"/>
            <ac:spMk id="11" creationId="{00000000-0000-0000-0000-000000000000}"/>
          </ac:spMkLst>
        </pc:spChg>
        <pc:spChg chg="mod">
          <ac:chgData name="Armandina Ramirez Tamez" userId="cef236fa04f7af78" providerId="LiveId" clId="{DADCF4F6-63BA-47FC-965B-83D6BA07E001}" dt="2019-02-15T00:12:25.453" v="655" actId="6549"/>
          <ac:spMkLst>
            <pc:docMk/>
            <pc:sldMk cId="91953982" sldId="260"/>
            <ac:spMk id="14" creationId="{00000000-0000-0000-0000-000000000000}"/>
          </ac:spMkLst>
        </pc:spChg>
        <pc:spChg chg="mod">
          <ac:chgData name="Armandina Ramirez Tamez" userId="cef236fa04f7af78" providerId="LiveId" clId="{DADCF4F6-63BA-47FC-965B-83D6BA07E001}" dt="2019-02-15T00:07:04.765" v="352" actId="20577"/>
          <ac:spMkLst>
            <pc:docMk/>
            <pc:sldMk cId="91953982" sldId="260"/>
            <ac:spMk id="15" creationId="{00000000-0000-0000-0000-000000000000}"/>
          </ac:spMkLst>
        </pc:spChg>
      </pc:sldChg>
      <pc:sldChg chg="modSp">
        <pc:chgData name="Armandina Ramirez Tamez" userId="cef236fa04f7af78" providerId="LiveId" clId="{DADCF4F6-63BA-47FC-965B-83D6BA07E001}" dt="2019-02-15T00:09:59.558" v="506" actId="20577"/>
        <pc:sldMkLst>
          <pc:docMk/>
          <pc:sldMk cId="2803754213" sldId="262"/>
        </pc:sldMkLst>
        <pc:spChg chg="mod">
          <ac:chgData name="Armandina Ramirez Tamez" userId="cef236fa04f7af78" providerId="LiveId" clId="{DADCF4F6-63BA-47FC-965B-83D6BA07E001}" dt="2019-02-15T00:09:17.860" v="450" actId="20577"/>
          <ac:spMkLst>
            <pc:docMk/>
            <pc:sldMk cId="2803754213" sldId="262"/>
            <ac:spMk id="10" creationId="{00000000-0000-0000-0000-000000000000}"/>
          </ac:spMkLst>
        </pc:spChg>
        <pc:spChg chg="mod">
          <ac:chgData name="Armandina Ramirez Tamez" userId="cef236fa04f7af78" providerId="LiveId" clId="{DADCF4F6-63BA-47FC-965B-83D6BA07E001}" dt="2019-02-15T00:09:33.107" v="451" actId="20577"/>
          <ac:spMkLst>
            <pc:docMk/>
            <pc:sldMk cId="2803754213" sldId="262"/>
            <ac:spMk id="14" creationId="{00000000-0000-0000-0000-000000000000}"/>
          </ac:spMkLst>
        </pc:spChg>
        <pc:spChg chg="mod">
          <ac:chgData name="Armandina Ramirez Tamez" userId="cef236fa04f7af78" providerId="LiveId" clId="{DADCF4F6-63BA-47FC-965B-83D6BA07E001}" dt="2019-02-15T00:09:59.558" v="506" actId="20577"/>
          <ac:spMkLst>
            <pc:docMk/>
            <pc:sldMk cId="2803754213" sldId="262"/>
            <ac:spMk id="16" creationId="{00000000-0000-0000-0000-000000000000}"/>
          </ac:spMkLst>
        </pc:spChg>
        <pc:spChg chg="mod">
          <ac:chgData name="Armandina Ramirez Tamez" userId="cef236fa04f7af78" providerId="LiveId" clId="{DADCF4F6-63BA-47FC-965B-83D6BA07E001}" dt="2019-02-15T00:09:40.226" v="452" actId="20577"/>
          <ac:spMkLst>
            <pc:docMk/>
            <pc:sldMk cId="2803754213" sldId="262"/>
            <ac:spMk id="18" creationId="{00000000-0000-0000-0000-000000000000}"/>
          </ac:spMkLst>
        </pc:spChg>
      </pc:sldChg>
      <pc:sldChg chg="modSp">
        <pc:chgData name="Armandina Ramirez Tamez" userId="cef236fa04f7af78" providerId="LiveId" clId="{DADCF4F6-63BA-47FC-965B-83D6BA07E001}" dt="2019-02-15T00:06:52.008" v="335" actId="20577"/>
        <pc:sldMkLst>
          <pc:docMk/>
          <pc:sldMk cId="3496854525" sldId="265"/>
        </pc:sldMkLst>
        <pc:spChg chg="mod">
          <ac:chgData name="Armandina Ramirez Tamez" userId="cef236fa04f7af78" providerId="LiveId" clId="{DADCF4F6-63BA-47FC-965B-83D6BA07E001}" dt="2019-02-15T00:06:01.957" v="247" actId="20577"/>
          <ac:spMkLst>
            <pc:docMk/>
            <pc:sldMk cId="3496854525" sldId="265"/>
            <ac:spMk id="21" creationId="{00000000-0000-0000-0000-000000000000}"/>
          </ac:spMkLst>
        </pc:spChg>
        <pc:spChg chg="mod">
          <ac:chgData name="Armandina Ramirez Tamez" userId="cef236fa04f7af78" providerId="LiveId" clId="{DADCF4F6-63BA-47FC-965B-83D6BA07E001}" dt="2019-02-15T00:06:14.624" v="268" actId="14100"/>
          <ac:spMkLst>
            <pc:docMk/>
            <pc:sldMk cId="3496854525" sldId="265"/>
            <ac:spMk id="22" creationId="{00000000-0000-0000-0000-000000000000}"/>
          </ac:spMkLst>
        </pc:spChg>
        <pc:spChg chg="mod">
          <ac:chgData name="Armandina Ramirez Tamez" userId="cef236fa04f7af78" providerId="LiveId" clId="{DADCF4F6-63BA-47FC-965B-83D6BA07E001}" dt="2019-02-15T00:06:32.763" v="311" actId="14100"/>
          <ac:spMkLst>
            <pc:docMk/>
            <pc:sldMk cId="3496854525" sldId="265"/>
            <ac:spMk id="23" creationId="{00000000-0000-0000-0000-000000000000}"/>
          </ac:spMkLst>
        </pc:spChg>
        <pc:graphicFrameChg chg="mod">
          <ac:chgData name="Armandina Ramirez Tamez" userId="cef236fa04f7af78" providerId="LiveId" clId="{DADCF4F6-63BA-47FC-965B-83D6BA07E001}" dt="2019-02-15T00:06:52.008" v="335" actId="20577"/>
          <ac:graphicFrameMkLst>
            <pc:docMk/>
            <pc:sldMk cId="3496854525" sldId="265"/>
            <ac:graphicFrameMk id="16" creationId="{00000000-0000-0000-0000-000000000000}"/>
          </ac:graphicFrameMkLst>
        </pc:graphicFrameChg>
      </pc:sldChg>
      <pc:sldChg chg="modSp">
        <pc:chgData name="Armandina Ramirez Tamez" userId="cef236fa04f7af78" providerId="LiveId" clId="{DADCF4F6-63BA-47FC-965B-83D6BA07E001}" dt="2019-02-15T00:08:31.990" v="413" actId="20577"/>
        <pc:sldMkLst>
          <pc:docMk/>
          <pc:sldMk cId="1810043489" sldId="267"/>
        </pc:sldMkLst>
        <pc:spChg chg="mod">
          <ac:chgData name="Armandina Ramirez Tamez" userId="cef236fa04f7af78" providerId="LiveId" clId="{DADCF4F6-63BA-47FC-965B-83D6BA07E001}" dt="2019-02-15T00:08:31.990" v="413" actId="20577"/>
          <ac:spMkLst>
            <pc:docMk/>
            <pc:sldMk cId="1810043489" sldId="267"/>
            <ac:spMk id="32" creationId="{00000000-0000-0000-0000-000000000000}"/>
          </ac:spMkLst>
        </pc:spChg>
      </pc:sldChg>
      <pc:sldChg chg="modSp">
        <pc:chgData name="Armandina Ramirez Tamez" userId="cef236fa04f7af78" providerId="LiveId" clId="{DADCF4F6-63BA-47FC-965B-83D6BA07E001}" dt="2019-02-15T00:10:50.256" v="556" actId="20577"/>
        <pc:sldMkLst>
          <pc:docMk/>
          <pc:sldMk cId="2060893821" sldId="272"/>
        </pc:sldMkLst>
        <pc:spChg chg="mod">
          <ac:chgData name="Armandina Ramirez Tamez" userId="cef236fa04f7af78" providerId="LiveId" clId="{DADCF4F6-63BA-47FC-965B-83D6BA07E001}" dt="2019-02-15T00:10:50.256" v="556" actId="20577"/>
          <ac:spMkLst>
            <pc:docMk/>
            <pc:sldMk cId="2060893821" sldId="272"/>
            <ac:spMk id="10" creationId="{00000000-0000-0000-0000-000000000000}"/>
          </ac:spMkLst>
        </pc:spChg>
        <pc:spChg chg="mod">
          <ac:chgData name="Armandina Ramirez Tamez" userId="cef236fa04f7af78" providerId="LiveId" clId="{DADCF4F6-63BA-47FC-965B-83D6BA07E001}" dt="2019-02-15T00:10:22.514" v="526" actId="20577"/>
          <ac:spMkLst>
            <pc:docMk/>
            <pc:sldMk cId="2060893821" sldId="272"/>
            <ac:spMk id="15" creationId="{00000000-0000-0000-0000-000000000000}"/>
          </ac:spMkLst>
        </pc:spChg>
      </pc:sldChg>
      <pc:sldChg chg="modSp">
        <pc:chgData name="Armandina Ramirez Tamez" userId="cef236fa04f7af78" providerId="LiveId" clId="{DADCF4F6-63BA-47FC-965B-83D6BA07E001}" dt="2019-02-15T00:11:50.300" v="654" actId="20577"/>
        <pc:sldMkLst>
          <pc:docMk/>
          <pc:sldMk cId="4000771759" sldId="273"/>
        </pc:sldMkLst>
        <pc:spChg chg="mod">
          <ac:chgData name="Armandina Ramirez Tamez" userId="cef236fa04f7af78" providerId="LiveId" clId="{DADCF4F6-63BA-47FC-965B-83D6BA07E001}" dt="2019-02-15T00:11:21.068" v="596" actId="20577"/>
          <ac:spMkLst>
            <pc:docMk/>
            <pc:sldMk cId="4000771759" sldId="273"/>
            <ac:spMk id="10" creationId="{00000000-0000-0000-0000-000000000000}"/>
          </ac:spMkLst>
        </pc:spChg>
        <pc:spChg chg="mod">
          <ac:chgData name="Armandina Ramirez Tamez" userId="cef236fa04f7af78" providerId="LiveId" clId="{DADCF4F6-63BA-47FC-965B-83D6BA07E001}" dt="2019-02-15T00:11:26.197" v="597" actId="20577"/>
          <ac:spMkLst>
            <pc:docMk/>
            <pc:sldMk cId="4000771759" sldId="273"/>
            <ac:spMk id="14" creationId="{00000000-0000-0000-0000-000000000000}"/>
          </ac:spMkLst>
        </pc:spChg>
        <pc:spChg chg="mod">
          <ac:chgData name="Armandina Ramirez Tamez" userId="cef236fa04f7af78" providerId="LiveId" clId="{DADCF4F6-63BA-47FC-965B-83D6BA07E001}" dt="2019-02-15T00:11:50.300" v="654" actId="20577"/>
          <ac:spMkLst>
            <pc:docMk/>
            <pc:sldMk cId="4000771759" sldId="273"/>
            <ac:spMk id="16" creationId="{00000000-0000-0000-0000-000000000000}"/>
          </ac:spMkLst>
        </pc:spChg>
        <pc:spChg chg="mod">
          <ac:chgData name="Armandina Ramirez Tamez" userId="cef236fa04f7af78" providerId="LiveId" clId="{DADCF4F6-63BA-47FC-965B-83D6BA07E001}" dt="2019-02-15T00:11:29.405" v="598" actId="20577"/>
          <ac:spMkLst>
            <pc:docMk/>
            <pc:sldMk cId="4000771759" sldId="273"/>
            <ac:spMk id="1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58D28-D539-CC41-A6BF-EBE9339E10FC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11880-07D9-A146-BD5D-8B110B2DD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6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¿PRODUCTOS? 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9A84A-733A-0C47-AC2B-F0C70F83A7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66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11880-07D9-A146-BD5D-8B110B2DDF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41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11880-07D9-A146-BD5D-8B110B2DDF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03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11880-07D9-A146-BD5D-8B110B2DDF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20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11880-07D9-A146-BD5D-8B110B2DDF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21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Timeline of the winning projects in the Transforming Communities category.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11880-07D9-A146-BD5D-8B110B2DDF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11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3 winners will be selected at the end of the </a:t>
            </a:r>
            <a:r>
              <a:rPr lang="en-US" dirty="0" err="1"/>
              <a:t>bootcamp</a:t>
            </a:r>
            <a:r>
              <a:rPr lang="en-US" dirty="0"/>
              <a:t>, based on their performance during the training and on the pitch they will have to present to a jury on the last day.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11880-07D9-A146-BD5D-8B110B2DDF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22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aseline="0" dirty="0"/>
              <a:t>Se seleccionan a los mejores 3, quienes se llevan 10,000 USD cada uno. El proceso para seleccionar esos 3 emprendedores es mediante su desempeño en el </a:t>
            </a:r>
            <a:r>
              <a:rPr lang="es-MX" baseline="0" dirty="0" err="1"/>
              <a:t>bootcamp</a:t>
            </a:r>
            <a:r>
              <a:rPr lang="es-MX" baseline="0" dirty="0"/>
              <a:t> y su pitch final.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11880-07D9-A146-BD5D-8B110B2DDF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23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11880-07D9-A146-BD5D-8B110B2DDF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64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Listado completo de participación de países al 2017: </a:t>
            </a:r>
            <a:r>
              <a:rPr lang="es-MX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Argentina,</a:t>
            </a:r>
            <a:r>
              <a:rPr lang="es-MX" dirty="0" smtClean="0"/>
              <a:t> </a:t>
            </a:r>
            <a:r>
              <a:rPr lang="es-MX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Bolivia,</a:t>
            </a:r>
            <a:r>
              <a:rPr lang="es-MX" dirty="0" smtClean="0"/>
              <a:t> </a:t>
            </a:r>
            <a:r>
              <a:rPr lang="es-MX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Chile,</a:t>
            </a:r>
            <a:r>
              <a:rPr lang="es-MX" dirty="0" smtClean="0"/>
              <a:t> </a:t>
            </a:r>
            <a:r>
              <a:rPr lang="es-MX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Colombia,</a:t>
            </a:r>
            <a:r>
              <a:rPr lang="es-MX" dirty="0" smtClean="0"/>
              <a:t> </a:t>
            </a:r>
            <a:r>
              <a:rPr lang="es-MX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Costa Rica,</a:t>
            </a:r>
            <a:r>
              <a:rPr lang="es-MX" dirty="0" smtClean="0"/>
              <a:t> </a:t>
            </a:r>
            <a:r>
              <a:rPr lang="es-MX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Cuba,</a:t>
            </a:r>
            <a:r>
              <a:rPr lang="es-MX" dirty="0" smtClean="0"/>
              <a:t> </a:t>
            </a:r>
            <a:r>
              <a:rPr lang="es-MX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Ecuador,</a:t>
            </a:r>
            <a:r>
              <a:rPr lang="es-MX" dirty="0" smtClean="0"/>
              <a:t> </a:t>
            </a:r>
            <a:r>
              <a:rPr lang="es-MX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Salvador,</a:t>
            </a:r>
            <a:r>
              <a:rPr lang="es-MX" dirty="0" smtClean="0"/>
              <a:t> </a:t>
            </a:r>
            <a:r>
              <a:rPr lang="es-MX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Guatemala,</a:t>
            </a:r>
            <a:r>
              <a:rPr lang="es-MX" dirty="0" smtClean="0"/>
              <a:t> </a:t>
            </a:r>
            <a:r>
              <a:rPr lang="es-MX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Honduras,</a:t>
            </a:r>
            <a:r>
              <a:rPr lang="es-MX" dirty="0" smtClean="0"/>
              <a:t> </a:t>
            </a:r>
            <a:r>
              <a:rPr lang="es-MX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Isla Guadalupe,</a:t>
            </a:r>
            <a:r>
              <a:rPr lang="es-MX" dirty="0" smtClean="0"/>
              <a:t> </a:t>
            </a:r>
            <a:r>
              <a:rPr lang="es-MX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México,</a:t>
            </a:r>
            <a:r>
              <a:rPr lang="es-MX" dirty="0" smtClean="0"/>
              <a:t> </a:t>
            </a:r>
            <a:r>
              <a:rPr lang="es-MX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Nicaragua,</a:t>
            </a:r>
            <a:r>
              <a:rPr lang="es-MX" dirty="0" smtClean="0"/>
              <a:t> </a:t>
            </a:r>
            <a:r>
              <a:rPr lang="es-MX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Panamá,</a:t>
            </a:r>
            <a:r>
              <a:rPr lang="es-MX" dirty="0" smtClean="0"/>
              <a:t> </a:t>
            </a:r>
            <a:r>
              <a:rPr lang="es-MX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Perú,</a:t>
            </a:r>
            <a:r>
              <a:rPr lang="es-MX" dirty="0" smtClean="0"/>
              <a:t> </a:t>
            </a:r>
            <a:r>
              <a:rPr lang="es-MX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RepDom</a:t>
            </a:r>
            <a:r>
              <a:rPr lang="es-MX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s-MX" dirty="0" smtClean="0"/>
              <a:t> </a:t>
            </a:r>
            <a:r>
              <a:rPr lang="es-MX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Uruguay,</a:t>
            </a:r>
            <a:r>
              <a:rPr lang="es-MX" dirty="0" smtClean="0"/>
              <a:t> </a:t>
            </a:r>
            <a:r>
              <a:rPr lang="es-MX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Venezuela.</a:t>
            </a:r>
            <a:r>
              <a:rPr lang="es-MX" dirty="0" smtClean="0"/>
              <a:t> </a:t>
            </a:r>
          </a:p>
          <a:p>
            <a:r>
              <a:rPr lang="es-MX" dirty="0" smtClean="0"/>
              <a:t>El</a:t>
            </a:r>
            <a:r>
              <a:rPr lang="es-MX" baseline="0" dirty="0" smtClean="0"/>
              <a:t> único estado que no ha participado es Zacatecas.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AE7C5-90B5-43C2-B6A9-C77B5299B83D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596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0660-BE2B-B34D-ACF5-955FAE2D4FE7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D9D00-14DC-1145-B9FD-060CE2E1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70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0660-BE2B-B34D-ACF5-955FAE2D4FE7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D9D00-14DC-1145-B9FD-060CE2E1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67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0660-BE2B-B34D-ACF5-955FAE2D4FE7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D9D00-14DC-1145-B9FD-060CE2E1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56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734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  <p15:guide id="4294967295" pos="1128">
          <p15:clr>
            <a:srgbClr val="FBAE40"/>
          </p15:clr>
        </p15:guide>
        <p15:guide id="4294967295" pos="6552">
          <p15:clr>
            <a:srgbClr val="FBAE40"/>
          </p15:clr>
        </p15:guide>
        <p15:guide id="4294967295" orient="horz" pos="480">
          <p15:clr>
            <a:srgbClr val="FBAE40"/>
          </p15:clr>
        </p15:guide>
        <p15:guide id="4294967295" orient="horz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546455" y="0"/>
            <a:ext cx="8999137" cy="4753614"/>
          </a:xfrm>
          <a:custGeom>
            <a:avLst/>
            <a:gdLst>
              <a:gd name="connsiteX0" fmla="*/ 160403 w 8999137"/>
              <a:gd name="connsiteY0" fmla="*/ 0 h 4753614"/>
              <a:gd name="connsiteX1" fmla="*/ 8778621 w 8999137"/>
              <a:gd name="connsiteY1" fmla="*/ 0 h 4753614"/>
              <a:gd name="connsiteX2" fmla="*/ 8830686 w 8999137"/>
              <a:gd name="connsiteY2" fmla="*/ 125692 h 4753614"/>
              <a:gd name="connsiteX3" fmla="*/ 8956500 w 8999137"/>
              <a:gd name="connsiteY3" fmla="*/ 566655 h 4753614"/>
              <a:gd name="connsiteX4" fmla="*/ 8817116 w 8999137"/>
              <a:gd name="connsiteY4" fmla="*/ 1831562 h 4753614"/>
              <a:gd name="connsiteX5" fmla="*/ 8552543 w 8999137"/>
              <a:gd name="connsiteY5" fmla="*/ 2275779 h 4753614"/>
              <a:gd name="connsiteX6" fmla="*/ 8491828 w 8999137"/>
              <a:gd name="connsiteY6" fmla="*/ 2368359 h 4753614"/>
              <a:gd name="connsiteX7" fmla="*/ 8376572 w 8999137"/>
              <a:gd name="connsiteY7" fmla="*/ 2502201 h 4753614"/>
              <a:gd name="connsiteX8" fmla="*/ 8321049 w 8999137"/>
              <a:gd name="connsiteY8" fmla="*/ 2549147 h 4753614"/>
              <a:gd name="connsiteX9" fmla="*/ 7682953 w 8999137"/>
              <a:gd name="connsiteY9" fmla="*/ 3088875 h 4753614"/>
              <a:gd name="connsiteX10" fmla="*/ 6696654 w 8999137"/>
              <a:gd name="connsiteY10" fmla="*/ 3657691 h 4753614"/>
              <a:gd name="connsiteX11" fmla="*/ 5156343 w 8999137"/>
              <a:gd name="connsiteY11" fmla="*/ 4270617 h 4753614"/>
              <a:gd name="connsiteX12" fmla="*/ 3602413 w 8999137"/>
              <a:gd name="connsiteY12" fmla="*/ 4667581 h 4753614"/>
              <a:gd name="connsiteX13" fmla="*/ 2520156 w 8999137"/>
              <a:gd name="connsiteY13" fmla="*/ 4751840 h 4753614"/>
              <a:gd name="connsiteX14" fmla="*/ 1660932 w 8999137"/>
              <a:gd name="connsiteY14" fmla="*/ 4621890 h 4753614"/>
              <a:gd name="connsiteX15" fmla="*/ 1020188 w 8999137"/>
              <a:gd name="connsiteY15" fmla="*/ 4313553 h 4753614"/>
              <a:gd name="connsiteX16" fmla="*/ 922325 w 8999137"/>
              <a:gd name="connsiteY16" fmla="*/ 4246711 h 4753614"/>
              <a:gd name="connsiteX17" fmla="*/ 817674 w 8999137"/>
              <a:gd name="connsiteY17" fmla="*/ 4156590 h 4753614"/>
              <a:gd name="connsiteX18" fmla="*/ 796031 w 8999137"/>
              <a:gd name="connsiteY18" fmla="*/ 4129779 h 4753614"/>
              <a:gd name="connsiteX19" fmla="*/ 657178 w 8999137"/>
              <a:gd name="connsiteY19" fmla="*/ 3981342 h 4753614"/>
              <a:gd name="connsiteX20" fmla="*/ 254230 w 8999137"/>
              <a:gd name="connsiteY20" fmla="*/ 3292333 h 4753614"/>
              <a:gd name="connsiteX21" fmla="*/ 29210 w 8999137"/>
              <a:gd name="connsiteY21" fmla="*/ 2287638 h 4753614"/>
              <a:gd name="connsiteX22" fmla="*/ 18702 w 8999137"/>
              <a:gd name="connsiteY22" fmla="*/ 1167583 h 4753614"/>
              <a:gd name="connsiteX23" fmla="*/ 81464 w 8999137"/>
              <a:gd name="connsiteY23" fmla="*/ 522993 h 475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999137" h="4753614">
                <a:moveTo>
                  <a:pt x="160403" y="0"/>
                </a:moveTo>
                <a:lnTo>
                  <a:pt x="8778621" y="0"/>
                </a:lnTo>
                <a:lnTo>
                  <a:pt x="8830686" y="125692"/>
                </a:lnTo>
                <a:cubicBezTo>
                  <a:pt x="8884022" y="268426"/>
                  <a:pt x="8926868" y="415063"/>
                  <a:pt x="8956500" y="566655"/>
                </a:cubicBezTo>
                <a:cubicBezTo>
                  <a:pt x="9041356" y="1002437"/>
                  <a:pt x="9001882" y="1424828"/>
                  <a:pt x="8817116" y="1831562"/>
                </a:cubicBezTo>
                <a:cubicBezTo>
                  <a:pt x="8745505" y="1989377"/>
                  <a:pt x="8656388" y="2137016"/>
                  <a:pt x="8552543" y="2275779"/>
                </a:cubicBezTo>
                <a:cubicBezTo>
                  <a:pt x="8530503" y="2305272"/>
                  <a:pt x="8511944" y="2337209"/>
                  <a:pt x="8491828" y="2368359"/>
                </a:cubicBezTo>
                <a:lnTo>
                  <a:pt x="8376572" y="2502201"/>
                </a:lnTo>
                <a:cubicBezTo>
                  <a:pt x="8358065" y="2517851"/>
                  <a:pt x="8337899" y="2531525"/>
                  <a:pt x="8321049" y="2549147"/>
                </a:cubicBezTo>
                <a:cubicBezTo>
                  <a:pt x="8127505" y="2751181"/>
                  <a:pt x="7912204" y="2928481"/>
                  <a:pt x="7682953" y="3088875"/>
                </a:cubicBezTo>
                <a:cubicBezTo>
                  <a:pt x="7370941" y="3307068"/>
                  <a:pt x="7039450" y="3492693"/>
                  <a:pt x="6696654" y="3657691"/>
                </a:cubicBezTo>
                <a:cubicBezTo>
                  <a:pt x="6197909" y="3898611"/>
                  <a:pt x="5682077" y="4097043"/>
                  <a:pt x="5156343" y="4270617"/>
                </a:cubicBezTo>
                <a:cubicBezTo>
                  <a:pt x="4647318" y="4438419"/>
                  <a:pt x="4131460" y="4579103"/>
                  <a:pt x="3602413" y="4667581"/>
                </a:cubicBezTo>
                <a:cubicBezTo>
                  <a:pt x="3244135" y="4727203"/>
                  <a:pt x="2883679" y="4762083"/>
                  <a:pt x="2520156" y="4751840"/>
                </a:cubicBezTo>
                <a:cubicBezTo>
                  <a:pt x="2228356" y="4744000"/>
                  <a:pt x="1940786" y="4706579"/>
                  <a:pt x="1660932" y="4621890"/>
                </a:cubicBezTo>
                <a:cubicBezTo>
                  <a:pt x="1431364" y="4552181"/>
                  <a:pt x="1216374" y="4452545"/>
                  <a:pt x="1020188" y="4313553"/>
                </a:cubicBezTo>
                <a:cubicBezTo>
                  <a:pt x="987911" y="4290659"/>
                  <a:pt x="955143" y="4268980"/>
                  <a:pt x="922325" y="4246711"/>
                </a:cubicBezTo>
                <a:lnTo>
                  <a:pt x="817674" y="4156590"/>
                </a:lnTo>
                <a:cubicBezTo>
                  <a:pt x="810350" y="4147558"/>
                  <a:pt x="804158" y="4137871"/>
                  <a:pt x="796031" y="4129779"/>
                </a:cubicBezTo>
                <a:cubicBezTo>
                  <a:pt x="749835" y="4080201"/>
                  <a:pt x="701165" y="4032838"/>
                  <a:pt x="657178" y="3981342"/>
                </a:cubicBezTo>
                <a:cubicBezTo>
                  <a:pt x="480734" y="3776574"/>
                  <a:pt x="351112" y="3544049"/>
                  <a:pt x="254230" y="3292333"/>
                </a:cubicBezTo>
                <a:cubicBezTo>
                  <a:pt x="129680" y="2968869"/>
                  <a:pt x="63284" y="2631766"/>
                  <a:pt x="29210" y="2287638"/>
                </a:cubicBezTo>
                <a:cubicBezTo>
                  <a:pt x="-7988" y="1914676"/>
                  <a:pt x="-7577" y="1540890"/>
                  <a:pt x="18702" y="1167583"/>
                </a:cubicBezTo>
                <a:cubicBezTo>
                  <a:pt x="33799" y="951712"/>
                  <a:pt x="54828" y="736866"/>
                  <a:pt x="81464" y="522993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239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  <p15:guide id="4294967295" pos="1128">
          <p15:clr>
            <a:srgbClr val="FBAE40"/>
          </p15:clr>
        </p15:guide>
        <p15:guide id="4294967295" pos="6552">
          <p15:clr>
            <a:srgbClr val="FBAE40"/>
          </p15:clr>
        </p15:guide>
        <p15:guide id="4294967295" orient="horz" pos="480">
          <p15:clr>
            <a:srgbClr val="FBAE40"/>
          </p15:clr>
        </p15:guide>
        <p15:guide id="4294967295" orient="horz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 lIns="0" rIns="0"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2562590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5335603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8108616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413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  <p15:guide id="4294967295" pos="1128">
          <p15:clr>
            <a:srgbClr val="FBAE40"/>
          </p15:clr>
        </p15:guide>
        <p15:guide id="4294967295" pos="6552">
          <p15:clr>
            <a:srgbClr val="FBAE40"/>
          </p15:clr>
        </p15:guide>
        <p15:guide id="4294967295" orient="horz" pos="480">
          <p15:clr>
            <a:srgbClr val="FBAE40"/>
          </p15:clr>
        </p15:guide>
        <p15:guide id="4294967295" orient="horz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0660-BE2B-B34D-ACF5-955FAE2D4FE7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D9D00-14DC-1145-B9FD-060CE2E1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3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0660-BE2B-B34D-ACF5-955FAE2D4FE7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D9D00-14DC-1145-B9FD-060CE2E1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19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0660-BE2B-B34D-ACF5-955FAE2D4FE7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D9D00-14DC-1145-B9FD-060CE2E1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78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0660-BE2B-B34D-ACF5-955FAE2D4FE7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D9D00-14DC-1145-B9FD-060CE2E1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54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0660-BE2B-B34D-ACF5-955FAE2D4FE7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D9D00-14DC-1145-B9FD-060CE2E1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10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0660-BE2B-B34D-ACF5-955FAE2D4FE7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D9D00-14DC-1145-B9FD-060CE2E1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65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0660-BE2B-B34D-ACF5-955FAE2D4FE7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D9D00-14DC-1145-B9FD-060CE2E1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0660-BE2B-B34D-ACF5-955FAE2D4FE7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D9D00-14DC-1145-B9FD-060CE2E1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65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90660-BE2B-B34D-ACF5-955FAE2D4FE7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D9D00-14DC-1145-B9FD-060CE2E1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1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emf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7.png"/><Relationship Id="rId21" Type="http://schemas.openxmlformats.org/officeDocument/2006/relationships/image" Target="../media/image55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11.png"/><Relationship Id="rId3" Type="http://schemas.openxmlformats.org/officeDocument/2006/relationships/image" Target="../media/image60.png"/><Relationship Id="rId7" Type="http://schemas.openxmlformats.org/officeDocument/2006/relationships/image" Target="../media/image35.png"/><Relationship Id="rId12" Type="http://schemas.openxmlformats.org/officeDocument/2006/relationships/image" Target="../media/image67.png"/><Relationship Id="rId2" Type="http://schemas.openxmlformats.org/officeDocument/2006/relationships/image" Target="../media/image59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11" Type="http://schemas.openxmlformats.org/officeDocument/2006/relationships/image" Target="../media/image66.png"/><Relationship Id="rId5" Type="http://schemas.openxmlformats.org/officeDocument/2006/relationships/image" Target="../media/image62.png"/><Relationship Id="rId15" Type="http://schemas.openxmlformats.org/officeDocument/2006/relationships/image" Target="../media/image13.png"/><Relationship Id="rId10" Type="http://schemas.openxmlformats.org/officeDocument/2006/relationships/image" Target="../media/image65.jpg"/><Relationship Id="rId4" Type="http://schemas.openxmlformats.org/officeDocument/2006/relationships/image" Target="../media/image61.jpeg"/><Relationship Id="rId9" Type="http://schemas.openxmlformats.org/officeDocument/2006/relationships/image" Target="../media/image64.png"/><Relationship Id="rId1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user/CentroCEMEXTEC" TargetMode="External"/><Relationship Id="rId5" Type="http://schemas.openxmlformats.org/officeDocument/2006/relationships/hyperlink" Target="https://www.facebook.com/CentroCemexTec/" TargetMode="External"/><Relationship Id="rId4" Type="http://schemas.openxmlformats.org/officeDocument/2006/relationships/hyperlink" Target="http://www.cdcs.com.m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emf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"/>
          <p:cNvSpPr>
            <a:spLocks/>
          </p:cNvSpPr>
          <p:nvPr/>
        </p:nvSpPr>
        <p:spPr bwMode="auto">
          <a:xfrm rot="8597967">
            <a:off x="7343651" y="1983093"/>
            <a:ext cx="3360853" cy="327385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14990"/>
                </a:moveTo>
                <a:cubicBezTo>
                  <a:pt x="21600" y="15126"/>
                  <a:pt x="21600" y="15263"/>
                  <a:pt x="21600" y="15399"/>
                </a:cubicBezTo>
                <a:cubicBezTo>
                  <a:pt x="21594" y="15445"/>
                  <a:pt x="21584" y="15490"/>
                  <a:pt x="21584" y="15536"/>
                </a:cubicBezTo>
                <a:cubicBezTo>
                  <a:pt x="21583" y="15866"/>
                  <a:pt x="21538" y="16191"/>
                  <a:pt x="21471" y="16513"/>
                </a:cubicBezTo>
                <a:cubicBezTo>
                  <a:pt x="21274" y="17469"/>
                  <a:pt x="20847" y="18299"/>
                  <a:pt x="20177" y="18995"/>
                </a:cubicBezTo>
                <a:cubicBezTo>
                  <a:pt x="19694" y="19496"/>
                  <a:pt x="19133" y="19885"/>
                  <a:pt x="18522" y="20201"/>
                </a:cubicBezTo>
                <a:cubicBezTo>
                  <a:pt x="17784" y="20582"/>
                  <a:pt x="17006" y="20844"/>
                  <a:pt x="16205" y="21041"/>
                </a:cubicBezTo>
                <a:cubicBezTo>
                  <a:pt x="15549" y="21201"/>
                  <a:pt x="14886" y="21315"/>
                  <a:pt x="14217" y="21398"/>
                </a:cubicBezTo>
                <a:cubicBezTo>
                  <a:pt x="13683" y="21465"/>
                  <a:pt x="13147" y="21516"/>
                  <a:pt x="12611" y="21540"/>
                </a:cubicBezTo>
                <a:cubicBezTo>
                  <a:pt x="12079" y="21565"/>
                  <a:pt x="11548" y="21574"/>
                  <a:pt x="11017" y="21590"/>
                </a:cubicBezTo>
                <a:cubicBezTo>
                  <a:pt x="10990" y="21591"/>
                  <a:pt x="10963" y="21597"/>
                  <a:pt x="10936" y="21600"/>
                </a:cubicBezTo>
                <a:cubicBezTo>
                  <a:pt x="10845" y="21600"/>
                  <a:pt x="10755" y="21600"/>
                  <a:pt x="10664" y="21600"/>
                </a:cubicBezTo>
                <a:cubicBezTo>
                  <a:pt x="10625" y="21597"/>
                  <a:pt x="10586" y="21591"/>
                  <a:pt x="10547" y="21590"/>
                </a:cubicBezTo>
                <a:cubicBezTo>
                  <a:pt x="9871" y="21583"/>
                  <a:pt x="9194" y="21560"/>
                  <a:pt x="8519" y="21510"/>
                </a:cubicBezTo>
                <a:cubicBezTo>
                  <a:pt x="7699" y="21448"/>
                  <a:pt x="6883" y="21349"/>
                  <a:pt x="6076" y="21190"/>
                </a:cubicBezTo>
                <a:cubicBezTo>
                  <a:pt x="5309" y="21038"/>
                  <a:pt x="4557" y="20834"/>
                  <a:pt x="3829" y="20540"/>
                </a:cubicBezTo>
                <a:cubicBezTo>
                  <a:pt x="3154" y="20267"/>
                  <a:pt x="2517" y="19924"/>
                  <a:pt x="1944" y="19461"/>
                </a:cubicBezTo>
                <a:cubicBezTo>
                  <a:pt x="1121" y="18795"/>
                  <a:pt x="541" y="17957"/>
                  <a:pt x="245" y="16918"/>
                </a:cubicBezTo>
                <a:cubicBezTo>
                  <a:pt x="130" y="16515"/>
                  <a:pt x="62" y="16103"/>
                  <a:pt x="34" y="15684"/>
                </a:cubicBezTo>
                <a:cubicBezTo>
                  <a:pt x="28" y="15595"/>
                  <a:pt x="12" y="15507"/>
                  <a:pt x="0" y="15418"/>
                </a:cubicBezTo>
                <a:cubicBezTo>
                  <a:pt x="0" y="15275"/>
                  <a:pt x="0" y="15132"/>
                  <a:pt x="0" y="14990"/>
                </a:cubicBezTo>
                <a:cubicBezTo>
                  <a:pt x="9" y="14932"/>
                  <a:pt x="24" y="14875"/>
                  <a:pt x="27" y="14816"/>
                </a:cubicBezTo>
                <a:cubicBezTo>
                  <a:pt x="62" y="14139"/>
                  <a:pt x="174" y="13473"/>
                  <a:pt x="337" y="12816"/>
                </a:cubicBezTo>
                <a:cubicBezTo>
                  <a:pt x="559" y="11922"/>
                  <a:pt x="866" y="11057"/>
                  <a:pt x="1225" y="10212"/>
                </a:cubicBezTo>
                <a:cubicBezTo>
                  <a:pt x="1746" y="8981"/>
                  <a:pt x="2363" y="7801"/>
                  <a:pt x="3036" y="6651"/>
                </a:cubicBezTo>
                <a:cubicBezTo>
                  <a:pt x="3688" y="5538"/>
                  <a:pt x="4394" y="4464"/>
                  <a:pt x="5204" y="3465"/>
                </a:cubicBezTo>
                <a:cubicBezTo>
                  <a:pt x="5753" y="2789"/>
                  <a:pt x="6344" y="2155"/>
                  <a:pt x="7010" y="1599"/>
                </a:cubicBezTo>
                <a:cubicBezTo>
                  <a:pt x="7544" y="1152"/>
                  <a:pt x="8116" y="766"/>
                  <a:pt x="8747" y="479"/>
                </a:cubicBezTo>
                <a:cubicBezTo>
                  <a:pt x="9265" y="244"/>
                  <a:pt x="9803" y="87"/>
                  <a:pt x="10368" y="32"/>
                </a:cubicBezTo>
                <a:cubicBezTo>
                  <a:pt x="10461" y="23"/>
                  <a:pt x="10553" y="11"/>
                  <a:pt x="10646" y="0"/>
                </a:cubicBezTo>
                <a:cubicBezTo>
                  <a:pt x="10755" y="0"/>
                  <a:pt x="10863" y="0"/>
                  <a:pt x="10972" y="0"/>
                </a:cubicBezTo>
                <a:cubicBezTo>
                  <a:pt x="10999" y="5"/>
                  <a:pt x="11025" y="13"/>
                  <a:pt x="11052" y="15"/>
                </a:cubicBezTo>
                <a:cubicBezTo>
                  <a:pt x="11211" y="33"/>
                  <a:pt x="11371" y="43"/>
                  <a:pt x="11529" y="68"/>
                </a:cubicBezTo>
                <a:cubicBezTo>
                  <a:pt x="12160" y="165"/>
                  <a:pt x="12750" y="387"/>
                  <a:pt x="13311" y="696"/>
                </a:cubicBezTo>
                <a:cubicBezTo>
                  <a:pt x="14032" y="1093"/>
                  <a:pt x="14670" y="1607"/>
                  <a:pt x="15261" y="2185"/>
                </a:cubicBezTo>
                <a:cubicBezTo>
                  <a:pt x="15902" y="2811"/>
                  <a:pt x="16477" y="3498"/>
                  <a:pt x="17005" y="4225"/>
                </a:cubicBezTo>
                <a:cubicBezTo>
                  <a:pt x="18227" y="5906"/>
                  <a:pt x="19254" y="7707"/>
                  <a:pt x="20128" y="9601"/>
                </a:cubicBezTo>
                <a:cubicBezTo>
                  <a:pt x="20596" y="10615"/>
                  <a:pt x="20991" y="11657"/>
                  <a:pt x="21264" y="12744"/>
                </a:cubicBezTo>
                <a:cubicBezTo>
                  <a:pt x="21441" y="13445"/>
                  <a:pt x="21573" y="14154"/>
                  <a:pt x="21585" y="14881"/>
                </a:cubicBezTo>
                <a:cubicBezTo>
                  <a:pt x="21586" y="14918"/>
                  <a:pt x="21595" y="14954"/>
                  <a:pt x="21600" y="14990"/>
                </a:cubicBezTo>
                <a:close/>
                <a:moveTo>
                  <a:pt x="21600" y="14990"/>
                </a:moveTo>
              </a:path>
            </a:pathLst>
          </a:custGeom>
          <a:gradFill>
            <a:gsLst>
              <a:gs pos="0">
                <a:srgbClr val="112EB2"/>
              </a:gs>
              <a:gs pos="100000">
                <a:srgbClr val="297EFF"/>
              </a:gs>
            </a:gsLst>
            <a:lin ang="2700000" scaled="0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AutoShape 1"/>
          <p:cNvSpPr>
            <a:spLocks/>
          </p:cNvSpPr>
          <p:nvPr/>
        </p:nvSpPr>
        <p:spPr bwMode="auto">
          <a:xfrm rot="9013392">
            <a:off x="7433488" y="2049536"/>
            <a:ext cx="3266755" cy="3182196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14990"/>
                </a:moveTo>
                <a:cubicBezTo>
                  <a:pt x="21600" y="15126"/>
                  <a:pt x="21600" y="15263"/>
                  <a:pt x="21600" y="15399"/>
                </a:cubicBezTo>
                <a:cubicBezTo>
                  <a:pt x="21594" y="15445"/>
                  <a:pt x="21584" y="15490"/>
                  <a:pt x="21584" y="15536"/>
                </a:cubicBezTo>
                <a:cubicBezTo>
                  <a:pt x="21583" y="15866"/>
                  <a:pt x="21538" y="16191"/>
                  <a:pt x="21471" y="16513"/>
                </a:cubicBezTo>
                <a:cubicBezTo>
                  <a:pt x="21274" y="17469"/>
                  <a:pt x="20847" y="18299"/>
                  <a:pt x="20177" y="18995"/>
                </a:cubicBezTo>
                <a:cubicBezTo>
                  <a:pt x="19694" y="19496"/>
                  <a:pt x="19133" y="19885"/>
                  <a:pt x="18522" y="20201"/>
                </a:cubicBezTo>
                <a:cubicBezTo>
                  <a:pt x="17784" y="20582"/>
                  <a:pt x="17006" y="20844"/>
                  <a:pt x="16205" y="21041"/>
                </a:cubicBezTo>
                <a:cubicBezTo>
                  <a:pt x="15549" y="21201"/>
                  <a:pt x="14886" y="21315"/>
                  <a:pt x="14217" y="21398"/>
                </a:cubicBezTo>
                <a:cubicBezTo>
                  <a:pt x="13683" y="21465"/>
                  <a:pt x="13147" y="21516"/>
                  <a:pt x="12611" y="21540"/>
                </a:cubicBezTo>
                <a:cubicBezTo>
                  <a:pt x="12079" y="21565"/>
                  <a:pt x="11548" y="21574"/>
                  <a:pt x="11017" y="21590"/>
                </a:cubicBezTo>
                <a:cubicBezTo>
                  <a:pt x="10990" y="21591"/>
                  <a:pt x="10963" y="21597"/>
                  <a:pt x="10936" y="21600"/>
                </a:cubicBezTo>
                <a:cubicBezTo>
                  <a:pt x="10845" y="21600"/>
                  <a:pt x="10755" y="21600"/>
                  <a:pt x="10664" y="21600"/>
                </a:cubicBezTo>
                <a:cubicBezTo>
                  <a:pt x="10625" y="21597"/>
                  <a:pt x="10586" y="21591"/>
                  <a:pt x="10547" y="21590"/>
                </a:cubicBezTo>
                <a:cubicBezTo>
                  <a:pt x="9871" y="21583"/>
                  <a:pt x="9194" y="21560"/>
                  <a:pt x="8519" y="21510"/>
                </a:cubicBezTo>
                <a:cubicBezTo>
                  <a:pt x="7699" y="21448"/>
                  <a:pt x="6883" y="21349"/>
                  <a:pt x="6076" y="21190"/>
                </a:cubicBezTo>
                <a:cubicBezTo>
                  <a:pt x="5309" y="21038"/>
                  <a:pt x="4557" y="20834"/>
                  <a:pt x="3829" y="20540"/>
                </a:cubicBezTo>
                <a:cubicBezTo>
                  <a:pt x="3154" y="20267"/>
                  <a:pt x="2517" y="19924"/>
                  <a:pt x="1944" y="19461"/>
                </a:cubicBezTo>
                <a:cubicBezTo>
                  <a:pt x="1121" y="18795"/>
                  <a:pt x="541" y="17957"/>
                  <a:pt x="245" y="16918"/>
                </a:cubicBezTo>
                <a:cubicBezTo>
                  <a:pt x="130" y="16515"/>
                  <a:pt x="62" y="16103"/>
                  <a:pt x="34" y="15684"/>
                </a:cubicBezTo>
                <a:cubicBezTo>
                  <a:pt x="28" y="15595"/>
                  <a:pt x="12" y="15507"/>
                  <a:pt x="0" y="15418"/>
                </a:cubicBezTo>
                <a:cubicBezTo>
                  <a:pt x="0" y="15275"/>
                  <a:pt x="0" y="15132"/>
                  <a:pt x="0" y="14990"/>
                </a:cubicBezTo>
                <a:cubicBezTo>
                  <a:pt x="9" y="14932"/>
                  <a:pt x="24" y="14875"/>
                  <a:pt x="27" y="14816"/>
                </a:cubicBezTo>
                <a:cubicBezTo>
                  <a:pt x="62" y="14139"/>
                  <a:pt x="174" y="13473"/>
                  <a:pt x="337" y="12816"/>
                </a:cubicBezTo>
                <a:cubicBezTo>
                  <a:pt x="559" y="11922"/>
                  <a:pt x="866" y="11057"/>
                  <a:pt x="1225" y="10212"/>
                </a:cubicBezTo>
                <a:cubicBezTo>
                  <a:pt x="1746" y="8981"/>
                  <a:pt x="2363" y="7801"/>
                  <a:pt x="3036" y="6651"/>
                </a:cubicBezTo>
                <a:cubicBezTo>
                  <a:pt x="3688" y="5538"/>
                  <a:pt x="4394" y="4464"/>
                  <a:pt x="5204" y="3465"/>
                </a:cubicBezTo>
                <a:cubicBezTo>
                  <a:pt x="5753" y="2789"/>
                  <a:pt x="6344" y="2155"/>
                  <a:pt x="7010" y="1599"/>
                </a:cubicBezTo>
                <a:cubicBezTo>
                  <a:pt x="7544" y="1152"/>
                  <a:pt x="8116" y="766"/>
                  <a:pt x="8747" y="479"/>
                </a:cubicBezTo>
                <a:cubicBezTo>
                  <a:pt x="9265" y="244"/>
                  <a:pt x="9803" y="87"/>
                  <a:pt x="10368" y="32"/>
                </a:cubicBezTo>
                <a:cubicBezTo>
                  <a:pt x="10461" y="23"/>
                  <a:pt x="10553" y="11"/>
                  <a:pt x="10646" y="0"/>
                </a:cubicBezTo>
                <a:cubicBezTo>
                  <a:pt x="10755" y="0"/>
                  <a:pt x="10863" y="0"/>
                  <a:pt x="10972" y="0"/>
                </a:cubicBezTo>
                <a:cubicBezTo>
                  <a:pt x="10999" y="5"/>
                  <a:pt x="11025" y="13"/>
                  <a:pt x="11052" y="15"/>
                </a:cubicBezTo>
                <a:cubicBezTo>
                  <a:pt x="11211" y="33"/>
                  <a:pt x="11371" y="43"/>
                  <a:pt x="11529" y="68"/>
                </a:cubicBezTo>
                <a:cubicBezTo>
                  <a:pt x="12160" y="165"/>
                  <a:pt x="12750" y="387"/>
                  <a:pt x="13311" y="696"/>
                </a:cubicBezTo>
                <a:cubicBezTo>
                  <a:pt x="14032" y="1093"/>
                  <a:pt x="14670" y="1607"/>
                  <a:pt x="15261" y="2185"/>
                </a:cubicBezTo>
                <a:cubicBezTo>
                  <a:pt x="15902" y="2811"/>
                  <a:pt x="16477" y="3498"/>
                  <a:pt x="17005" y="4225"/>
                </a:cubicBezTo>
                <a:cubicBezTo>
                  <a:pt x="18227" y="5906"/>
                  <a:pt x="19254" y="7707"/>
                  <a:pt x="20128" y="9601"/>
                </a:cubicBezTo>
                <a:cubicBezTo>
                  <a:pt x="20596" y="10615"/>
                  <a:pt x="20991" y="11657"/>
                  <a:pt x="21264" y="12744"/>
                </a:cubicBezTo>
                <a:cubicBezTo>
                  <a:pt x="21441" y="13445"/>
                  <a:pt x="21573" y="14154"/>
                  <a:pt x="21585" y="14881"/>
                </a:cubicBezTo>
                <a:cubicBezTo>
                  <a:pt x="21586" y="14918"/>
                  <a:pt x="21595" y="14954"/>
                  <a:pt x="21600" y="14990"/>
                </a:cubicBezTo>
                <a:close/>
                <a:moveTo>
                  <a:pt x="21600" y="14990"/>
                </a:moveTo>
              </a:path>
            </a:pathLst>
          </a:custGeom>
          <a:solidFill>
            <a:schemeClr val="tx1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06340" y="2493579"/>
            <a:ext cx="2545537" cy="19174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s-ES_tradnl" sz="3200" b="1" dirty="0" smtClean="0">
                <a:solidFill>
                  <a:schemeClr val="bg1"/>
                </a:solidFill>
                <a:latin typeface="Titillium Light" charset="0"/>
                <a:ea typeface="Titillium Light" charset="0"/>
                <a:cs typeface="Titillium Light" charset="0"/>
              </a:rPr>
              <a:t>Centro  CEMEX-TEC </a:t>
            </a:r>
            <a:r>
              <a:rPr lang="es-ES_tradnl" sz="2800" dirty="0" smtClean="0">
                <a:solidFill>
                  <a:schemeClr val="bg1"/>
                </a:solidFill>
                <a:latin typeface="Titillium Light" charset="0"/>
                <a:ea typeface="Titillium Light" charset="0"/>
                <a:cs typeface="Titillium Light" charset="0"/>
              </a:rPr>
              <a:t>para el Desarrollo de Comunidades</a:t>
            </a:r>
          </a:p>
          <a:p>
            <a:pPr algn="r">
              <a:lnSpc>
                <a:spcPct val="70000"/>
              </a:lnSpc>
            </a:pPr>
            <a:r>
              <a:rPr lang="es-ES_tradnl" sz="2800" dirty="0" smtClean="0">
                <a:solidFill>
                  <a:schemeClr val="bg1"/>
                </a:solidFill>
                <a:latin typeface="Titillium Light" charset="0"/>
                <a:ea typeface="Titillium Light" charset="0"/>
                <a:cs typeface="Titillium Light" charset="0"/>
              </a:rPr>
              <a:t>Sostenibles</a:t>
            </a:r>
            <a:endParaRPr lang="es-ES_tradnl" sz="2800" dirty="0">
              <a:solidFill>
                <a:schemeClr val="bg1"/>
              </a:solidFill>
              <a:latin typeface="Titillium Light" charset="0"/>
              <a:ea typeface="Titillium Light" charset="0"/>
              <a:cs typeface="Titillium Light" charset="0"/>
            </a:endParaRPr>
          </a:p>
        </p:txBody>
      </p:sp>
      <p:pic>
        <p:nvPicPr>
          <p:cNvPr id="5" name="Picture Placeholder 4" descr="IMG_0865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AutoShape 1"/>
          <p:cNvSpPr>
            <a:spLocks/>
          </p:cNvSpPr>
          <p:nvPr/>
        </p:nvSpPr>
        <p:spPr bwMode="auto">
          <a:xfrm rot="8597967">
            <a:off x="7496051" y="2135493"/>
            <a:ext cx="3360853" cy="327385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14990"/>
                </a:moveTo>
                <a:cubicBezTo>
                  <a:pt x="21600" y="15126"/>
                  <a:pt x="21600" y="15263"/>
                  <a:pt x="21600" y="15399"/>
                </a:cubicBezTo>
                <a:cubicBezTo>
                  <a:pt x="21594" y="15445"/>
                  <a:pt x="21584" y="15490"/>
                  <a:pt x="21584" y="15536"/>
                </a:cubicBezTo>
                <a:cubicBezTo>
                  <a:pt x="21583" y="15866"/>
                  <a:pt x="21538" y="16191"/>
                  <a:pt x="21471" y="16513"/>
                </a:cubicBezTo>
                <a:cubicBezTo>
                  <a:pt x="21274" y="17469"/>
                  <a:pt x="20847" y="18299"/>
                  <a:pt x="20177" y="18995"/>
                </a:cubicBezTo>
                <a:cubicBezTo>
                  <a:pt x="19694" y="19496"/>
                  <a:pt x="19133" y="19885"/>
                  <a:pt x="18522" y="20201"/>
                </a:cubicBezTo>
                <a:cubicBezTo>
                  <a:pt x="17784" y="20582"/>
                  <a:pt x="17006" y="20844"/>
                  <a:pt x="16205" y="21041"/>
                </a:cubicBezTo>
                <a:cubicBezTo>
                  <a:pt x="15549" y="21201"/>
                  <a:pt x="14886" y="21315"/>
                  <a:pt x="14217" y="21398"/>
                </a:cubicBezTo>
                <a:cubicBezTo>
                  <a:pt x="13683" y="21465"/>
                  <a:pt x="13147" y="21516"/>
                  <a:pt x="12611" y="21540"/>
                </a:cubicBezTo>
                <a:cubicBezTo>
                  <a:pt x="12079" y="21565"/>
                  <a:pt x="11548" y="21574"/>
                  <a:pt x="11017" y="21590"/>
                </a:cubicBezTo>
                <a:cubicBezTo>
                  <a:pt x="10990" y="21591"/>
                  <a:pt x="10963" y="21597"/>
                  <a:pt x="10936" y="21600"/>
                </a:cubicBezTo>
                <a:cubicBezTo>
                  <a:pt x="10845" y="21600"/>
                  <a:pt x="10755" y="21600"/>
                  <a:pt x="10664" y="21600"/>
                </a:cubicBezTo>
                <a:cubicBezTo>
                  <a:pt x="10625" y="21597"/>
                  <a:pt x="10586" y="21591"/>
                  <a:pt x="10547" y="21590"/>
                </a:cubicBezTo>
                <a:cubicBezTo>
                  <a:pt x="9871" y="21583"/>
                  <a:pt x="9194" y="21560"/>
                  <a:pt x="8519" y="21510"/>
                </a:cubicBezTo>
                <a:cubicBezTo>
                  <a:pt x="7699" y="21448"/>
                  <a:pt x="6883" y="21349"/>
                  <a:pt x="6076" y="21190"/>
                </a:cubicBezTo>
                <a:cubicBezTo>
                  <a:pt x="5309" y="21038"/>
                  <a:pt x="4557" y="20834"/>
                  <a:pt x="3829" y="20540"/>
                </a:cubicBezTo>
                <a:cubicBezTo>
                  <a:pt x="3154" y="20267"/>
                  <a:pt x="2517" y="19924"/>
                  <a:pt x="1944" y="19461"/>
                </a:cubicBezTo>
                <a:cubicBezTo>
                  <a:pt x="1121" y="18795"/>
                  <a:pt x="541" y="17957"/>
                  <a:pt x="245" y="16918"/>
                </a:cubicBezTo>
                <a:cubicBezTo>
                  <a:pt x="130" y="16515"/>
                  <a:pt x="62" y="16103"/>
                  <a:pt x="34" y="15684"/>
                </a:cubicBezTo>
                <a:cubicBezTo>
                  <a:pt x="28" y="15595"/>
                  <a:pt x="12" y="15507"/>
                  <a:pt x="0" y="15418"/>
                </a:cubicBezTo>
                <a:cubicBezTo>
                  <a:pt x="0" y="15275"/>
                  <a:pt x="0" y="15132"/>
                  <a:pt x="0" y="14990"/>
                </a:cubicBezTo>
                <a:cubicBezTo>
                  <a:pt x="9" y="14932"/>
                  <a:pt x="24" y="14875"/>
                  <a:pt x="27" y="14816"/>
                </a:cubicBezTo>
                <a:cubicBezTo>
                  <a:pt x="62" y="14139"/>
                  <a:pt x="174" y="13473"/>
                  <a:pt x="337" y="12816"/>
                </a:cubicBezTo>
                <a:cubicBezTo>
                  <a:pt x="559" y="11922"/>
                  <a:pt x="866" y="11057"/>
                  <a:pt x="1225" y="10212"/>
                </a:cubicBezTo>
                <a:cubicBezTo>
                  <a:pt x="1746" y="8981"/>
                  <a:pt x="2363" y="7801"/>
                  <a:pt x="3036" y="6651"/>
                </a:cubicBezTo>
                <a:cubicBezTo>
                  <a:pt x="3688" y="5538"/>
                  <a:pt x="4394" y="4464"/>
                  <a:pt x="5204" y="3465"/>
                </a:cubicBezTo>
                <a:cubicBezTo>
                  <a:pt x="5753" y="2789"/>
                  <a:pt x="6344" y="2155"/>
                  <a:pt x="7010" y="1599"/>
                </a:cubicBezTo>
                <a:cubicBezTo>
                  <a:pt x="7544" y="1152"/>
                  <a:pt x="8116" y="766"/>
                  <a:pt x="8747" y="479"/>
                </a:cubicBezTo>
                <a:cubicBezTo>
                  <a:pt x="9265" y="244"/>
                  <a:pt x="9803" y="87"/>
                  <a:pt x="10368" y="32"/>
                </a:cubicBezTo>
                <a:cubicBezTo>
                  <a:pt x="10461" y="23"/>
                  <a:pt x="10553" y="11"/>
                  <a:pt x="10646" y="0"/>
                </a:cubicBezTo>
                <a:cubicBezTo>
                  <a:pt x="10755" y="0"/>
                  <a:pt x="10863" y="0"/>
                  <a:pt x="10972" y="0"/>
                </a:cubicBezTo>
                <a:cubicBezTo>
                  <a:pt x="10999" y="5"/>
                  <a:pt x="11025" y="13"/>
                  <a:pt x="11052" y="15"/>
                </a:cubicBezTo>
                <a:cubicBezTo>
                  <a:pt x="11211" y="33"/>
                  <a:pt x="11371" y="43"/>
                  <a:pt x="11529" y="68"/>
                </a:cubicBezTo>
                <a:cubicBezTo>
                  <a:pt x="12160" y="165"/>
                  <a:pt x="12750" y="387"/>
                  <a:pt x="13311" y="696"/>
                </a:cubicBezTo>
                <a:cubicBezTo>
                  <a:pt x="14032" y="1093"/>
                  <a:pt x="14670" y="1607"/>
                  <a:pt x="15261" y="2185"/>
                </a:cubicBezTo>
                <a:cubicBezTo>
                  <a:pt x="15902" y="2811"/>
                  <a:pt x="16477" y="3498"/>
                  <a:pt x="17005" y="4225"/>
                </a:cubicBezTo>
                <a:cubicBezTo>
                  <a:pt x="18227" y="5906"/>
                  <a:pt x="19254" y="7707"/>
                  <a:pt x="20128" y="9601"/>
                </a:cubicBezTo>
                <a:cubicBezTo>
                  <a:pt x="20596" y="10615"/>
                  <a:pt x="20991" y="11657"/>
                  <a:pt x="21264" y="12744"/>
                </a:cubicBezTo>
                <a:cubicBezTo>
                  <a:pt x="21441" y="13445"/>
                  <a:pt x="21573" y="14154"/>
                  <a:pt x="21585" y="14881"/>
                </a:cubicBezTo>
                <a:cubicBezTo>
                  <a:pt x="21586" y="14918"/>
                  <a:pt x="21595" y="14954"/>
                  <a:pt x="21600" y="14990"/>
                </a:cubicBezTo>
                <a:close/>
                <a:moveTo>
                  <a:pt x="21600" y="14990"/>
                </a:moveTo>
              </a:path>
            </a:pathLst>
          </a:custGeom>
          <a:solidFill>
            <a:srgbClr val="00A87C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" name="AutoShape 1"/>
          <p:cNvSpPr>
            <a:spLocks/>
          </p:cNvSpPr>
          <p:nvPr/>
        </p:nvSpPr>
        <p:spPr bwMode="auto">
          <a:xfrm rot="9013392">
            <a:off x="7585888" y="2201936"/>
            <a:ext cx="3266755" cy="3182196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14990"/>
                </a:moveTo>
                <a:cubicBezTo>
                  <a:pt x="21600" y="15126"/>
                  <a:pt x="21600" y="15263"/>
                  <a:pt x="21600" y="15399"/>
                </a:cubicBezTo>
                <a:cubicBezTo>
                  <a:pt x="21594" y="15445"/>
                  <a:pt x="21584" y="15490"/>
                  <a:pt x="21584" y="15536"/>
                </a:cubicBezTo>
                <a:cubicBezTo>
                  <a:pt x="21583" y="15866"/>
                  <a:pt x="21538" y="16191"/>
                  <a:pt x="21471" y="16513"/>
                </a:cubicBezTo>
                <a:cubicBezTo>
                  <a:pt x="21274" y="17469"/>
                  <a:pt x="20847" y="18299"/>
                  <a:pt x="20177" y="18995"/>
                </a:cubicBezTo>
                <a:cubicBezTo>
                  <a:pt x="19694" y="19496"/>
                  <a:pt x="19133" y="19885"/>
                  <a:pt x="18522" y="20201"/>
                </a:cubicBezTo>
                <a:cubicBezTo>
                  <a:pt x="17784" y="20582"/>
                  <a:pt x="17006" y="20844"/>
                  <a:pt x="16205" y="21041"/>
                </a:cubicBezTo>
                <a:cubicBezTo>
                  <a:pt x="15549" y="21201"/>
                  <a:pt x="14886" y="21315"/>
                  <a:pt x="14217" y="21398"/>
                </a:cubicBezTo>
                <a:cubicBezTo>
                  <a:pt x="13683" y="21465"/>
                  <a:pt x="13147" y="21516"/>
                  <a:pt x="12611" y="21540"/>
                </a:cubicBezTo>
                <a:cubicBezTo>
                  <a:pt x="12079" y="21565"/>
                  <a:pt x="11548" y="21574"/>
                  <a:pt x="11017" y="21590"/>
                </a:cubicBezTo>
                <a:cubicBezTo>
                  <a:pt x="10990" y="21591"/>
                  <a:pt x="10963" y="21597"/>
                  <a:pt x="10936" y="21600"/>
                </a:cubicBezTo>
                <a:cubicBezTo>
                  <a:pt x="10845" y="21600"/>
                  <a:pt x="10755" y="21600"/>
                  <a:pt x="10664" y="21600"/>
                </a:cubicBezTo>
                <a:cubicBezTo>
                  <a:pt x="10625" y="21597"/>
                  <a:pt x="10586" y="21591"/>
                  <a:pt x="10547" y="21590"/>
                </a:cubicBezTo>
                <a:cubicBezTo>
                  <a:pt x="9871" y="21583"/>
                  <a:pt x="9194" y="21560"/>
                  <a:pt x="8519" y="21510"/>
                </a:cubicBezTo>
                <a:cubicBezTo>
                  <a:pt x="7699" y="21448"/>
                  <a:pt x="6883" y="21349"/>
                  <a:pt x="6076" y="21190"/>
                </a:cubicBezTo>
                <a:cubicBezTo>
                  <a:pt x="5309" y="21038"/>
                  <a:pt x="4557" y="20834"/>
                  <a:pt x="3829" y="20540"/>
                </a:cubicBezTo>
                <a:cubicBezTo>
                  <a:pt x="3154" y="20267"/>
                  <a:pt x="2517" y="19924"/>
                  <a:pt x="1944" y="19461"/>
                </a:cubicBezTo>
                <a:cubicBezTo>
                  <a:pt x="1121" y="18795"/>
                  <a:pt x="541" y="17957"/>
                  <a:pt x="245" y="16918"/>
                </a:cubicBezTo>
                <a:cubicBezTo>
                  <a:pt x="130" y="16515"/>
                  <a:pt x="62" y="16103"/>
                  <a:pt x="34" y="15684"/>
                </a:cubicBezTo>
                <a:cubicBezTo>
                  <a:pt x="28" y="15595"/>
                  <a:pt x="12" y="15507"/>
                  <a:pt x="0" y="15418"/>
                </a:cubicBezTo>
                <a:cubicBezTo>
                  <a:pt x="0" y="15275"/>
                  <a:pt x="0" y="15132"/>
                  <a:pt x="0" y="14990"/>
                </a:cubicBezTo>
                <a:cubicBezTo>
                  <a:pt x="9" y="14932"/>
                  <a:pt x="24" y="14875"/>
                  <a:pt x="27" y="14816"/>
                </a:cubicBezTo>
                <a:cubicBezTo>
                  <a:pt x="62" y="14139"/>
                  <a:pt x="174" y="13473"/>
                  <a:pt x="337" y="12816"/>
                </a:cubicBezTo>
                <a:cubicBezTo>
                  <a:pt x="559" y="11922"/>
                  <a:pt x="866" y="11057"/>
                  <a:pt x="1225" y="10212"/>
                </a:cubicBezTo>
                <a:cubicBezTo>
                  <a:pt x="1746" y="8981"/>
                  <a:pt x="2363" y="7801"/>
                  <a:pt x="3036" y="6651"/>
                </a:cubicBezTo>
                <a:cubicBezTo>
                  <a:pt x="3688" y="5538"/>
                  <a:pt x="4394" y="4464"/>
                  <a:pt x="5204" y="3465"/>
                </a:cubicBezTo>
                <a:cubicBezTo>
                  <a:pt x="5753" y="2789"/>
                  <a:pt x="6344" y="2155"/>
                  <a:pt x="7010" y="1599"/>
                </a:cubicBezTo>
                <a:cubicBezTo>
                  <a:pt x="7544" y="1152"/>
                  <a:pt x="8116" y="766"/>
                  <a:pt x="8747" y="479"/>
                </a:cubicBezTo>
                <a:cubicBezTo>
                  <a:pt x="9265" y="244"/>
                  <a:pt x="9803" y="87"/>
                  <a:pt x="10368" y="32"/>
                </a:cubicBezTo>
                <a:cubicBezTo>
                  <a:pt x="10461" y="23"/>
                  <a:pt x="10553" y="11"/>
                  <a:pt x="10646" y="0"/>
                </a:cubicBezTo>
                <a:cubicBezTo>
                  <a:pt x="10755" y="0"/>
                  <a:pt x="10863" y="0"/>
                  <a:pt x="10972" y="0"/>
                </a:cubicBezTo>
                <a:cubicBezTo>
                  <a:pt x="10999" y="5"/>
                  <a:pt x="11025" y="13"/>
                  <a:pt x="11052" y="15"/>
                </a:cubicBezTo>
                <a:cubicBezTo>
                  <a:pt x="11211" y="33"/>
                  <a:pt x="11371" y="43"/>
                  <a:pt x="11529" y="68"/>
                </a:cubicBezTo>
                <a:cubicBezTo>
                  <a:pt x="12160" y="165"/>
                  <a:pt x="12750" y="387"/>
                  <a:pt x="13311" y="696"/>
                </a:cubicBezTo>
                <a:cubicBezTo>
                  <a:pt x="14032" y="1093"/>
                  <a:pt x="14670" y="1607"/>
                  <a:pt x="15261" y="2185"/>
                </a:cubicBezTo>
                <a:cubicBezTo>
                  <a:pt x="15902" y="2811"/>
                  <a:pt x="16477" y="3498"/>
                  <a:pt x="17005" y="4225"/>
                </a:cubicBezTo>
                <a:cubicBezTo>
                  <a:pt x="18227" y="5906"/>
                  <a:pt x="19254" y="7707"/>
                  <a:pt x="20128" y="9601"/>
                </a:cubicBezTo>
                <a:cubicBezTo>
                  <a:pt x="20596" y="10615"/>
                  <a:pt x="20991" y="11657"/>
                  <a:pt x="21264" y="12744"/>
                </a:cubicBezTo>
                <a:cubicBezTo>
                  <a:pt x="21441" y="13445"/>
                  <a:pt x="21573" y="14154"/>
                  <a:pt x="21585" y="14881"/>
                </a:cubicBezTo>
                <a:cubicBezTo>
                  <a:pt x="21586" y="14918"/>
                  <a:pt x="21595" y="14954"/>
                  <a:pt x="21600" y="14990"/>
                </a:cubicBezTo>
                <a:close/>
                <a:moveTo>
                  <a:pt x="21600" y="14990"/>
                </a:moveTo>
              </a:path>
            </a:pathLst>
          </a:custGeom>
          <a:solidFill>
            <a:schemeClr val="tx1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85053" y="2994303"/>
            <a:ext cx="2545537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s-ES_tradnl" sz="3200" b="1" dirty="0" smtClean="0">
                <a:solidFill>
                  <a:schemeClr val="bg1"/>
                </a:solidFill>
                <a:latin typeface="Raleway" panose="020B0503030101060003" pitchFamily="34" charset="0"/>
                <a:ea typeface="Titillium Light" charset="0"/>
                <a:cs typeface="Titillium Light" charset="0"/>
              </a:rPr>
              <a:t>CEMEX-TEC</a:t>
            </a:r>
          </a:p>
          <a:p>
            <a:pPr algn="r">
              <a:lnSpc>
                <a:spcPct val="70000"/>
              </a:lnSpc>
            </a:pPr>
            <a:r>
              <a:rPr lang="es-ES_tradnl" sz="3200" b="1" dirty="0" smtClean="0">
                <a:solidFill>
                  <a:schemeClr val="bg1"/>
                </a:solidFill>
                <a:latin typeface="Raleway" panose="020B0503030101060003" pitchFamily="34" charset="0"/>
                <a:ea typeface="Titillium Light" charset="0"/>
                <a:cs typeface="Titillium Light" charset="0"/>
              </a:rPr>
              <a:t>Center</a:t>
            </a:r>
          </a:p>
          <a:p>
            <a:pPr algn="r">
              <a:lnSpc>
                <a:spcPct val="70000"/>
              </a:lnSpc>
            </a:pPr>
            <a:r>
              <a:rPr lang="en-US" sz="2800" dirty="0" smtClean="0">
                <a:solidFill>
                  <a:schemeClr val="bg1"/>
                </a:solidFill>
                <a:latin typeface="Raleway" panose="020B0503030101060003" pitchFamily="34" charset="0"/>
                <a:ea typeface="Titillium Light" charset="0"/>
                <a:cs typeface="Titillium Light" charset="0"/>
              </a:rPr>
              <a:t>for Sustainable Communities</a:t>
            </a:r>
            <a:endParaRPr lang="en-US" sz="2400" dirty="0">
              <a:solidFill>
                <a:schemeClr val="bg1"/>
              </a:solidFill>
              <a:latin typeface="Raleway" panose="020B0503030101060003" pitchFamily="34" charset="0"/>
              <a:ea typeface="Titillium Light" charset="0"/>
              <a:cs typeface="Titillium Light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5716730"/>
            <a:ext cx="6163707" cy="734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es-MX"/>
          </a:p>
        </p:txBody>
      </p:sp>
      <p:pic>
        <p:nvPicPr>
          <p:cNvPr id="3" name="Picture 2" descr="LOGO-CEMEX-0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t="21226" r="12201" b="42384"/>
          <a:stretch/>
        </p:blipFill>
        <p:spPr>
          <a:xfrm>
            <a:off x="300970" y="5791426"/>
            <a:ext cx="1370219" cy="513189"/>
          </a:xfrm>
          <a:prstGeom prst="rect">
            <a:avLst/>
          </a:prstGeom>
        </p:spPr>
      </p:pic>
      <p:pic>
        <p:nvPicPr>
          <p:cNvPr id="12" name="Picture 11" descr="HorizontalPrimario Azu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328" y="5895244"/>
            <a:ext cx="1467900" cy="387794"/>
          </a:xfrm>
          <a:prstGeom prst="rect">
            <a:avLst/>
          </a:prstGeom>
        </p:spPr>
      </p:pic>
      <p:pic>
        <p:nvPicPr>
          <p:cNvPr id="14" name="Picture 13" descr="LOGO CENTRO VIEJO-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257" y="5832827"/>
            <a:ext cx="2619360" cy="6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98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483722" y="1225716"/>
            <a:ext cx="11043822" cy="344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  <a:ea typeface="Tahoma" pitchFamily="34" charset="0"/>
                <a:cs typeface="Browallia New" panose="020B0604020202020204" pitchFamily="34" charset="-34"/>
              </a:rPr>
              <a:t>With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  <a:ea typeface="Tahoma" pitchFamily="34" charset="0"/>
                <a:cs typeface="Browallia New" panose="020B0604020202020204" pitchFamily="34" charset="-34"/>
              </a:rPr>
              <a:t>this category, we have empowered and shared knowledge with entrepreneurs in early stages.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3722" y="1902757"/>
            <a:ext cx="9612682" cy="344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  <a:ea typeface="Tahoma" pitchFamily="34" charset="0"/>
                <a:cs typeface="Browallia New" panose="020B0604020202020204" pitchFamily="34" charset="-34"/>
              </a:rPr>
              <a:t>The most common themes are: </a:t>
            </a:r>
          </a:p>
        </p:txBody>
      </p:sp>
      <p:pic>
        <p:nvPicPr>
          <p:cNvPr id="1026" name="Picture 2" descr="La imagen puede contener: per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214" y="3479735"/>
            <a:ext cx="2814273" cy="250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198469" y="6042468"/>
            <a:ext cx="3051885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  <a:ea typeface="Tahoma" pitchFamily="34" charset="0"/>
                <a:cs typeface="Browallia New" panose="020B0604020202020204" pitchFamily="34" charset="-34"/>
              </a:rPr>
              <a:t>Project: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  <a:ea typeface="Tahoma" pitchFamily="34" charset="0"/>
                <a:cs typeface="Browallia New" panose="020B0604020202020204" pitchFamily="34" charset="-34"/>
              </a:rPr>
              <a:t>Assisted reading with dogs.</a:t>
            </a:r>
          </a:p>
          <a:p>
            <a:pPr>
              <a:lnSpc>
                <a:spcPct val="11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  <a:ea typeface="Tahoma" pitchFamily="34" charset="0"/>
                <a:cs typeface="Browallia New" panose="020B0604020202020204" pitchFamily="34" charset="-34"/>
              </a:rPr>
              <a:t>- Chihuahua, México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512752" y="6062579"/>
            <a:ext cx="3069997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  <a:ea typeface="Tahoma" pitchFamily="34" charset="0"/>
                <a:cs typeface="Browallia New" panose="020B0604020202020204" pitchFamily="34" charset="-34"/>
              </a:rPr>
              <a:t>Project: </a:t>
            </a: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  <a:ea typeface="Tahoma" pitchFamily="34" charset="0"/>
                <a:cs typeface="Browallia New" panose="020B0604020202020204" pitchFamily="34" charset="-34"/>
              </a:rPr>
              <a:t>Medical </a:t>
            </a:r>
            <a:r>
              <a:rPr lang="es-MX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  <a:ea typeface="Tahoma" pitchFamily="34" charset="0"/>
                <a:cs typeface="Browallia New" panose="020B0604020202020204" pitchFamily="34" charset="-34"/>
              </a:rPr>
              <a:t>drugs</a:t>
            </a: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  <a:ea typeface="Tahoma" pitchFamily="34" charset="0"/>
                <a:cs typeface="Browallia New" panose="020B0604020202020204" pitchFamily="34" charset="-34"/>
              </a:rPr>
              <a:t> </a:t>
            </a:r>
            <a:r>
              <a:rPr lang="es-MX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  <a:ea typeface="Tahoma" pitchFamily="34" charset="0"/>
                <a:cs typeface="Browallia New" panose="020B0604020202020204" pitchFamily="34" charset="-34"/>
              </a:rPr>
              <a:t>donation</a:t>
            </a: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  <a:ea typeface="Tahoma" pitchFamily="34" charset="0"/>
                <a:cs typeface="Browallia New" panose="020B0604020202020204" pitchFamily="34" charset="-34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  <a:ea typeface="Tahoma" pitchFamily="34" charset="0"/>
                <a:cs typeface="Browallia New" panose="020B0604020202020204" pitchFamily="34" charset="-34"/>
              </a:rPr>
              <a:t>- Caracas, Venezuela</a:t>
            </a:r>
          </a:p>
        </p:txBody>
      </p:sp>
      <p:pic>
        <p:nvPicPr>
          <p:cNvPr id="1028" name="Picture 4" descr="No hay texto alternativo automático disponib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892" y="3412337"/>
            <a:ext cx="2638217" cy="263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o hay texto alternativo automático disponible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2"/>
          <a:stretch/>
        </p:blipFill>
        <p:spPr bwMode="auto">
          <a:xfrm>
            <a:off x="7846889" y="3517048"/>
            <a:ext cx="3014748" cy="246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7754928" y="6060728"/>
            <a:ext cx="3704269" cy="484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  <a:ea typeface="Tahoma" pitchFamily="34" charset="0"/>
                <a:cs typeface="Browallia New" panose="020B0604020202020204" pitchFamily="34" charset="-34"/>
              </a:rPr>
              <a:t>Project: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  <a:ea typeface="Tahoma" pitchFamily="34" charset="0"/>
                <a:cs typeface="Browallia New" panose="020B0604020202020204" pitchFamily="34" charset="-34"/>
              </a:rPr>
              <a:t>Prosthetic technology at low cost.</a:t>
            </a:r>
          </a:p>
          <a:p>
            <a:pPr>
              <a:lnSpc>
                <a:spcPct val="11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  <a:ea typeface="Tahoma" pitchFamily="34" charset="0"/>
                <a:cs typeface="Browallia New" panose="020B0604020202020204" pitchFamily="34" charset="-34"/>
              </a:rPr>
              <a:t>- Jalisco, México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52071" y="2466154"/>
            <a:ext cx="10907125" cy="589388"/>
          </a:xfrm>
          <a:solidFill>
            <a:srgbClr val="01C8B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1805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Browallia New" panose="020B0604020202020204" pitchFamily="34" charset="-34"/>
              </a:rPr>
              <a:t>Education </a:t>
            </a:r>
            <a:r>
              <a:rPr lang="en-US" sz="1805" b="1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Browallia New" panose="020B0604020202020204" pitchFamily="34" charset="-34"/>
              </a:rPr>
              <a:t>|</a:t>
            </a:r>
            <a:r>
              <a:rPr lang="en-US" sz="1805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Browallia New" panose="020B0604020202020204" pitchFamily="34" charset="-34"/>
              </a:rPr>
              <a:t>  Social Technologies</a:t>
            </a:r>
            <a:r>
              <a:rPr lang="en-US" sz="1805" b="1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Browallia New" panose="020B0604020202020204" pitchFamily="34" charset="-34"/>
              </a:rPr>
              <a:t>|</a:t>
            </a:r>
            <a:r>
              <a:rPr lang="en-US" sz="1805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Browallia New" panose="020B0604020202020204" pitchFamily="34" charset="-34"/>
              </a:rPr>
              <a:t>  Health  </a:t>
            </a:r>
            <a:r>
              <a:rPr lang="en-US" sz="1805" b="1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Browallia New" panose="020B0604020202020204" pitchFamily="34" charset="-34"/>
              </a:rPr>
              <a:t>|</a:t>
            </a:r>
            <a:r>
              <a:rPr lang="en-US" sz="1805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Browallia New" panose="020B0604020202020204" pitchFamily="34" charset="-34"/>
              </a:rPr>
              <a:t>  Environment</a:t>
            </a:r>
            <a:r>
              <a:rPr lang="en-US" sz="1805" b="1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Browallia New" panose="020B0604020202020204" pitchFamily="34" charset="-34"/>
              </a:rPr>
              <a:t>|  </a:t>
            </a:r>
            <a:r>
              <a:rPr lang="en-US" sz="1805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Browallia New" panose="020B0604020202020204" pitchFamily="34" charset="-34"/>
              </a:rPr>
              <a:t>Inclusion</a:t>
            </a:r>
            <a:endParaRPr lang="en-US" sz="1805" dirty="0">
              <a:solidFill>
                <a:schemeClr val="bg1"/>
              </a:solidFill>
              <a:latin typeface="Franklin Gothic Book" panose="020B050302010202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52071" y="564814"/>
            <a:ext cx="10801729" cy="9116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700" b="1">
                <a:solidFill>
                  <a:srgbClr val="1A9092"/>
                </a:solidFill>
                <a:latin typeface="Raleway"/>
                <a:ea typeface="+mj-ea"/>
                <a:cs typeface="Raleway"/>
              </a:defRPr>
            </a:lvl1pPr>
          </a:lstStyle>
          <a:p>
            <a:r>
              <a:rPr lang="es-MX" sz="3200" dirty="0" smtClean="0"/>
              <a:t>SOCIAL </a:t>
            </a:r>
            <a:r>
              <a:rPr lang="es-MX" sz="3200" dirty="0" smtClean="0"/>
              <a:t>ENTREPRENEURS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35159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949825" y="1616266"/>
            <a:ext cx="6810375" cy="1186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Open to nonprofit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organizations, foundations, cooperatives or civil associations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of any country with productive projects of social community transformation, with at least one year of implementation.</a:t>
            </a:r>
            <a:endParaRPr lang="es-MX" sz="16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096001" y="5751085"/>
            <a:ext cx="5919788" cy="3918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US $10,000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each in seed capital.</a:t>
            </a:r>
            <a:endParaRPr lang="es-MX" sz="16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73543" y="3049155"/>
            <a:ext cx="57945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  <a:cs typeface="Browallia New" panose="020B0604020202020204" pitchFamily="34" charset="-34"/>
              </a:rPr>
              <a:t>Individual nomination by the founder or decision maker within the project.</a:t>
            </a:r>
            <a:endParaRPr lang="es-MX" sz="16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  <a:cs typeface="Browallia New" panose="020B0604020202020204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23838" y="4284464"/>
            <a:ext cx="48489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  <a:cs typeface="Browallia New" panose="020B0604020202020204" pitchFamily="34" charset="-34"/>
              </a:rPr>
              <a:t>5-day "Bootcamp" acceleration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  <a:cs typeface="Browallia New" panose="020B0604020202020204" pitchFamily="34" charset="-34"/>
              </a:rPr>
              <a:t>in Monterrey Mexico, lead by</a:t>
            </a:r>
          </a:p>
        </p:txBody>
      </p:sp>
      <p:pic>
        <p:nvPicPr>
          <p:cNvPr id="17" name="Picture Placeholder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72" y="-10311"/>
            <a:ext cx="4882524" cy="3890463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75" y="4671923"/>
            <a:ext cx="2339745" cy="6006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19661" y="4305015"/>
            <a:ext cx="1853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 smtClean="0">
                <a:solidFill>
                  <a:srgbClr val="01C8B0"/>
                </a:solidFill>
                <a:latin typeface="Raleway"/>
                <a:cs typeface="Raleway"/>
              </a:rPr>
              <a:t>10 </a:t>
            </a:r>
            <a:r>
              <a:rPr lang="es-MX" sz="2000" b="1" dirty="0" err="1" smtClean="0">
                <a:solidFill>
                  <a:srgbClr val="01C8B0"/>
                </a:solidFill>
                <a:latin typeface="Raleway"/>
                <a:cs typeface="Raleway"/>
              </a:rPr>
              <a:t>Finalists</a:t>
            </a:r>
            <a:r>
              <a:rPr lang="es-MX" sz="2000" b="1" dirty="0" smtClean="0">
                <a:solidFill>
                  <a:srgbClr val="01C8B0"/>
                </a:solidFill>
                <a:latin typeface="Raleway"/>
                <a:cs typeface="Raleway"/>
              </a:rPr>
              <a:t> </a:t>
            </a:r>
            <a:endParaRPr lang="es-MX" sz="2000" b="1" dirty="0">
              <a:solidFill>
                <a:srgbClr val="01C8B0"/>
              </a:solidFill>
              <a:latin typeface="Raleway"/>
              <a:cs typeface="Raleway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76521" y="5736732"/>
            <a:ext cx="1817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01C8B0"/>
                </a:solidFill>
                <a:latin typeface="Raleway"/>
                <a:cs typeface="Raleway"/>
              </a:rPr>
              <a:t>3</a:t>
            </a:r>
            <a:r>
              <a:rPr lang="es-MX" sz="2000" b="1" dirty="0" smtClean="0">
                <a:solidFill>
                  <a:srgbClr val="01C8B0"/>
                </a:solidFill>
                <a:latin typeface="Raleway"/>
                <a:cs typeface="Raleway"/>
              </a:rPr>
              <a:t> </a:t>
            </a:r>
            <a:r>
              <a:rPr lang="es-MX" sz="2000" b="1" dirty="0" err="1" smtClean="0">
                <a:solidFill>
                  <a:srgbClr val="01C8B0"/>
                </a:solidFill>
                <a:latin typeface="Raleway"/>
                <a:cs typeface="Raleway"/>
              </a:rPr>
              <a:t>Winners</a:t>
            </a:r>
            <a:r>
              <a:rPr lang="es-MX" sz="2000" b="1" dirty="0" smtClean="0">
                <a:solidFill>
                  <a:srgbClr val="01C8B0"/>
                </a:solidFill>
                <a:latin typeface="Raleway"/>
                <a:cs typeface="Raleway"/>
              </a:rPr>
              <a:t> </a:t>
            </a:r>
            <a:endParaRPr lang="es-MX" sz="2000" b="1" dirty="0">
              <a:solidFill>
                <a:srgbClr val="01C8B0"/>
              </a:solidFill>
              <a:latin typeface="Raleway"/>
              <a:cs typeface="Raleway"/>
            </a:endParaRPr>
          </a:p>
        </p:txBody>
      </p:sp>
      <p:pic>
        <p:nvPicPr>
          <p:cNvPr id="22" name="Picture 21" descr="simbols-PREMIO2019-31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72" t="10610" r="3755" b="20650"/>
          <a:stretch/>
        </p:blipFill>
        <p:spPr>
          <a:xfrm>
            <a:off x="178979" y="3074562"/>
            <a:ext cx="2780699" cy="3559367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5884016" y="4201385"/>
            <a:ext cx="0" cy="725065"/>
          </a:xfrm>
          <a:prstGeom prst="line">
            <a:avLst/>
          </a:prstGeom>
          <a:ln w="19050" cmpd="sng">
            <a:solidFill>
              <a:srgbClr val="01C8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884016" y="5612867"/>
            <a:ext cx="0" cy="725065"/>
          </a:xfrm>
          <a:prstGeom prst="line">
            <a:avLst/>
          </a:prstGeom>
          <a:ln w="19050" cmpd="sng">
            <a:solidFill>
              <a:srgbClr val="01C8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Shape 3690"/>
          <p:cNvSpPr/>
          <p:nvPr/>
        </p:nvSpPr>
        <p:spPr>
          <a:xfrm>
            <a:off x="4870934" y="3019722"/>
            <a:ext cx="702427" cy="5747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0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3"/>
                  <a:pt x="8380" y="7241"/>
                  <a:pt x="8380" y="7241"/>
                </a:cubicBezTo>
                <a:cubicBezTo>
                  <a:pt x="8112" y="6504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2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6"/>
                  <a:pt x="12890" y="2039"/>
                  <a:pt x="13313" y="3272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3"/>
                </a:cubicBezTo>
                <a:cubicBezTo>
                  <a:pt x="13386" y="9109"/>
                  <a:pt x="13260" y="9535"/>
                  <a:pt x="13227" y="9619"/>
                </a:cubicBezTo>
                <a:cubicBezTo>
                  <a:pt x="13219" y="9631"/>
                  <a:pt x="13101" y="9813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0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2"/>
                </a:cubicBezTo>
                <a:cubicBezTo>
                  <a:pt x="13957" y="10422"/>
                  <a:pt x="14531" y="9808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4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80"/>
                </a:cubicBezTo>
                <a:cubicBezTo>
                  <a:pt x="6540" y="5169"/>
                  <a:pt x="7179" y="6892"/>
                  <a:pt x="7494" y="7758"/>
                </a:cubicBezTo>
                <a:cubicBezTo>
                  <a:pt x="7110" y="9740"/>
                  <a:pt x="7642" y="10422"/>
                  <a:pt x="7642" y="10422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7"/>
                </a:moveTo>
                <a:cubicBezTo>
                  <a:pt x="19516" y="15007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4"/>
                </a:cubicBezTo>
                <a:cubicBezTo>
                  <a:pt x="19388" y="7760"/>
                  <a:pt x="19900" y="6420"/>
                  <a:pt x="19470" y="5184"/>
                </a:cubicBezTo>
                <a:cubicBezTo>
                  <a:pt x="18974" y="3713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4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1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6"/>
                  <a:pt x="17332" y="3919"/>
                </a:cubicBezTo>
                <a:cubicBezTo>
                  <a:pt x="17375" y="3953"/>
                  <a:pt x="17421" y="3983"/>
                  <a:pt x="17467" y="4007"/>
                </a:cubicBezTo>
                <a:cubicBezTo>
                  <a:pt x="17950" y="4265"/>
                  <a:pt x="18131" y="4361"/>
                  <a:pt x="18562" y="5641"/>
                </a:cubicBezTo>
                <a:cubicBezTo>
                  <a:pt x="18822" y="6387"/>
                  <a:pt x="18452" y="7378"/>
                  <a:pt x="18253" y="7910"/>
                </a:cubicBezTo>
                <a:cubicBezTo>
                  <a:pt x="18161" y="8155"/>
                  <a:pt x="18130" y="8457"/>
                  <a:pt x="18182" y="8719"/>
                </a:cubicBezTo>
                <a:cubicBezTo>
                  <a:pt x="18316" y="9392"/>
                  <a:pt x="18254" y="9707"/>
                  <a:pt x="18232" y="9784"/>
                </a:cubicBezTo>
                <a:cubicBezTo>
                  <a:pt x="18230" y="9789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2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7"/>
                  <a:pt x="19516" y="15007"/>
                </a:cubicBezTo>
                <a:moveTo>
                  <a:pt x="2371" y="16155"/>
                </a:moveTo>
                <a:cubicBezTo>
                  <a:pt x="3030" y="15932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9"/>
                  <a:pt x="3367" y="9784"/>
                </a:cubicBezTo>
                <a:cubicBezTo>
                  <a:pt x="3346" y="9707"/>
                  <a:pt x="3283" y="9392"/>
                  <a:pt x="3418" y="8719"/>
                </a:cubicBezTo>
                <a:cubicBezTo>
                  <a:pt x="3470" y="8457"/>
                  <a:pt x="3439" y="8155"/>
                  <a:pt x="3347" y="7910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1"/>
                  <a:pt x="3649" y="4265"/>
                  <a:pt x="4133" y="4007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6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4"/>
                </a:cubicBezTo>
                <a:cubicBezTo>
                  <a:pt x="6045" y="3548"/>
                  <a:pt x="6096" y="3341"/>
                  <a:pt x="6165" y="3133"/>
                </a:cubicBezTo>
                <a:cubicBezTo>
                  <a:pt x="6225" y="2950"/>
                  <a:pt x="6289" y="2793"/>
                  <a:pt x="6351" y="2631"/>
                </a:cubicBezTo>
                <a:cubicBezTo>
                  <a:pt x="6046" y="2469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3"/>
                  <a:pt x="2130" y="5184"/>
                </a:cubicBezTo>
                <a:cubicBezTo>
                  <a:pt x="1700" y="6420"/>
                  <a:pt x="2212" y="7760"/>
                  <a:pt x="2464" y="8434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7"/>
                  <a:pt x="2084" y="15007"/>
                </a:cubicBezTo>
                <a:cubicBezTo>
                  <a:pt x="1191" y="15387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rgbClr val="0070C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910206" y="451444"/>
            <a:ext cx="8849994" cy="9184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4000" b="1" dirty="0" smtClean="0">
                <a:solidFill>
                  <a:srgbClr val="1A9092"/>
                </a:solidFill>
                <a:latin typeface="Raleway"/>
                <a:cs typeface="Raleway"/>
              </a:rPr>
              <a:t>COMMUNITY</a:t>
            </a:r>
          </a:p>
          <a:p>
            <a:pPr algn="r"/>
            <a:r>
              <a:rPr lang="es-MX" sz="4000" b="1" dirty="0" smtClean="0">
                <a:solidFill>
                  <a:srgbClr val="1A9092"/>
                </a:solidFill>
                <a:latin typeface="Raleway"/>
                <a:cs typeface="Raleway"/>
              </a:rPr>
              <a:t>ENTREPRENEURSHIP</a:t>
            </a:r>
            <a:endParaRPr lang="es-MX" sz="4000" b="1" dirty="0">
              <a:solidFill>
                <a:srgbClr val="1A9092"/>
              </a:solidFill>
              <a:latin typeface="Raleway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400077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/>
          <p:cNvSpPr txBox="1">
            <a:spLocks/>
          </p:cNvSpPr>
          <p:nvPr/>
        </p:nvSpPr>
        <p:spPr>
          <a:xfrm>
            <a:off x="501708" y="1674923"/>
            <a:ext cx="6852814" cy="1051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Raleway" panose="020B0503030101060003" pitchFamily="34" charset="0"/>
                <a:ea typeface="HelveticaNeue LT 55 Roman" charset="0"/>
                <a:cs typeface="Browallia New" panose="020B0604020202020204" pitchFamily="34" charset="-34"/>
              </a:rPr>
              <a:t>Open to social impact projects implemented through 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Raleway" panose="020B0503030101060003" pitchFamily="34" charset="0"/>
                <a:ea typeface="HelveticaNeue LT 55 Roman" charset="0"/>
                <a:cs typeface="Browallia New" panose="020B0604020202020204" pitchFamily="34" charset="-34"/>
              </a:rPr>
              <a:t>multi-sectoral alliances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Raleway" panose="020B0503030101060003" pitchFamily="34" charset="0"/>
                <a:ea typeface="HelveticaNeue LT 55 Roman" charset="0"/>
                <a:cs typeface="Browallia New" panose="020B0604020202020204" pitchFamily="34" charset="-34"/>
              </a:rPr>
              <a:t>, with at least one year of implementation.</a:t>
            </a:r>
            <a:endParaRPr lang="es-MX" sz="1600" dirty="0">
              <a:solidFill>
                <a:schemeClr val="accent3">
                  <a:lumMod val="50000"/>
                </a:schemeClr>
              </a:solidFill>
              <a:latin typeface="Raleway" panose="020B0503030101060003" pitchFamily="34" charset="0"/>
              <a:ea typeface="HelveticaNeue LT 55 Roman" charset="0"/>
              <a:cs typeface="Browallia New" panose="020B0604020202020204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01382" y="2757146"/>
            <a:ext cx="618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  <a:cs typeface="Browallia New" panose="020B0604020202020204" pitchFamily="34" charset="-34"/>
              </a:rPr>
              <a:t>Individual application by organizations with projects involving at least three sectors of society (business, civil society, academia).</a:t>
            </a:r>
            <a:endParaRPr lang="es-MX" sz="16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  <a:cs typeface="Browallia New" panose="020B0604020202020204" pitchFamily="34" charset="-34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01382" y="4149820"/>
            <a:ext cx="7121313" cy="1523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Two 1st Places: 1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Mexican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 and 1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International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Trip to Monterrey, Mexico with all expenses paid to receive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your recognition.</a:t>
            </a:r>
            <a:endParaRPr lang="es-MX" sz="16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</a:endParaRPr>
          </a:p>
        </p:txBody>
      </p:sp>
      <p:pic>
        <p:nvPicPr>
          <p:cNvPr id="11" name="Picture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756" y="-1"/>
            <a:ext cx="5162552" cy="3871914"/>
          </a:xfrm>
          <a:custGeom>
            <a:avLst/>
            <a:gdLst>
              <a:gd name="connsiteX0" fmla="*/ 1257458 w 5195129"/>
              <a:gd name="connsiteY0" fmla="*/ 0 h 4674887"/>
              <a:gd name="connsiteX1" fmla="*/ 4888355 w 5195129"/>
              <a:gd name="connsiteY1" fmla="*/ 0 h 4674887"/>
              <a:gd name="connsiteX2" fmla="*/ 4897797 w 5195129"/>
              <a:gd name="connsiteY2" fmla="*/ 10583 h 4674887"/>
              <a:gd name="connsiteX3" fmla="*/ 4991734 w 5195129"/>
              <a:gd name="connsiteY3" fmla="*/ 153016 h 4674887"/>
              <a:gd name="connsiteX4" fmla="*/ 5155578 w 5195129"/>
              <a:gd name="connsiteY4" fmla="*/ 618243 h 4674887"/>
              <a:gd name="connsiteX5" fmla="*/ 5191863 w 5195129"/>
              <a:gd name="connsiteY5" fmla="*/ 1214314 h 4674887"/>
              <a:gd name="connsiteX6" fmla="*/ 5140212 w 5195129"/>
              <a:gd name="connsiteY6" fmla="*/ 1702059 h 4674887"/>
              <a:gd name="connsiteX7" fmla="*/ 5065164 w 5195129"/>
              <a:gd name="connsiteY7" fmla="*/ 2086547 h 4674887"/>
              <a:gd name="connsiteX8" fmla="*/ 4969982 w 5195129"/>
              <a:gd name="connsiteY8" fmla="*/ 2462239 h 4674887"/>
              <a:gd name="connsiteX9" fmla="*/ 4966842 w 5195129"/>
              <a:gd name="connsiteY9" fmla="*/ 2481819 h 4674887"/>
              <a:gd name="connsiteX10" fmla="*/ 4948658 w 5195129"/>
              <a:gd name="connsiteY10" fmla="*/ 2545371 h 4674887"/>
              <a:gd name="connsiteX11" fmla="*/ 4938561 w 5195129"/>
              <a:gd name="connsiteY11" fmla="*/ 2572055 h 4674887"/>
              <a:gd name="connsiteX12" fmla="*/ 4784773 w 5195129"/>
              <a:gd name="connsiteY12" fmla="*/ 3040688 h 4674887"/>
              <a:gd name="connsiteX13" fmla="*/ 4548619 w 5195129"/>
              <a:gd name="connsiteY13" fmla="*/ 3590655 h 4674887"/>
              <a:gd name="connsiteX14" fmla="*/ 4250458 w 5195129"/>
              <a:gd name="connsiteY14" fmla="*/ 4073335 h 4674887"/>
              <a:gd name="connsiteX15" fmla="*/ 3878856 w 5195129"/>
              <a:gd name="connsiteY15" fmla="*/ 4443497 h 4674887"/>
              <a:gd name="connsiteX16" fmla="*/ 3186482 w 5195129"/>
              <a:gd name="connsiteY16" fmla="*/ 4674862 h 4674887"/>
              <a:gd name="connsiteX17" fmla="*/ 2891514 w 5195129"/>
              <a:gd name="connsiteY17" fmla="*/ 4643798 h 4674887"/>
              <a:gd name="connsiteX18" fmla="*/ 2828700 w 5195129"/>
              <a:gd name="connsiteY18" fmla="*/ 4634421 h 4674887"/>
              <a:gd name="connsiteX19" fmla="*/ 2731286 w 5195129"/>
              <a:gd name="connsiteY19" fmla="*/ 4606548 h 4674887"/>
              <a:gd name="connsiteX20" fmla="*/ 2693489 w 5195129"/>
              <a:gd name="connsiteY20" fmla="*/ 4588909 h 4674887"/>
              <a:gd name="connsiteX21" fmla="*/ 2259009 w 5195129"/>
              <a:gd name="connsiteY21" fmla="*/ 4386231 h 4674887"/>
              <a:gd name="connsiteX22" fmla="*/ 1725702 w 5195129"/>
              <a:gd name="connsiteY22" fmla="*/ 4009169 h 4674887"/>
              <a:gd name="connsiteX23" fmla="*/ 1036282 w 5195129"/>
              <a:gd name="connsiteY23" fmla="*/ 3354127 h 4674887"/>
              <a:gd name="connsiteX24" fmla="*/ 456082 w 5195129"/>
              <a:gd name="connsiteY24" fmla="*/ 2640093 h 4674887"/>
              <a:gd name="connsiteX25" fmla="*/ 152116 w 5195129"/>
              <a:gd name="connsiteY25" fmla="*/ 2096603 h 4674887"/>
              <a:gd name="connsiteX26" fmla="*/ 13326 w 5195129"/>
              <a:gd name="connsiteY26" fmla="*/ 1617813 h 4674887"/>
              <a:gd name="connsiteX27" fmla="*/ 19959 w 5195129"/>
              <a:gd name="connsiteY27" fmla="*/ 1209959 h 4674887"/>
              <a:gd name="connsiteX28" fmla="*/ 31259 w 5195129"/>
              <a:gd name="connsiteY28" fmla="*/ 1142921 h 4674887"/>
              <a:gd name="connsiteX29" fmla="*/ 53053 w 5195129"/>
              <a:gd name="connsiteY29" fmla="*/ 1066752 h 4674887"/>
              <a:gd name="connsiteX30" fmla="*/ 61817 w 5195129"/>
              <a:gd name="connsiteY30" fmla="*/ 1049035 h 4674887"/>
              <a:gd name="connsiteX31" fmla="*/ 105769 w 5195129"/>
              <a:gd name="connsiteY31" fmla="*/ 941036 h 4674887"/>
              <a:gd name="connsiteX32" fmla="*/ 367836 w 5195129"/>
              <a:gd name="connsiteY32" fmla="*/ 565570 h 4674887"/>
              <a:gd name="connsiteX33" fmla="*/ 837097 w 5195129"/>
              <a:gd name="connsiteY33" fmla="*/ 206920 h 4674887"/>
              <a:gd name="connsiteX34" fmla="*/ 1121761 w 5195129"/>
              <a:gd name="connsiteY34" fmla="*/ 57235 h 467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195129" h="4674887">
                <a:moveTo>
                  <a:pt x="1257458" y="0"/>
                </a:moveTo>
                <a:lnTo>
                  <a:pt x="4888355" y="0"/>
                </a:lnTo>
                <a:lnTo>
                  <a:pt x="4897797" y="10583"/>
                </a:lnTo>
                <a:cubicBezTo>
                  <a:pt x="4932002" y="55083"/>
                  <a:pt x="4963329" y="102548"/>
                  <a:pt x="4991734" y="153016"/>
                </a:cubicBezTo>
                <a:cubicBezTo>
                  <a:pt x="5073471" y="298496"/>
                  <a:pt x="5124502" y="454903"/>
                  <a:pt x="5155578" y="618243"/>
                </a:cubicBezTo>
                <a:cubicBezTo>
                  <a:pt x="5192956" y="815490"/>
                  <a:pt x="5200577" y="1014331"/>
                  <a:pt x="5191863" y="1214314"/>
                </a:cubicBezTo>
                <a:cubicBezTo>
                  <a:pt x="5184425" y="1378006"/>
                  <a:pt x="5166047" y="1540340"/>
                  <a:pt x="5140212" y="1702059"/>
                </a:cubicBezTo>
                <a:cubicBezTo>
                  <a:pt x="5119763" y="1831189"/>
                  <a:pt x="5095537" y="1959748"/>
                  <a:pt x="5065164" y="2086547"/>
                </a:cubicBezTo>
                <a:cubicBezTo>
                  <a:pt x="5035290" y="2212477"/>
                  <a:pt x="5001840" y="2337131"/>
                  <a:pt x="4969982" y="2462239"/>
                </a:cubicBezTo>
                <a:cubicBezTo>
                  <a:pt x="4968404" y="2468613"/>
                  <a:pt x="4967964" y="2475314"/>
                  <a:pt x="4966842" y="2481819"/>
                </a:cubicBezTo>
                <a:lnTo>
                  <a:pt x="4948658" y="2545371"/>
                </a:lnTo>
                <a:cubicBezTo>
                  <a:pt x="4945367" y="2554287"/>
                  <a:pt x="4941394" y="2563009"/>
                  <a:pt x="4938561" y="2572055"/>
                </a:cubicBezTo>
                <a:cubicBezTo>
                  <a:pt x="4891773" y="2729547"/>
                  <a:pt x="4841279" y="2886230"/>
                  <a:pt x="4784773" y="3040688"/>
                </a:cubicBezTo>
                <a:cubicBezTo>
                  <a:pt x="4715843" y="3228242"/>
                  <a:pt x="4638756" y="3412454"/>
                  <a:pt x="4548619" y="3590655"/>
                </a:cubicBezTo>
                <a:cubicBezTo>
                  <a:pt x="4462746" y="3759964"/>
                  <a:pt x="4366041" y="3922386"/>
                  <a:pt x="4250458" y="4073335"/>
                </a:cubicBezTo>
                <a:cubicBezTo>
                  <a:pt x="4143196" y="4213270"/>
                  <a:pt x="4022542" y="4339769"/>
                  <a:pt x="3878856" y="4443497"/>
                </a:cubicBezTo>
                <a:cubicBezTo>
                  <a:pt x="3672253" y="4592420"/>
                  <a:pt x="3442748" y="4673364"/>
                  <a:pt x="3186482" y="4674862"/>
                </a:cubicBezTo>
                <a:cubicBezTo>
                  <a:pt x="3087070" y="4675486"/>
                  <a:pt x="2988750" y="4664545"/>
                  <a:pt x="2891514" y="4643798"/>
                </a:cubicBezTo>
                <a:cubicBezTo>
                  <a:pt x="2870856" y="4639405"/>
                  <a:pt x="2849760" y="4637412"/>
                  <a:pt x="2828700" y="4634421"/>
                </a:cubicBezTo>
                <a:lnTo>
                  <a:pt x="2731286" y="4606548"/>
                </a:lnTo>
                <a:cubicBezTo>
                  <a:pt x="2718686" y="4600669"/>
                  <a:pt x="2706718" y="4593450"/>
                  <a:pt x="2693489" y="4588909"/>
                </a:cubicBezTo>
                <a:cubicBezTo>
                  <a:pt x="2541742" y="4536644"/>
                  <a:pt x="2397648" y="4467102"/>
                  <a:pt x="2259009" y="4386231"/>
                </a:cubicBezTo>
                <a:cubicBezTo>
                  <a:pt x="2070375" y="4276141"/>
                  <a:pt x="1894025" y="4148078"/>
                  <a:pt x="1725702" y="4009169"/>
                </a:cubicBezTo>
                <a:cubicBezTo>
                  <a:pt x="1480355" y="3807273"/>
                  <a:pt x="1253033" y="3586266"/>
                  <a:pt x="1036282" y="3354127"/>
                </a:cubicBezTo>
                <a:cubicBezTo>
                  <a:pt x="826552" y="3129305"/>
                  <a:pt x="629305" y="2894407"/>
                  <a:pt x="456082" y="2640093"/>
                </a:cubicBezTo>
                <a:cubicBezTo>
                  <a:pt x="338927" y="2467797"/>
                  <a:pt x="234138" y="2288421"/>
                  <a:pt x="152116" y="2096603"/>
                </a:cubicBezTo>
                <a:cubicBezTo>
                  <a:pt x="86077" y="1942724"/>
                  <a:pt x="36464" y="1783939"/>
                  <a:pt x="13326" y="1617813"/>
                </a:cubicBezTo>
                <a:cubicBezTo>
                  <a:pt x="-5531" y="1481481"/>
                  <a:pt x="-5295" y="1345552"/>
                  <a:pt x="19959" y="1209959"/>
                </a:cubicBezTo>
                <a:cubicBezTo>
                  <a:pt x="24128" y="1187644"/>
                  <a:pt x="27546" y="1165366"/>
                  <a:pt x="31259" y="1142921"/>
                </a:cubicBezTo>
                <a:lnTo>
                  <a:pt x="53053" y="1066752"/>
                </a:lnTo>
                <a:cubicBezTo>
                  <a:pt x="55998" y="1060766"/>
                  <a:pt x="59555" y="1055213"/>
                  <a:pt x="61817" y="1049035"/>
                </a:cubicBezTo>
                <a:cubicBezTo>
                  <a:pt x="76541" y="1013058"/>
                  <a:pt x="89516" y="976325"/>
                  <a:pt x="105769" y="941036"/>
                </a:cubicBezTo>
                <a:cubicBezTo>
                  <a:pt x="170030" y="799921"/>
                  <a:pt x="260001" y="676524"/>
                  <a:pt x="367836" y="565570"/>
                </a:cubicBezTo>
                <a:cubicBezTo>
                  <a:pt x="506395" y="422961"/>
                  <a:pt x="666033" y="307366"/>
                  <a:pt x="837097" y="206920"/>
                </a:cubicBezTo>
                <a:cubicBezTo>
                  <a:pt x="929764" y="152419"/>
                  <a:pt x="1024798" y="102766"/>
                  <a:pt x="1121761" y="57235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</p:pic>
      <p:pic>
        <p:nvPicPr>
          <p:cNvPr id="18" name="Picture 17" descr="simbols-PREMIO2019-3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3" t="8909" r="50000" b="19034"/>
          <a:stretch/>
        </p:blipFill>
        <p:spPr>
          <a:xfrm>
            <a:off x="8008818" y="3059423"/>
            <a:ext cx="3759828" cy="3338016"/>
          </a:xfrm>
          <a:prstGeom prst="rect">
            <a:avLst/>
          </a:prstGeom>
        </p:spPr>
      </p:pic>
      <p:sp>
        <p:nvSpPr>
          <p:cNvPr id="19" name="Shape 3690"/>
          <p:cNvSpPr/>
          <p:nvPr/>
        </p:nvSpPr>
        <p:spPr>
          <a:xfrm>
            <a:off x="574342" y="2740961"/>
            <a:ext cx="702427" cy="5747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0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3"/>
                  <a:pt x="8380" y="7241"/>
                  <a:pt x="8380" y="7241"/>
                </a:cubicBezTo>
                <a:cubicBezTo>
                  <a:pt x="8112" y="6504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2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6"/>
                  <a:pt x="12890" y="2039"/>
                  <a:pt x="13313" y="3272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3"/>
                </a:cubicBezTo>
                <a:cubicBezTo>
                  <a:pt x="13386" y="9109"/>
                  <a:pt x="13260" y="9535"/>
                  <a:pt x="13227" y="9619"/>
                </a:cubicBezTo>
                <a:cubicBezTo>
                  <a:pt x="13219" y="9631"/>
                  <a:pt x="13101" y="9813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0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2"/>
                </a:cubicBezTo>
                <a:cubicBezTo>
                  <a:pt x="13957" y="10422"/>
                  <a:pt x="14531" y="9808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4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80"/>
                </a:cubicBezTo>
                <a:cubicBezTo>
                  <a:pt x="6540" y="5169"/>
                  <a:pt x="7179" y="6892"/>
                  <a:pt x="7494" y="7758"/>
                </a:cubicBezTo>
                <a:cubicBezTo>
                  <a:pt x="7110" y="9740"/>
                  <a:pt x="7642" y="10422"/>
                  <a:pt x="7642" y="10422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7"/>
                </a:moveTo>
                <a:cubicBezTo>
                  <a:pt x="19516" y="15007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4"/>
                </a:cubicBezTo>
                <a:cubicBezTo>
                  <a:pt x="19388" y="7760"/>
                  <a:pt x="19900" y="6420"/>
                  <a:pt x="19470" y="5184"/>
                </a:cubicBezTo>
                <a:cubicBezTo>
                  <a:pt x="18974" y="3713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4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1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6"/>
                  <a:pt x="17332" y="3919"/>
                </a:cubicBezTo>
                <a:cubicBezTo>
                  <a:pt x="17375" y="3953"/>
                  <a:pt x="17421" y="3983"/>
                  <a:pt x="17467" y="4007"/>
                </a:cubicBezTo>
                <a:cubicBezTo>
                  <a:pt x="17950" y="4265"/>
                  <a:pt x="18131" y="4361"/>
                  <a:pt x="18562" y="5641"/>
                </a:cubicBezTo>
                <a:cubicBezTo>
                  <a:pt x="18822" y="6387"/>
                  <a:pt x="18452" y="7378"/>
                  <a:pt x="18253" y="7910"/>
                </a:cubicBezTo>
                <a:cubicBezTo>
                  <a:pt x="18161" y="8155"/>
                  <a:pt x="18130" y="8457"/>
                  <a:pt x="18182" y="8719"/>
                </a:cubicBezTo>
                <a:cubicBezTo>
                  <a:pt x="18316" y="9392"/>
                  <a:pt x="18254" y="9707"/>
                  <a:pt x="18232" y="9784"/>
                </a:cubicBezTo>
                <a:cubicBezTo>
                  <a:pt x="18230" y="9789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2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7"/>
                  <a:pt x="19516" y="15007"/>
                </a:cubicBezTo>
                <a:moveTo>
                  <a:pt x="2371" y="16155"/>
                </a:moveTo>
                <a:cubicBezTo>
                  <a:pt x="3030" y="15932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9"/>
                  <a:pt x="3367" y="9784"/>
                </a:cubicBezTo>
                <a:cubicBezTo>
                  <a:pt x="3346" y="9707"/>
                  <a:pt x="3283" y="9392"/>
                  <a:pt x="3418" y="8719"/>
                </a:cubicBezTo>
                <a:cubicBezTo>
                  <a:pt x="3470" y="8457"/>
                  <a:pt x="3439" y="8155"/>
                  <a:pt x="3347" y="7910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1"/>
                  <a:pt x="3649" y="4265"/>
                  <a:pt x="4133" y="4007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6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4"/>
                </a:cubicBezTo>
                <a:cubicBezTo>
                  <a:pt x="6045" y="3548"/>
                  <a:pt x="6096" y="3341"/>
                  <a:pt x="6165" y="3133"/>
                </a:cubicBezTo>
                <a:cubicBezTo>
                  <a:pt x="6225" y="2950"/>
                  <a:pt x="6289" y="2793"/>
                  <a:pt x="6351" y="2631"/>
                </a:cubicBezTo>
                <a:cubicBezTo>
                  <a:pt x="6046" y="2469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3"/>
                  <a:pt x="2130" y="5184"/>
                </a:cubicBezTo>
                <a:cubicBezTo>
                  <a:pt x="1700" y="6420"/>
                  <a:pt x="2212" y="7760"/>
                  <a:pt x="2464" y="8434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7"/>
                  <a:pt x="2084" y="15007"/>
                </a:cubicBezTo>
                <a:cubicBezTo>
                  <a:pt x="1191" y="15387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rgbClr val="0070C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6247" y="4149820"/>
            <a:ext cx="623453" cy="713230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550319" y="459628"/>
            <a:ext cx="10515600" cy="8425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4000" b="1" dirty="0" smtClean="0">
                <a:solidFill>
                  <a:srgbClr val="1A9092"/>
                </a:solidFill>
                <a:latin typeface="Raleway"/>
                <a:cs typeface="Raleway"/>
              </a:rPr>
              <a:t>COLLABORATIVE ACTION</a:t>
            </a:r>
            <a:endParaRPr lang="es-MX" sz="4000" b="1" dirty="0">
              <a:solidFill>
                <a:srgbClr val="1A9092"/>
              </a:solidFill>
              <a:latin typeface="Raleway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06089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9547" y="4335980"/>
            <a:ext cx="1269717" cy="126971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email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6056" y="2360476"/>
            <a:ext cx="716060" cy="716060"/>
          </a:xfrm>
          <a:prstGeom prst="rect">
            <a:avLst/>
          </a:prstGeom>
        </p:spPr>
      </p:pic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6340" y="2003159"/>
            <a:ext cx="2045422" cy="253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1541" y="3403459"/>
            <a:ext cx="326196" cy="32619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950" y="2794807"/>
            <a:ext cx="242733" cy="242733"/>
          </a:xfrm>
          <a:prstGeom prst="rect">
            <a:avLst/>
          </a:prstGeom>
        </p:spPr>
      </p:pic>
      <p:sp>
        <p:nvSpPr>
          <p:cNvPr id="45" name="Oval 44"/>
          <p:cNvSpPr/>
          <p:nvPr/>
        </p:nvSpPr>
        <p:spPr>
          <a:xfrm>
            <a:off x="1680231" y="1823556"/>
            <a:ext cx="989261" cy="946432"/>
          </a:xfrm>
          <a:prstGeom prst="ellipse">
            <a:avLst/>
          </a:prstGeom>
          <a:solidFill>
            <a:srgbClr val="1A9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901" y="555947"/>
            <a:ext cx="10515600" cy="541687"/>
          </a:xfr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MX" b="1" dirty="0" smtClean="0">
                <a:latin typeface="Raleway"/>
                <a:ea typeface="Titillium Light" charset="0"/>
                <a:cs typeface="Raleway"/>
              </a:rPr>
              <a:t>IMPACT</a:t>
            </a:r>
            <a:r>
              <a:rPr lang="es-MX" b="1" dirty="0" smtClean="0">
                <a:solidFill>
                  <a:srgbClr val="00B0F0"/>
                </a:solidFill>
                <a:latin typeface="Raleway"/>
                <a:ea typeface="Titillium Light" charset="0"/>
                <a:cs typeface="Raleway"/>
              </a:rPr>
              <a:t> </a:t>
            </a:r>
            <a:r>
              <a:rPr lang="es-MX" b="1" dirty="0" smtClean="0">
                <a:solidFill>
                  <a:srgbClr val="1A9092"/>
                </a:solidFill>
                <a:latin typeface="Raleway"/>
                <a:ea typeface="Titillium Light" charset="0"/>
                <a:cs typeface="Raleway"/>
              </a:rPr>
              <a:t>CEMEX-TEC AWARD</a:t>
            </a:r>
            <a:endParaRPr lang="es-MX" b="1" dirty="0">
              <a:solidFill>
                <a:srgbClr val="1A9092"/>
              </a:solidFill>
              <a:latin typeface="Raleway"/>
              <a:ea typeface="Titillium Light" charset="0"/>
              <a:cs typeface="Raleway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64937" y="2653784"/>
            <a:ext cx="633044" cy="3111738"/>
          </a:xfrm>
          <a:prstGeom prst="rect">
            <a:avLst/>
          </a:prstGeom>
          <a:solidFill>
            <a:srgbClr val="1A9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TextBox 4"/>
          <p:cNvSpPr txBox="1"/>
          <p:nvPr/>
        </p:nvSpPr>
        <p:spPr>
          <a:xfrm>
            <a:off x="1879010" y="5283580"/>
            <a:ext cx="618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</a:rPr>
              <a:t>103</a:t>
            </a:r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9008" y="4919067"/>
            <a:ext cx="618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</a:rPr>
              <a:t>116</a:t>
            </a:r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9007" y="4559556"/>
            <a:ext cx="618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</a:rPr>
              <a:t>154</a:t>
            </a:r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9007" y="4200613"/>
            <a:ext cx="618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</a:rPr>
              <a:t>236</a:t>
            </a:r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79007" y="3834855"/>
            <a:ext cx="618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</a:rPr>
              <a:t>301</a:t>
            </a:r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79005" y="3470342"/>
            <a:ext cx="618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</a:rPr>
              <a:t>311</a:t>
            </a:r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79004" y="3110831"/>
            <a:ext cx="618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</a:rPr>
              <a:t>350</a:t>
            </a:r>
            <a:endParaRPr lang="es-MX" sz="1400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1538454" y="5437468"/>
            <a:ext cx="32648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538454" y="5072955"/>
            <a:ext cx="32648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538454" y="4721918"/>
            <a:ext cx="32648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538454" y="4354501"/>
            <a:ext cx="32648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538454" y="3988743"/>
            <a:ext cx="32648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538454" y="3617637"/>
            <a:ext cx="32648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538454" y="3272194"/>
            <a:ext cx="32648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28484" y="5283579"/>
            <a:ext cx="568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dirty="0" smtClean="0"/>
              <a:t>2011</a:t>
            </a:r>
            <a:endParaRPr lang="es-MX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926727" y="4919066"/>
            <a:ext cx="568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dirty="0" smtClean="0"/>
              <a:t>2012</a:t>
            </a:r>
            <a:endParaRPr lang="es-MX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926726" y="4554553"/>
            <a:ext cx="568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dirty="0" smtClean="0"/>
              <a:t>2013</a:t>
            </a:r>
            <a:endParaRPr lang="es-MX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926725" y="4200612"/>
            <a:ext cx="568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dirty="0" smtClean="0"/>
              <a:t>2014</a:t>
            </a:r>
            <a:endParaRPr lang="es-MX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926724" y="3834854"/>
            <a:ext cx="568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dirty="0" smtClean="0"/>
              <a:t>2015</a:t>
            </a:r>
            <a:endParaRPr lang="es-MX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926724" y="3469096"/>
            <a:ext cx="568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dirty="0" smtClean="0"/>
              <a:t>2016</a:t>
            </a:r>
            <a:endParaRPr lang="es-MX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926430" y="3116045"/>
            <a:ext cx="568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dirty="0" smtClean="0"/>
              <a:t>2017</a:t>
            </a:r>
            <a:endParaRPr lang="es-MX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1631296" y="2104999"/>
            <a:ext cx="900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 smtClean="0">
                <a:solidFill>
                  <a:schemeClr val="bg1"/>
                </a:solidFill>
              </a:rPr>
              <a:t>2,272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23583" y="5250414"/>
            <a:ext cx="18382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1A9092"/>
                </a:solidFill>
                <a:latin typeface="Raleway"/>
                <a:cs typeface="Raleway"/>
              </a:rPr>
              <a:t>32</a:t>
            </a:r>
            <a:r>
              <a:rPr lang="en-US" sz="1600" dirty="0" smtClean="0">
                <a:latin typeface="Raleway"/>
                <a:cs typeface="Raleway"/>
              </a:rPr>
              <a:t> countries have participated</a:t>
            </a:r>
            <a:endParaRPr lang="en-US" sz="1600" dirty="0">
              <a:latin typeface="Raleway"/>
              <a:cs typeface="Raleway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389427" y="3018662"/>
            <a:ext cx="168444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1A9092"/>
                </a:solidFill>
                <a:latin typeface="Raleway"/>
                <a:cs typeface="Raleway"/>
              </a:rPr>
              <a:t>31</a:t>
            </a:r>
            <a:r>
              <a:rPr lang="en-US" sz="1600" dirty="0" smtClean="0">
                <a:latin typeface="Raleway"/>
                <a:cs typeface="Raleway"/>
              </a:rPr>
              <a:t> Mexican states have participated</a:t>
            </a:r>
            <a:endParaRPr lang="en-US" sz="1600" dirty="0">
              <a:latin typeface="Raleway"/>
              <a:cs typeface="Raleway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66605" y="1983665"/>
            <a:ext cx="10945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1A9092"/>
                </a:solidFill>
                <a:latin typeface="Titillium Regular"/>
                <a:cs typeface="Titillium Regular"/>
              </a:rPr>
              <a:t>TOTAL</a:t>
            </a:r>
          </a:p>
          <a:p>
            <a:r>
              <a:rPr lang="es-MX" sz="1600" dirty="0" smtClean="0">
                <a:latin typeface="Titillium Regular"/>
                <a:cs typeface="Titillium Regular"/>
              </a:rPr>
              <a:t> </a:t>
            </a:r>
            <a:r>
              <a:rPr lang="es-MX" sz="1600" dirty="0" smtClean="0">
                <a:latin typeface="Titillium Regular"/>
                <a:cs typeface="Titillium Regular"/>
              </a:rPr>
              <a:t>2018</a:t>
            </a:r>
            <a:endParaRPr lang="es-MX" sz="1600" dirty="0">
              <a:latin typeface="Titillium Regular"/>
              <a:cs typeface="Titillium Regular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26430" y="5830429"/>
            <a:ext cx="1743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latin typeface="Raleway"/>
                <a:cs typeface="Raleway"/>
              </a:rPr>
              <a:t>REGISTRATIONS</a:t>
            </a:r>
            <a:endParaRPr lang="es-MX" sz="1400" b="1" dirty="0">
              <a:latin typeface="Raleway"/>
              <a:cs typeface="Raleway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55516" y="1392611"/>
            <a:ext cx="1869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latin typeface="Raleway"/>
                <a:cs typeface="Raleway"/>
              </a:defRPr>
            </a:lvl1pPr>
          </a:lstStyle>
          <a:p>
            <a:r>
              <a:rPr lang="es-MX" dirty="0" smtClean="0"/>
              <a:t>WINNERS</a:t>
            </a:r>
            <a:endParaRPr lang="es-MX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1337" y="4569010"/>
            <a:ext cx="266377" cy="266377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6055517" y="1583670"/>
            <a:ext cx="289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rgbClr val="1A9092"/>
                </a:solidFill>
                <a:latin typeface="Raleway"/>
                <a:cs typeface="Raleway"/>
              </a:rPr>
              <a:t>99</a:t>
            </a:r>
            <a:r>
              <a:rPr lang="es-MX" sz="1400" dirty="0" smtClean="0">
                <a:latin typeface="Raleway"/>
                <a:cs typeface="Raleway"/>
              </a:rPr>
              <a:t> </a:t>
            </a:r>
            <a:r>
              <a:rPr lang="es-MX" sz="1400" dirty="0" err="1" smtClean="0">
                <a:latin typeface="Raleway"/>
                <a:cs typeface="Raleway"/>
              </a:rPr>
              <a:t>winne</a:t>
            </a:r>
            <a:r>
              <a:rPr lang="es-MX" sz="1400" dirty="0" smtClean="0">
                <a:latin typeface="Raleway"/>
                <a:cs typeface="Raleway"/>
              </a:rPr>
              <a:t> </a:t>
            </a:r>
            <a:r>
              <a:rPr lang="es-MX" sz="1400" dirty="0" err="1" smtClean="0">
                <a:latin typeface="Raleway"/>
                <a:cs typeface="Raleway"/>
              </a:rPr>
              <a:t>projects</a:t>
            </a:r>
            <a:r>
              <a:rPr lang="es-MX" sz="1400" dirty="0" smtClean="0">
                <a:latin typeface="Raleway"/>
                <a:cs typeface="Raleway"/>
              </a:rPr>
              <a:t> </a:t>
            </a:r>
            <a:r>
              <a:rPr lang="es-MX" sz="1400" dirty="0" err="1" smtClean="0">
                <a:latin typeface="Raleway"/>
                <a:cs typeface="Raleway"/>
              </a:rPr>
              <a:t>from</a:t>
            </a:r>
            <a:endParaRPr lang="es-MX" sz="1400" dirty="0">
              <a:latin typeface="Raleway"/>
              <a:cs typeface="Raleway"/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5551" y="1953408"/>
            <a:ext cx="326196" cy="326196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9783333" y="1523331"/>
            <a:ext cx="592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1A9092"/>
                </a:solidFill>
                <a:latin typeface="Raleway"/>
                <a:cs typeface="Raleway"/>
              </a:rPr>
              <a:t>55</a:t>
            </a:r>
            <a:endParaRPr lang="es-MX" sz="1400" dirty="0">
              <a:solidFill>
                <a:srgbClr val="1A9092"/>
              </a:solidFill>
              <a:latin typeface="Raleway"/>
              <a:cs typeface="Raleway"/>
            </a:endParaRPr>
          </a:p>
        </p:txBody>
      </p:sp>
      <p:sp>
        <p:nvSpPr>
          <p:cNvPr id="1032" name="Rectangle 1031"/>
          <p:cNvSpPr/>
          <p:nvPr/>
        </p:nvSpPr>
        <p:spPr>
          <a:xfrm>
            <a:off x="10248200" y="1604037"/>
            <a:ext cx="1221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Raleway"/>
                <a:cs typeface="Raleway"/>
              </a:rPr>
              <a:t>Winners </a:t>
            </a:r>
          </a:p>
          <a:p>
            <a:r>
              <a:rPr lang="en-US" sz="1400" dirty="0" smtClean="0">
                <a:latin typeface="Raleway"/>
                <a:cs typeface="Raleway"/>
              </a:rPr>
              <a:t>from Mexico</a:t>
            </a:r>
            <a:endParaRPr lang="en-US" sz="1400" dirty="0">
              <a:latin typeface="Raleway"/>
              <a:cs typeface="Raleway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846364" y="3246609"/>
            <a:ext cx="592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1A9092"/>
                </a:solidFill>
                <a:latin typeface="Raleway"/>
                <a:cs typeface="Raleway"/>
              </a:rPr>
              <a:t>44</a:t>
            </a:r>
            <a:endParaRPr lang="es-MX" sz="1400" dirty="0">
              <a:solidFill>
                <a:srgbClr val="1A9092"/>
              </a:solidFill>
              <a:latin typeface="Raleway"/>
              <a:cs typeface="Raleway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9311231" y="3311635"/>
            <a:ext cx="898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Raleway"/>
                <a:cs typeface="Raleway"/>
              </a:rPr>
              <a:t>GLOBAL</a:t>
            </a:r>
          </a:p>
          <a:p>
            <a:r>
              <a:rPr lang="en-US" sz="1400" dirty="0" smtClean="0">
                <a:latin typeface="Raleway"/>
                <a:cs typeface="Raleway"/>
              </a:rPr>
              <a:t>winners</a:t>
            </a:r>
            <a:endParaRPr lang="en-US" sz="1400" dirty="0">
              <a:latin typeface="Raleway"/>
              <a:cs typeface="Raleway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883764" y="2771498"/>
            <a:ext cx="618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</a:rPr>
              <a:t>701</a:t>
            </a:r>
            <a:endParaRPr lang="es-MX" sz="1400" dirty="0">
              <a:solidFill>
                <a:schemeClr val="bg1"/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flipH="1">
            <a:off x="1543214" y="2932861"/>
            <a:ext cx="32648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931190" y="2776712"/>
            <a:ext cx="568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dirty="0" smtClean="0"/>
              <a:t>2018</a:t>
            </a:r>
            <a:endParaRPr lang="es-MX" sz="1400" dirty="0"/>
          </a:p>
        </p:txBody>
      </p:sp>
      <p:cxnSp>
        <p:nvCxnSpPr>
          <p:cNvPr id="88" name="Straight Connector 87"/>
          <p:cNvCxnSpPr/>
          <p:nvPr/>
        </p:nvCxnSpPr>
        <p:spPr>
          <a:xfrm>
            <a:off x="5729114" y="1392611"/>
            <a:ext cx="0" cy="4828939"/>
          </a:xfrm>
          <a:prstGeom prst="line">
            <a:avLst/>
          </a:prstGeom>
          <a:ln w="635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" name="Picture 1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199" y="2119643"/>
            <a:ext cx="539417" cy="550211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613" y="3497505"/>
            <a:ext cx="536235" cy="536235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739" y="3494074"/>
            <a:ext cx="539417" cy="539417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105" y="3485845"/>
            <a:ext cx="547049" cy="547049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74" y="2774831"/>
            <a:ext cx="534558" cy="534558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39" y="2774831"/>
            <a:ext cx="534558" cy="534558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564" y="2118409"/>
            <a:ext cx="539417" cy="539417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613" y="4205301"/>
            <a:ext cx="526671" cy="526671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73" y="2118409"/>
            <a:ext cx="534620" cy="534620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351" y="2773027"/>
            <a:ext cx="536230" cy="536230"/>
          </a:xfrm>
          <a:prstGeom prst="rect">
            <a:avLst/>
          </a:prstGeom>
        </p:spPr>
      </p:pic>
      <p:sp>
        <p:nvSpPr>
          <p:cNvPr id="132" name="TextBox 131"/>
          <p:cNvSpPr txBox="1"/>
          <p:nvPr/>
        </p:nvSpPr>
        <p:spPr>
          <a:xfrm>
            <a:off x="6088493" y="2528216"/>
            <a:ext cx="692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 smtClean="0"/>
              <a:t>Mexico</a:t>
            </a:r>
            <a:endParaRPr lang="es-MX" sz="1200" dirty="0"/>
          </a:p>
        </p:txBody>
      </p:sp>
      <p:sp>
        <p:nvSpPr>
          <p:cNvPr id="133" name="TextBox 132"/>
          <p:cNvSpPr txBox="1"/>
          <p:nvPr/>
        </p:nvSpPr>
        <p:spPr>
          <a:xfrm>
            <a:off x="6799397" y="2534653"/>
            <a:ext cx="854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Colombia</a:t>
            </a:r>
            <a:endParaRPr lang="es-MX" sz="1200" dirty="0"/>
          </a:p>
        </p:txBody>
      </p:sp>
      <p:sp>
        <p:nvSpPr>
          <p:cNvPr id="134" name="TextBox 133"/>
          <p:cNvSpPr txBox="1"/>
          <p:nvPr/>
        </p:nvSpPr>
        <p:spPr>
          <a:xfrm>
            <a:off x="7559706" y="2534653"/>
            <a:ext cx="854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 smtClean="0"/>
              <a:t>Peru</a:t>
            </a:r>
            <a:endParaRPr lang="es-MX" sz="1200" dirty="0"/>
          </a:p>
        </p:txBody>
      </p:sp>
      <p:sp>
        <p:nvSpPr>
          <p:cNvPr id="135" name="TextBox 134"/>
          <p:cNvSpPr txBox="1"/>
          <p:nvPr/>
        </p:nvSpPr>
        <p:spPr>
          <a:xfrm>
            <a:off x="6076904" y="3195971"/>
            <a:ext cx="803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 smtClean="0"/>
              <a:t>Rep</a:t>
            </a:r>
            <a:r>
              <a:rPr lang="es-MX" sz="1200" dirty="0" smtClean="0"/>
              <a:t> </a:t>
            </a:r>
            <a:r>
              <a:rPr lang="es-MX" sz="1200" dirty="0" err="1" smtClean="0"/>
              <a:t>Dom</a:t>
            </a:r>
            <a:endParaRPr lang="es-MX" sz="1200" dirty="0"/>
          </a:p>
        </p:txBody>
      </p:sp>
      <p:sp>
        <p:nvSpPr>
          <p:cNvPr id="136" name="TextBox 135"/>
          <p:cNvSpPr txBox="1"/>
          <p:nvPr/>
        </p:nvSpPr>
        <p:spPr>
          <a:xfrm>
            <a:off x="6801663" y="3202408"/>
            <a:ext cx="854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Venezuela</a:t>
            </a:r>
            <a:endParaRPr lang="es-MX" sz="1200" dirty="0"/>
          </a:p>
        </p:txBody>
      </p:sp>
      <p:sp>
        <p:nvSpPr>
          <p:cNvPr id="137" name="TextBox 136"/>
          <p:cNvSpPr txBox="1"/>
          <p:nvPr/>
        </p:nvSpPr>
        <p:spPr>
          <a:xfrm>
            <a:off x="7548117" y="3202408"/>
            <a:ext cx="854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Argentina</a:t>
            </a:r>
            <a:endParaRPr lang="es-MX" sz="1200" dirty="0"/>
          </a:p>
        </p:txBody>
      </p:sp>
      <p:sp>
        <p:nvSpPr>
          <p:cNvPr id="138" name="TextBox 137"/>
          <p:cNvSpPr txBox="1"/>
          <p:nvPr/>
        </p:nvSpPr>
        <p:spPr>
          <a:xfrm>
            <a:off x="6088832" y="3911770"/>
            <a:ext cx="692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Chile</a:t>
            </a:r>
            <a:endParaRPr lang="es-MX" sz="1200" dirty="0"/>
          </a:p>
        </p:txBody>
      </p:sp>
      <p:sp>
        <p:nvSpPr>
          <p:cNvPr id="139" name="TextBox 138"/>
          <p:cNvSpPr txBox="1"/>
          <p:nvPr/>
        </p:nvSpPr>
        <p:spPr>
          <a:xfrm>
            <a:off x="6799736" y="3918207"/>
            <a:ext cx="854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Honduras</a:t>
            </a:r>
            <a:endParaRPr lang="es-MX" sz="1200" dirty="0"/>
          </a:p>
        </p:txBody>
      </p:sp>
      <p:sp>
        <p:nvSpPr>
          <p:cNvPr id="140" name="TextBox 139"/>
          <p:cNvSpPr txBox="1"/>
          <p:nvPr/>
        </p:nvSpPr>
        <p:spPr>
          <a:xfrm>
            <a:off x="7560045" y="3918207"/>
            <a:ext cx="854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Nicaragua</a:t>
            </a:r>
            <a:endParaRPr lang="es-MX" sz="1200" dirty="0"/>
          </a:p>
        </p:txBody>
      </p:sp>
      <p:sp>
        <p:nvSpPr>
          <p:cNvPr id="141" name="TextBox 140"/>
          <p:cNvSpPr txBox="1"/>
          <p:nvPr/>
        </p:nvSpPr>
        <p:spPr>
          <a:xfrm>
            <a:off x="6007701" y="4618099"/>
            <a:ext cx="8726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El Salvador</a:t>
            </a:r>
            <a:endParaRPr lang="es-MX" sz="1200" dirty="0"/>
          </a:p>
        </p:txBody>
      </p:sp>
      <p:pic>
        <p:nvPicPr>
          <p:cNvPr id="142" name="Picture 14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517" y="4192313"/>
            <a:ext cx="547152" cy="547152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739" y="4891042"/>
            <a:ext cx="565970" cy="565970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36" b="15792"/>
          <a:stretch/>
        </p:blipFill>
        <p:spPr>
          <a:xfrm>
            <a:off x="7640565" y="5001386"/>
            <a:ext cx="558808" cy="360275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735" y="4903914"/>
            <a:ext cx="553547" cy="553547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578" y="4175497"/>
            <a:ext cx="562746" cy="562746"/>
          </a:xfrm>
          <a:prstGeom prst="rect">
            <a:avLst/>
          </a:prstGeom>
        </p:spPr>
      </p:pic>
      <p:sp>
        <p:nvSpPr>
          <p:cNvPr id="147" name="TextBox 146"/>
          <p:cNvSpPr txBox="1"/>
          <p:nvPr/>
        </p:nvSpPr>
        <p:spPr>
          <a:xfrm>
            <a:off x="6828440" y="4618099"/>
            <a:ext cx="719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Ecuador</a:t>
            </a:r>
            <a:endParaRPr lang="es-MX" sz="1200" dirty="0"/>
          </a:p>
        </p:txBody>
      </p:sp>
      <p:sp>
        <p:nvSpPr>
          <p:cNvPr id="148" name="TextBox 147"/>
          <p:cNvSpPr txBox="1"/>
          <p:nvPr/>
        </p:nvSpPr>
        <p:spPr>
          <a:xfrm>
            <a:off x="6068782" y="5341074"/>
            <a:ext cx="797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Trinidad </a:t>
            </a:r>
            <a:r>
              <a:rPr lang="es-MX" sz="1200" dirty="0" smtClean="0"/>
              <a:t>&amp; </a:t>
            </a:r>
            <a:r>
              <a:rPr lang="es-MX" sz="1200" dirty="0" smtClean="0"/>
              <a:t>Tobago</a:t>
            </a:r>
            <a:endParaRPr lang="es-MX" sz="1200" dirty="0"/>
          </a:p>
        </p:txBody>
      </p:sp>
      <p:sp>
        <p:nvSpPr>
          <p:cNvPr id="149" name="TextBox 148"/>
          <p:cNvSpPr txBox="1"/>
          <p:nvPr/>
        </p:nvSpPr>
        <p:spPr>
          <a:xfrm>
            <a:off x="6768751" y="5329080"/>
            <a:ext cx="672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Spain</a:t>
            </a:r>
            <a:endParaRPr lang="en-US" sz="1200" dirty="0"/>
          </a:p>
        </p:txBody>
      </p:sp>
      <p:sp>
        <p:nvSpPr>
          <p:cNvPr id="150" name="TextBox 149"/>
          <p:cNvSpPr txBox="1"/>
          <p:nvPr/>
        </p:nvSpPr>
        <p:spPr>
          <a:xfrm>
            <a:off x="7455947" y="4602534"/>
            <a:ext cx="672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India</a:t>
            </a:r>
            <a:endParaRPr lang="es-MX" sz="1200" dirty="0"/>
          </a:p>
        </p:txBody>
      </p:sp>
      <p:sp>
        <p:nvSpPr>
          <p:cNvPr id="151" name="TextBox 150"/>
          <p:cNvSpPr txBox="1"/>
          <p:nvPr/>
        </p:nvSpPr>
        <p:spPr>
          <a:xfrm>
            <a:off x="7548118" y="5329080"/>
            <a:ext cx="773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Malaysia</a:t>
            </a:r>
            <a:endParaRPr lang="en-US" sz="1200" dirty="0"/>
          </a:p>
        </p:txBody>
      </p:sp>
      <p:sp>
        <p:nvSpPr>
          <p:cNvPr id="152" name="TextBox 151"/>
          <p:cNvSpPr txBox="1"/>
          <p:nvPr/>
        </p:nvSpPr>
        <p:spPr>
          <a:xfrm>
            <a:off x="8846364" y="4559556"/>
            <a:ext cx="305362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1A9092"/>
                </a:solidFill>
                <a:latin typeface="Raleway"/>
                <a:cs typeface="Raleway"/>
              </a:rPr>
              <a:t>6</a:t>
            </a:r>
            <a:r>
              <a:rPr lang="en-US" sz="1600" dirty="0" smtClean="0">
                <a:latin typeface="Raleway"/>
                <a:cs typeface="Raleway"/>
              </a:rPr>
              <a:t> </a:t>
            </a:r>
            <a:r>
              <a:rPr lang="en-US" sz="1400" dirty="0" smtClean="0">
                <a:latin typeface="Raleway"/>
                <a:cs typeface="Raleway"/>
              </a:rPr>
              <a:t>impacted communities</a:t>
            </a:r>
          </a:p>
          <a:p>
            <a:endParaRPr lang="en-US" sz="1600" dirty="0" smtClean="0">
              <a:latin typeface="Raleway"/>
              <a:cs typeface="Raleway"/>
            </a:endParaRPr>
          </a:p>
          <a:p>
            <a:r>
              <a:rPr lang="en-US" sz="3600" b="1" dirty="0" smtClean="0">
                <a:solidFill>
                  <a:srgbClr val="1A9092"/>
                </a:solidFill>
                <a:latin typeface="Raleway"/>
                <a:cs typeface="Raleway"/>
              </a:rPr>
              <a:t>73</a:t>
            </a:r>
            <a:r>
              <a:rPr lang="en-US" sz="1600" dirty="0" smtClean="0">
                <a:latin typeface="Raleway"/>
                <a:cs typeface="Raleway"/>
              </a:rPr>
              <a:t> </a:t>
            </a:r>
            <a:r>
              <a:rPr lang="en-US" sz="1400" dirty="0" smtClean="0">
                <a:latin typeface="Raleway"/>
                <a:cs typeface="Raleway"/>
              </a:rPr>
              <a:t>beneficiated communities by social entrepreneurs</a:t>
            </a:r>
            <a:endParaRPr lang="en-US" sz="1400" dirty="0">
              <a:latin typeface="Raleway"/>
              <a:cs typeface="Raleway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6099952" y="5728190"/>
            <a:ext cx="713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rgbClr val="1A9092"/>
                </a:solidFill>
                <a:latin typeface="Raleway"/>
                <a:cs typeface="Raleway"/>
              </a:rPr>
              <a:t>15</a:t>
            </a:r>
            <a:endParaRPr lang="es-MX" sz="1600" dirty="0">
              <a:solidFill>
                <a:srgbClr val="1A9092"/>
              </a:solidFill>
              <a:latin typeface="Raleway"/>
              <a:cs typeface="Raleway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6722517" y="5851300"/>
            <a:ext cx="10663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dirty="0" err="1" smtClean="0">
                <a:latin typeface="Raleway"/>
                <a:cs typeface="Raleway"/>
              </a:rPr>
              <a:t>countries</a:t>
            </a:r>
            <a:endParaRPr lang="es-MX" sz="1600" dirty="0" smtClean="0">
              <a:latin typeface="Raleway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06621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08"/>
          <a:stretch/>
        </p:blipFill>
        <p:spPr>
          <a:xfrm>
            <a:off x="1407922" y="0"/>
            <a:ext cx="10784078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4902200"/>
            <a:ext cx="10515600" cy="689420"/>
          </a:xfr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MX" sz="2800" dirty="0" err="1">
                <a:latin typeface="Raleway" panose="020B0503030101060003" pitchFamily="34" charset="0"/>
                <a:ea typeface="Titillium Light" charset="0"/>
                <a:cs typeface="Browallia New" panose="020B0604020202020204" pitchFamily="34" charset="-34"/>
              </a:rPr>
              <a:t>Participation</a:t>
            </a:r>
            <a:r>
              <a:rPr lang="es-MX" sz="2800" dirty="0">
                <a:latin typeface="Raleway" panose="020B0503030101060003" pitchFamily="34" charset="0"/>
                <a:ea typeface="Titillium Light" charset="0"/>
                <a:cs typeface="Browallia New" panose="020B0604020202020204" pitchFamily="34" charset="-34"/>
              </a:rPr>
              <a:t>  </a:t>
            </a:r>
            <a:br>
              <a:rPr lang="es-MX" sz="2800" dirty="0">
                <a:latin typeface="Raleway" panose="020B0503030101060003" pitchFamily="34" charset="0"/>
                <a:ea typeface="Titillium Light" charset="0"/>
                <a:cs typeface="Browallia New" panose="020B0604020202020204" pitchFamily="34" charset="-34"/>
              </a:rPr>
            </a:br>
            <a:r>
              <a:rPr lang="es-MX" sz="2800" dirty="0">
                <a:latin typeface="Raleway" panose="020B0503030101060003" pitchFamily="34" charset="0"/>
                <a:ea typeface="Titillium Light" charset="0"/>
                <a:cs typeface="Browallia New" panose="020B0604020202020204" pitchFamily="34" charset="-34"/>
              </a:rPr>
              <a:t>2018th </a:t>
            </a:r>
            <a:r>
              <a:rPr lang="es-MX" sz="2800" dirty="0" err="1">
                <a:latin typeface="Raleway" panose="020B0503030101060003" pitchFamily="34" charset="0"/>
                <a:ea typeface="Titillium Light" charset="0"/>
                <a:cs typeface="Browallia New" panose="020B0604020202020204" pitchFamily="34" charset="-34"/>
              </a:rPr>
              <a:t>Edition</a:t>
            </a:r>
            <a:endParaRPr lang="es-MX" sz="2800" dirty="0">
              <a:latin typeface="Raleway" panose="020B0503030101060003" pitchFamily="34" charset="0"/>
              <a:ea typeface="Titillium Light" charset="0"/>
              <a:cs typeface="Browallia New" panose="020B0604020202020204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3988781"/>
            <a:ext cx="368481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_tradnl" sz="4000" dirty="0">
                <a:solidFill>
                  <a:srgbClr val="00B0F0"/>
                </a:solidFill>
                <a:latin typeface="Raleway" panose="020B0503030101060003" pitchFamily="34" charset="0"/>
                <a:ea typeface="Titillium Light" charset="0"/>
                <a:cs typeface="Browallia New" panose="020B0604020202020204" pitchFamily="34" charset="-34"/>
              </a:rPr>
              <a:t>Global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838200" y="4637206"/>
            <a:ext cx="691243" cy="0"/>
          </a:xfrm>
          <a:prstGeom prst="line">
            <a:avLst/>
          </a:prstGeom>
          <a:ln w="25400">
            <a:gradFill>
              <a:gsLst>
                <a:gs pos="0">
                  <a:srgbClr val="112EB2"/>
                </a:gs>
                <a:gs pos="100000">
                  <a:srgbClr val="297EFF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82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9900" y="1565999"/>
            <a:ext cx="1006573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A87C"/>
              </a:buClr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Raleway" panose="020B0503030101060003" pitchFamily="34" charset="0"/>
              </a:rPr>
              <a:t>Spread the word to increase the number of applicants</a:t>
            </a:r>
          </a:p>
          <a:p>
            <a:pPr marL="800100" lvl="1" indent="-342900">
              <a:buClr>
                <a:srgbClr val="00A87C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Raleway" panose="020B0503030101060003" pitchFamily="34" charset="0"/>
              </a:rPr>
              <a:t>Universities </a:t>
            </a:r>
          </a:p>
          <a:p>
            <a:pPr marL="800100" lvl="1" indent="-342900">
              <a:buClr>
                <a:srgbClr val="00A87C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Raleway" panose="020B0503030101060003" pitchFamily="34" charset="0"/>
              </a:rPr>
              <a:t>Social Innovation Centers</a:t>
            </a:r>
          </a:p>
          <a:p>
            <a:pPr marL="800100" lvl="1" indent="-342900">
              <a:buClr>
                <a:srgbClr val="00A87C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Raleway" panose="020B0503030101060003" pitchFamily="34" charset="0"/>
              </a:rPr>
              <a:t>Entrepreneurial Hubs</a:t>
            </a:r>
          </a:p>
          <a:p>
            <a:pPr marL="800100" lvl="1" indent="-342900">
              <a:buClr>
                <a:srgbClr val="00A87C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Raleway" panose="020B0503030101060003" pitchFamily="34" charset="0"/>
              </a:rPr>
              <a:t>Media / Social Media</a:t>
            </a:r>
          </a:p>
          <a:p>
            <a:pPr>
              <a:buClr>
                <a:srgbClr val="00A87C"/>
              </a:buClr>
            </a:pPr>
            <a:r>
              <a:rPr lang="en-US" sz="2000" dirty="0" smtClean="0">
                <a:latin typeface="Raleway" panose="020B0503030101060003" pitchFamily="34" charset="0"/>
              </a:rPr>
              <a:t> </a:t>
            </a:r>
          </a:p>
          <a:p>
            <a:pPr marL="285750" indent="-285750">
              <a:buClr>
                <a:srgbClr val="00A87C"/>
              </a:buClr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Raleway" panose="020B0503030101060003" pitchFamily="34" charset="0"/>
              </a:rPr>
              <a:t>Invite your community partners (individuals and organizations) to apply </a:t>
            </a:r>
          </a:p>
          <a:p>
            <a:pPr>
              <a:buClr>
                <a:srgbClr val="00A87C"/>
              </a:buClr>
            </a:pPr>
            <a:endParaRPr lang="en-US" sz="2000" dirty="0" smtClean="0">
              <a:latin typeface="Raleway" panose="020B0503030101060003" pitchFamily="34" charset="0"/>
            </a:endParaRPr>
          </a:p>
          <a:p>
            <a:pPr marL="285750" indent="-285750">
              <a:buClr>
                <a:srgbClr val="00A87C"/>
              </a:buClr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Raleway" panose="020B0503030101060003" pitchFamily="34" charset="0"/>
              </a:rPr>
              <a:t>Communicate internally and externally (Facebook, Twitter, Newsletter, Press Release) </a:t>
            </a:r>
          </a:p>
          <a:p>
            <a:pPr marL="285750" indent="-285750">
              <a:buClr>
                <a:srgbClr val="00A87C"/>
              </a:buClr>
              <a:buFont typeface="Wingdings" panose="05000000000000000000" pitchFamily="2" charset="2"/>
              <a:buChar char="ü"/>
            </a:pPr>
            <a:endParaRPr lang="en-US" sz="2000" dirty="0" smtClean="0">
              <a:latin typeface="Raleway" panose="020B0503030101060003" pitchFamily="34" charset="0"/>
            </a:endParaRPr>
          </a:p>
          <a:p>
            <a:pPr marL="285750" indent="-285750">
              <a:buClr>
                <a:srgbClr val="00A87C"/>
              </a:buClr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Raleway" panose="020B0503030101060003" pitchFamily="34" charset="0"/>
              </a:rPr>
              <a:t>Participate in local events (</a:t>
            </a:r>
            <a:r>
              <a:rPr lang="en-US" sz="2000" dirty="0" err="1" smtClean="0">
                <a:latin typeface="Raleway" panose="020B0503030101060003" pitchFamily="34" charset="0"/>
              </a:rPr>
              <a:t>eg</a:t>
            </a:r>
            <a:r>
              <a:rPr lang="en-US" sz="2000" dirty="0" smtClean="0">
                <a:latin typeface="Raleway" panose="020B0503030101060003" pitchFamily="34" charset="0"/>
              </a:rPr>
              <a:t> </a:t>
            </a:r>
            <a:r>
              <a:rPr lang="en-US" sz="2000" dirty="0" err="1" smtClean="0">
                <a:latin typeface="Raleway" panose="020B0503030101060003" pitchFamily="34" charset="0"/>
              </a:rPr>
              <a:t>MakeSense</a:t>
            </a:r>
            <a:r>
              <a:rPr lang="en-US" sz="2000" dirty="0" smtClean="0">
                <a:latin typeface="Raleway" panose="020B0503030101060003" pitchFamily="34" charset="0"/>
              </a:rPr>
              <a:t>)</a:t>
            </a:r>
          </a:p>
          <a:p>
            <a:pPr>
              <a:buClr>
                <a:srgbClr val="00A87C"/>
              </a:buClr>
            </a:pPr>
            <a:endParaRPr lang="en-US" sz="2000" dirty="0" smtClean="0">
              <a:latin typeface="Raleway" panose="020B0503030101060003" pitchFamily="34" charset="0"/>
            </a:endParaRPr>
          </a:p>
          <a:p>
            <a:pPr marL="285750" indent="-285750">
              <a:buClr>
                <a:srgbClr val="00A87C"/>
              </a:buClr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Raleway" panose="020B0503030101060003" pitchFamily="34" charset="0"/>
              </a:rPr>
              <a:t>Share your feedback, we are open to new ideas.  </a:t>
            </a:r>
            <a:endParaRPr lang="en-US" sz="2000" dirty="0">
              <a:latin typeface="Raleway" panose="020B0503030101060003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49901" y="555947"/>
            <a:ext cx="10515600" cy="5416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s-MX" b="1" dirty="0" smtClean="0">
                <a:latin typeface="Raleway"/>
                <a:ea typeface="Titillium Light" charset="0"/>
                <a:cs typeface="Raleway"/>
              </a:rPr>
              <a:t>HOW CAN YOU</a:t>
            </a:r>
            <a:r>
              <a:rPr lang="es-MX" b="1" dirty="0" smtClean="0">
                <a:solidFill>
                  <a:srgbClr val="00B0F0"/>
                </a:solidFill>
                <a:latin typeface="Raleway"/>
                <a:ea typeface="Titillium Light" charset="0"/>
                <a:cs typeface="Raleway"/>
              </a:rPr>
              <a:t> </a:t>
            </a:r>
            <a:r>
              <a:rPr lang="es-MX" b="1" dirty="0" smtClean="0">
                <a:solidFill>
                  <a:srgbClr val="1A9092"/>
                </a:solidFill>
                <a:latin typeface="Raleway"/>
                <a:ea typeface="Titillium Light" charset="0"/>
                <a:cs typeface="Raleway"/>
              </a:rPr>
              <a:t>HELP US?</a:t>
            </a:r>
            <a:endParaRPr lang="es-MX" b="1" dirty="0">
              <a:solidFill>
                <a:srgbClr val="1A9092"/>
              </a:solidFill>
              <a:latin typeface="Raleway"/>
              <a:ea typeface="Titillium Light" charset="0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907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7114" y="1711055"/>
            <a:ext cx="916973" cy="8075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1251" y="1771094"/>
            <a:ext cx="1347513" cy="8417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6526" y="4808448"/>
            <a:ext cx="1136959" cy="6650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3437" y="5860258"/>
            <a:ext cx="1609396" cy="6667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44"/>
          <a:stretch/>
        </p:blipFill>
        <p:spPr>
          <a:xfrm>
            <a:off x="-13559" y="2108"/>
            <a:ext cx="3302547" cy="6858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1101" y="4962662"/>
            <a:ext cx="2373226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_tradnl" sz="4000" dirty="0" err="1">
                <a:solidFill>
                  <a:schemeClr val="bg1"/>
                </a:solidFill>
                <a:latin typeface="Raleway" panose="020B0503030101060003" pitchFamily="34" charset="0"/>
                <a:ea typeface="Titillium Light" charset="0"/>
                <a:cs typeface="Browallia New" panose="020B0604020202020204" pitchFamily="34" charset="-34"/>
              </a:rPr>
              <a:t>Allies</a:t>
            </a:r>
            <a:r>
              <a:rPr lang="es-ES_tradnl" sz="4000" dirty="0">
                <a:solidFill>
                  <a:schemeClr val="bg1"/>
                </a:solidFill>
                <a:latin typeface="Raleway" panose="020B0503030101060003" pitchFamily="34" charset="0"/>
                <a:ea typeface="Titillium Light" charset="0"/>
                <a:cs typeface="Browallia New" panose="020B0604020202020204" pitchFamily="34" charset="-34"/>
              </a:rPr>
              <a:t> and </a:t>
            </a:r>
            <a:r>
              <a:rPr lang="es-ES_tradnl" sz="4000" dirty="0" err="1">
                <a:solidFill>
                  <a:schemeClr val="bg1"/>
                </a:solidFill>
                <a:latin typeface="Raleway" panose="020B0503030101060003" pitchFamily="34" charset="0"/>
                <a:ea typeface="Titillium Light" charset="0"/>
                <a:cs typeface="Browallia New" panose="020B0604020202020204" pitchFamily="34" charset="-34"/>
              </a:rPr>
              <a:t>Partners</a:t>
            </a:r>
            <a:endParaRPr lang="es-ES_tradnl" sz="4000" dirty="0">
              <a:solidFill>
                <a:schemeClr val="bg1"/>
              </a:solidFill>
              <a:latin typeface="Raleway" panose="020B0503030101060003" pitchFamily="34" charset="0"/>
              <a:ea typeface="Titillium Light" charset="0"/>
              <a:cs typeface="Browallia New" panose="020B0604020202020204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311" y="4744036"/>
            <a:ext cx="2520556" cy="6470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901" y="3128769"/>
            <a:ext cx="1673932" cy="109353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709" y="3427501"/>
            <a:ext cx="1829108" cy="40400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928" y="1711055"/>
            <a:ext cx="992685" cy="99268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902" y="4962662"/>
            <a:ext cx="1880608" cy="41319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510" y="2943327"/>
            <a:ext cx="2090993" cy="161576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45" b="33008"/>
          <a:stretch/>
        </p:blipFill>
        <p:spPr>
          <a:xfrm>
            <a:off x="4443204" y="675642"/>
            <a:ext cx="1457082" cy="4073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708" y="675642"/>
            <a:ext cx="1643484" cy="43244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254" y="470949"/>
            <a:ext cx="2255486" cy="8167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526" y="5854892"/>
            <a:ext cx="1964354" cy="67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3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" y="1316434"/>
            <a:ext cx="3014351" cy="3877301"/>
          </a:xfrm>
          <a:prstGeom prst="rect">
            <a:avLst/>
          </a:prstGeom>
        </p:spPr>
      </p:pic>
      <p:sp>
        <p:nvSpPr>
          <p:cNvPr id="11" name="Shape 3890"/>
          <p:cNvSpPr/>
          <p:nvPr/>
        </p:nvSpPr>
        <p:spPr>
          <a:xfrm>
            <a:off x="5027947" y="2598698"/>
            <a:ext cx="655993" cy="6557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75" y="14735"/>
                </a:moveTo>
                <a:cubicBezTo>
                  <a:pt x="12008" y="15178"/>
                  <a:pt x="11621" y="15531"/>
                  <a:pt x="11226" y="15783"/>
                </a:cubicBezTo>
                <a:cubicBezTo>
                  <a:pt x="10834" y="16036"/>
                  <a:pt x="10421" y="16209"/>
                  <a:pt x="10002" y="16302"/>
                </a:cubicBezTo>
                <a:cubicBezTo>
                  <a:pt x="9027" y="16518"/>
                  <a:pt x="8105" y="16493"/>
                  <a:pt x="7342" y="16179"/>
                </a:cubicBezTo>
                <a:cubicBezTo>
                  <a:pt x="6912" y="16003"/>
                  <a:pt x="6537" y="15756"/>
                  <a:pt x="6227" y="15442"/>
                </a:cubicBezTo>
                <a:cubicBezTo>
                  <a:pt x="5915" y="15129"/>
                  <a:pt x="5669" y="14758"/>
                  <a:pt x="5493" y="14341"/>
                </a:cubicBezTo>
                <a:cubicBezTo>
                  <a:pt x="5317" y="13924"/>
                  <a:pt x="5228" y="13459"/>
                  <a:pt x="5228" y="12958"/>
                </a:cubicBezTo>
                <a:cubicBezTo>
                  <a:pt x="5228" y="12161"/>
                  <a:pt x="5386" y="11302"/>
                  <a:pt x="5698" y="10406"/>
                </a:cubicBezTo>
                <a:cubicBezTo>
                  <a:pt x="6010" y="9509"/>
                  <a:pt x="6454" y="8665"/>
                  <a:pt x="7018" y="7900"/>
                </a:cubicBezTo>
                <a:cubicBezTo>
                  <a:pt x="7579" y="7140"/>
                  <a:pt x="8265" y="6498"/>
                  <a:pt x="9058" y="5994"/>
                </a:cubicBezTo>
                <a:cubicBezTo>
                  <a:pt x="9839" y="5496"/>
                  <a:pt x="10706" y="5245"/>
                  <a:pt x="11636" y="5245"/>
                </a:cubicBezTo>
                <a:cubicBezTo>
                  <a:pt x="12014" y="5245"/>
                  <a:pt x="12413" y="5288"/>
                  <a:pt x="12821" y="5373"/>
                </a:cubicBezTo>
                <a:cubicBezTo>
                  <a:pt x="13224" y="5457"/>
                  <a:pt x="13613" y="5599"/>
                  <a:pt x="13978" y="5795"/>
                </a:cubicBezTo>
                <a:cubicBezTo>
                  <a:pt x="14337" y="5989"/>
                  <a:pt x="14658" y="6246"/>
                  <a:pt x="14931" y="6561"/>
                </a:cubicBezTo>
                <a:cubicBezTo>
                  <a:pt x="15189" y="6859"/>
                  <a:pt x="15389" y="7238"/>
                  <a:pt x="15526" y="7693"/>
                </a:cubicBezTo>
                <a:lnTo>
                  <a:pt x="13353" y="13035"/>
                </a:lnTo>
                <a:cubicBezTo>
                  <a:pt x="13072" y="13720"/>
                  <a:pt x="12743" y="14292"/>
                  <a:pt x="12375" y="14735"/>
                </a:cubicBezTo>
                <a:moveTo>
                  <a:pt x="20215" y="16108"/>
                </a:moveTo>
                <a:cubicBezTo>
                  <a:pt x="19749" y="16741"/>
                  <a:pt x="19196" y="17344"/>
                  <a:pt x="18569" y="17900"/>
                </a:cubicBezTo>
                <a:cubicBezTo>
                  <a:pt x="17943" y="18456"/>
                  <a:pt x="17242" y="18946"/>
                  <a:pt x="16484" y="19359"/>
                </a:cubicBezTo>
                <a:cubicBezTo>
                  <a:pt x="15729" y="19771"/>
                  <a:pt x="14914" y="20096"/>
                  <a:pt x="14064" y="20327"/>
                </a:cubicBezTo>
                <a:cubicBezTo>
                  <a:pt x="13217" y="20556"/>
                  <a:pt x="12316" y="20673"/>
                  <a:pt x="11388" y="20673"/>
                </a:cubicBezTo>
                <a:cubicBezTo>
                  <a:pt x="9991" y="20673"/>
                  <a:pt x="8647" y="20458"/>
                  <a:pt x="7393" y="20036"/>
                </a:cubicBezTo>
                <a:cubicBezTo>
                  <a:pt x="6143" y="19615"/>
                  <a:pt x="5029" y="18981"/>
                  <a:pt x="4083" y="18149"/>
                </a:cubicBezTo>
                <a:cubicBezTo>
                  <a:pt x="3138" y="17320"/>
                  <a:pt x="2378" y="16274"/>
                  <a:pt x="1823" y="15041"/>
                </a:cubicBezTo>
                <a:cubicBezTo>
                  <a:pt x="1269" y="13809"/>
                  <a:pt x="989" y="12358"/>
                  <a:pt x="989" y="10727"/>
                </a:cubicBezTo>
                <a:cubicBezTo>
                  <a:pt x="989" y="9370"/>
                  <a:pt x="1254" y="8086"/>
                  <a:pt x="1777" y="6911"/>
                </a:cubicBezTo>
                <a:cubicBezTo>
                  <a:pt x="2301" y="5736"/>
                  <a:pt x="3037" y="4693"/>
                  <a:pt x="3964" y="3814"/>
                </a:cubicBezTo>
                <a:cubicBezTo>
                  <a:pt x="4892" y="2934"/>
                  <a:pt x="6002" y="2230"/>
                  <a:pt x="7264" y="1723"/>
                </a:cubicBezTo>
                <a:cubicBezTo>
                  <a:pt x="8526" y="1215"/>
                  <a:pt x="9914" y="958"/>
                  <a:pt x="11388" y="958"/>
                </a:cubicBezTo>
                <a:cubicBezTo>
                  <a:pt x="12700" y="958"/>
                  <a:pt x="13940" y="1156"/>
                  <a:pt x="15072" y="1549"/>
                </a:cubicBezTo>
                <a:cubicBezTo>
                  <a:pt x="16200" y="1942"/>
                  <a:pt x="17185" y="2497"/>
                  <a:pt x="17998" y="3203"/>
                </a:cubicBezTo>
                <a:cubicBezTo>
                  <a:pt x="18809" y="3906"/>
                  <a:pt x="19455" y="4765"/>
                  <a:pt x="19917" y="5754"/>
                </a:cubicBezTo>
                <a:cubicBezTo>
                  <a:pt x="20377" y="6743"/>
                  <a:pt x="20611" y="7843"/>
                  <a:pt x="20611" y="9023"/>
                </a:cubicBezTo>
                <a:cubicBezTo>
                  <a:pt x="20611" y="10070"/>
                  <a:pt x="20418" y="11059"/>
                  <a:pt x="20038" y="11962"/>
                </a:cubicBezTo>
                <a:cubicBezTo>
                  <a:pt x="19656" y="12869"/>
                  <a:pt x="19171" y="13663"/>
                  <a:pt x="18598" y="14320"/>
                </a:cubicBezTo>
                <a:cubicBezTo>
                  <a:pt x="18028" y="14976"/>
                  <a:pt x="17393" y="15502"/>
                  <a:pt x="16714" y="15880"/>
                </a:cubicBezTo>
                <a:cubicBezTo>
                  <a:pt x="16044" y="16255"/>
                  <a:pt x="15398" y="16444"/>
                  <a:pt x="14792" y="16444"/>
                </a:cubicBezTo>
                <a:cubicBezTo>
                  <a:pt x="14424" y="16444"/>
                  <a:pt x="14151" y="16374"/>
                  <a:pt x="13980" y="16235"/>
                </a:cubicBezTo>
                <a:cubicBezTo>
                  <a:pt x="13810" y="16098"/>
                  <a:pt x="13710" y="15916"/>
                  <a:pt x="13675" y="15677"/>
                </a:cubicBezTo>
                <a:cubicBezTo>
                  <a:pt x="13638" y="15420"/>
                  <a:pt x="13667" y="15109"/>
                  <a:pt x="13764" y="14754"/>
                </a:cubicBezTo>
                <a:cubicBezTo>
                  <a:pt x="13864" y="14385"/>
                  <a:pt x="14007" y="13983"/>
                  <a:pt x="14190" y="13556"/>
                </a:cubicBezTo>
                <a:lnTo>
                  <a:pt x="17729" y="4845"/>
                </a:lnTo>
                <a:lnTo>
                  <a:pt x="16677" y="4845"/>
                </a:lnTo>
                <a:lnTo>
                  <a:pt x="16026" y="6544"/>
                </a:lnTo>
                <a:cubicBezTo>
                  <a:pt x="15715" y="5890"/>
                  <a:pt x="15207" y="5363"/>
                  <a:pt x="14512" y="4972"/>
                </a:cubicBezTo>
                <a:cubicBezTo>
                  <a:pt x="13703" y="4517"/>
                  <a:pt x="12777" y="4287"/>
                  <a:pt x="11759" y="4287"/>
                </a:cubicBezTo>
                <a:cubicBezTo>
                  <a:pt x="10637" y="4287"/>
                  <a:pt x="9596" y="4568"/>
                  <a:pt x="8663" y="5121"/>
                </a:cubicBezTo>
                <a:cubicBezTo>
                  <a:pt x="7739" y="5669"/>
                  <a:pt x="6940" y="6381"/>
                  <a:pt x="6289" y="7238"/>
                </a:cubicBezTo>
                <a:cubicBezTo>
                  <a:pt x="5641" y="8092"/>
                  <a:pt x="5132" y="9032"/>
                  <a:pt x="4777" y="10034"/>
                </a:cubicBezTo>
                <a:cubicBezTo>
                  <a:pt x="4420" y="11038"/>
                  <a:pt x="4240" y="12021"/>
                  <a:pt x="4240" y="12958"/>
                </a:cubicBezTo>
                <a:cubicBezTo>
                  <a:pt x="4240" y="13568"/>
                  <a:pt x="4354" y="14151"/>
                  <a:pt x="4579" y="14690"/>
                </a:cubicBezTo>
                <a:cubicBezTo>
                  <a:pt x="4804" y="15227"/>
                  <a:pt x="5113" y="15701"/>
                  <a:pt x="5499" y="16097"/>
                </a:cubicBezTo>
                <a:cubicBezTo>
                  <a:pt x="5887" y="16496"/>
                  <a:pt x="6354" y="16816"/>
                  <a:pt x="6889" y="17048"/>
                </a:cubicBezTo>
                <a:cubicBezTo>
                  <a:pt x="8063" y="17561"/>
                  <a:pt x="9489" y="17484"/>
                  <a:pt x="10904" y="17025"/>
                </a:cubicBezTo>
                <a:cubicBezTo>
                  <a:pt x="11562" y="16811"/>
                  <a:pt x="12160" y="16412"/>
                  <a:pt x="12689" y="15835"/>
                </a:cubicBezTo>
                <a:cubicBezTo>
                  <a:pt x="12715" y="16226"/>
                  <a:pt x="12874" y="16561"/>
                  <a:pt x="13164" y="16837"/>
                </a:cubicBezTo>
                <a:cubicBezTo>
                  <a:pt x="13559" y="17211"/>
                  <a:pt x="14086" y="17402"/>
                  <a:pt x="14731" y="17402"/>
                </a:cubicBezTo>
                <a:cubicBezTo>
                  <a:pt x="15501" y="17402"/>
                  <a:pt x="16307" y="17176"/>
                  <a:pt x="17124" y="16734"/>
                </a:cubicBezTo>
                <a:cubicBezTo>
                  <a:pt x="17934" y="16294"/>
                  <a:pt x="18680" y="15688"/>
                  <a:pt x="19342" y="14930"/>
                </a:cubicBezTo>
                <a:cubicBezTo>
                  <a:pt x="20001" y="14176"/>
                  <a:pt x="20548" y="13284"/>
                  <a:pt x="20967" y="12281"/>
                </a:cubicBezTo>
                <a:cubicBezTo>
                  <a:pt x="21387" y="11275"/>
                  <a:pt x="21600" y="10179"/>
                  <a:pt x="21600" y="9023"/>
                </a:cubicBezTo>
                <a:cubicBezTo>
                  <a:pt x="21600" y="7651"/>
                  <a:pt x="21328" y="6389"/>
                  <a:pt x="20793" y="5274"/>
                </a:cubicBezTo>
                <a:cubicBezTo>
                  <a:pt x="20258" y="4159"/>
                  <a:pt x="19518" y="3199"/>
                  <a:pt x="18594" y="2423"/>
                </a:cubicBezTo>
                <a:cubicBezTo>
                  <a:pt x="17672" y="1647"/>
                  <a:pt x="16579" y="1043"/>
                  <a:pt x="15346" y="627"/>
                </a:cubicBezTo>
                <a:cubicBezTo>
                  <a:pt x="14116" y="211"/>
                  <a:pt x="12784" y="0"/>
                  <a:pt x="11388" y="0"/>
                </a:cubicBezTo>
                <a:cubicBezTo>
                  <a:pt x="9845" y="0"/>
                  <a:pt x="8365" y="271"/>
                  <a:pt x="6989" y="805"/>
                </a:cubicBezTo>
                <a:cubicBezTo>
                  <a:pt x="5612" y="1340"/>
                  <a:pt x="4389" y="2093"/>
                  <a:pt x="3356" y="3045"/>
                </a:cubicBezTo>
                <a:cubicBezTo>
                  <a:pt x="2321" y="3996"/>
                  <a:pt x="1495" y="5138"/>
                  <a:pt x="899" y="6436"/>
                </a:cubicBezTo>
                <a:cubicBezTo>
                  <a:pt x="302" y="7737"/>
                  <a:pt x="0" y="9181"/>
                  <a:pt x="0" y="10727"/>
                </a:cubicBezTo>
                <a:cubicBezTo>
                  <a:pt x="0" y="12605"/>
                  <a:pt x="334" y="14252"/>
                  <a:pt x="993" y="15622"/>
                </a:cubicBezTo>
                <a:cubicBezTo>
                  <a:pt x="1652" y="16992"/>
                  <a:pt x="2528" y="18134"/>
                  <a:pt x="3595" y="19018"/>
                </a:cubicBezTo>
                <a:cubicBezTo>
                  <a:pt x="4661" y="19900"/>
                  <a:pt x="5890" y="20559"/>
                  <a:pt x="7249" y="20975"/>
                </a:cubicBezTo>
                <a:cubicBezTo>
                  <a:pt x="8601" y="21390"/>
                  <a:pt x="9994" y="21600"/>
                  <a:pt x="11388" y="21600"/>
                </a:cubicBezTo>
                <a:cubicBezTo>
                  <a:pt x="12348" y="21600"/>
                  <a:pt x="13317" y="21474"/>
                  <a:pt x="14267" y="21228"/>
                </a:cubicBezTo>
                <a:cubicBezTo>
                  <a:pt x="15214" y="20981"/>
                  <a:pt x="16128" y="20624"/>
                  <a:pt x="16983" y="20169"/>
                </a:cubicBezTo>
                <a:cubicBezTo>
                  <a:pt x="17839" y="19713"/>
                  <a:pt x="18642" y="19152"/>
                  <a:pt x="19372" y="18499"/>
                </a:cubicBezTo>
                <a:cubicBezTo>
                  <a:pt x="20104" y="17845"/>
                  <a:pt x="20729" y="17110"/>
                  <a:pt x="21232" y="16316"/>
                </a:cubicBezTo>
                <a:lnTo>
                  <a:pt x="21411" y="16033"/>
                </a:lnTo>
                <a:lnTo>
                  <a:pt x="20270" y="16033"/>
                </a:lnTo>
                <a:cubicBezTo>
                  <a:pt x="20270" y="16033"/>
                  <a:pt x="20215" y="16108"/>
                  <a:pt x="20215" y="16108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Shape 3891">
            <a:hlinkClick r:id="rId4"/>
          </p:cNvPr>
          <p:cNvSpPr/>
          <p:nvPr/>
        </p:nvSpPr>
        <p:spPr>
          <a:xfrm>
            <a:off x="5027947" y="1603897"/>
            <a:ext cx="655671" cy="6556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29" y="14128"/>
                </a:moveTo>
                <a:cubicBezTo>
                  <a:pt x="17041" y="13430"/>
                  <a:pt x="15777" y="12523"/>
                  <a:pt x="14684" y="11440"/>
                </a:cubicBezTo>
                <a:cubicBezTo>
                  <a:pt x="15214" y="10618"/>
                  <a:pt x="15664" y="9739"/>
                  <a:pt x="16034" y="8820"/>
                </a:cubicBezTo>
                <a:cubicBezTo>
                  <a:pt x="16089" y="8826"/>
                  <a:pt x="16143" y="8836"/>
                  <a:pt x="16200" y="8836"/>
                </a:cubicBezTo>
                <a:cubicBezTo>
                  <a:pt x="17013" y="8836"/>
                  <a:pt x="17673" y="8178"/>
                  <a:pt x="17673" y="7364"/>
                </a:cubicBezTo>
                <a:cubicBezTo>
                  <a:pt x="17673" y="6787"/>
                  <a:pt x="17339" y="6295"/>
                  <a:pt x="16856" y="6052"/>
                </a:cubicBezTo>
                <a:cubicBezTo>
                  <a:pt x="17033" y="5170"/>
                  <a:pt x="17144" y="4264"/>
                  <a:pt x="17167" y="3336"/>
                </a:cubicBezTo>
                <a:cubicBezTo>
                  <a:pt x="19277" y="5136"/>
                  <a:pt x="20618" y="7809"/>
                  <a:pt x="20618" y="10800"/>
                </a:cubicBezTo>
                <a:cubicBezTo>
                  <a:pt x="20618" y="11764"/>
                  <a:pt x="20469" y="12690"/>
                  <a:pt x="20209" y="13568"/>
                </a:cubicBezTo>
                <a:cubicBezTo>
                  <a:pt x="19628" y="13783"/>
                  <a:pt x="19034" y="13971"/>
                  <a:pt x="18429" y="14128"/>
                </a:cubicBezTo>
                <a:moveTo>
                  <a:pt x="10800" y="20618"/>
                </a:moveTo>
                <a:cubicBezTo>
                  <a:pt x="8406" y="20618"/>
                  <a:pt x="6213" y="19759"/>
                  <a:pt x="4509" y="18335"/>
                </a:cubicBezTo>
                <a:cubicBezTo>
                  <a:pt x="6552" y="17934"/>
                  <a:pt x="8450" y="17135"/>
                  <a:pt x="10128" y="16031"/>
                </a:cubicBezTo>
                <a:cubicBezTo>
                  <a:pt x="10330" y="16136"/>
                  <a:pt x="10556" y="16200"/>
                  <a:pt x="10800" y="16200"/>
                </a:cubicBezTo>
                <a:cubicBezTo>
                  <a:pt x="11273" y="16200"/>
                  <a:pt x="11689" y="15974"/>
                  <a:pt x="11959" y="15627"/>
                </a:cubicBezTo>
                <a:cubicBezTo>
                  <a:pt x="12547" y="15680"/>
                  <a:pt x="13142" y="15709"/>
                  <a:pt x="13745" y="15709"/>
                </a:cubicBezTo>
                <a:cubicBezTo>
                  <a:pt x="15323" y="15709"/>
                  <a:pt x="16852" y="15508"/>
                  <a:pt x="18322" y="15156"/>
                </a:cubicBezTo>
                <a:cubicBezTo>
                  <a:pt x="18660" y="15317"/>
                  <a:pt x="18998" y="15480"/>
                  <a:pt x="19350" y="15618"/>
                </a:cubicBezTo>
                <a:cubicBezTo>
                  <a:pt x="17665" y="18601"/>
                  <a:pt x="14470" y="20618"/>
                  <a:pt x="10800" y="20618"/>
                </a:cubicBezTo>
                <a:moveTo>
                  <a:pt x="3539" y="17393"/>
                </a:moveTo>
                <a:cubicBezTo>
                  <a:pt x="3476" y="16840"/>
                  <a:pt x="3436" y="16280"/>
                  <a:pt x="3436" y="15709"/>
                </a:cubicBezTo>
                <a:cubicBezTo>
                  <a:pt x="3436" y="14764"/>
                  <a:pt x="3536" y="13842"/>
                  <a:pt x="3707" y="12946"/>
                </a:cubicBezTo>
                <a:cubicBezTo>
                  <a:pt x="5455" y="13988"/>
                  <a:pt x="7377" y="14767"/>
                  <a:pt x="9421" y="15227"/>
                </a:cubicBezTo>
                <a:cubicBezTo>
                  <a:pt x="9431" y="15254"/>
                  <a:pt x="9436" y="15282"/>
                  <a:pt x="9447" y="15308"/>
                </a:cubicBezTo>
                <a:cubicBezTo>
                  <a:pt x="7724" y="16421"/>
                  <a:pt x="5761" y="17193"/>
                  <a:pt x="3643" y="17507"/>
                </a:cubicBezTo>
                <a:cubicBezTo>
                  <a:pt x="3608" y="17469"/>
                  <a:pt x="3573" y="17430"/>
                  <a:pt x="3539" y="17393"/>
                </a:cubicBezTo>
                <a:moveTo>
                  <a:pt x="3075" y="11369"/>
                </a:moveTo>
                <a:cubicBezTo>
                  <a:pt x="2361" y="10869"/>
                  <a:pt x="1683" y="10322"/>
                  <a:pt x="1046" y="9729"/>
                </a:cubicBezTo>
                <a:cubicBezTo>
                  <a:pt x="1528" y="5299"/>
                  <a:pt x="4955" y="1762"/>
                  <a:pt x="9331" y="1104"/>
                </a:cubicBezTo>
                <a:cubicBezTo>
                  <a:pt x="9335" y="1629"/>
                  <a:pt x="9363" y="2148"/>
                  <a:pt x="9417" y="2660"/>
                </a:cubicBezTo>
                <a:cubicBezTo>
                  <a:pt x="8572" y="3227"/>
                  <a:pt x="7787" y="3879"/>
                  <a:pt x="7069" y="4597"/>
                </a:cubicBezTo>
                <a:cubicBezTo>
                  <a:pt x="6863" y="4486"/>
                  <a:pt x="6632" y="4418"/>
                  <a:pt x="6382" y="4418"/>
                </a:cubicBezTo>
                <a:cubicBezTo>
                  <a:pt x="5569" y="4418"/>
                  <a:pt x="4909" y="5078"/>
                  <a:pt x="4909" y="5891"/>
                </a:cubicBezTo>
                <a:cubicBezTo>
                  <a:pt x="4909" y="6236"/>
                  <a:pt x="5033" y="6549"/>
                  <a:pt x="5231" y="6800"/>
                </a:cubicBezTo>
                <a:cubicBezTo>
                  <a:pt x="4279" y="8179"/>
                  <a:pt x="3550" y="9719"/>
                  <a:pt x="3075" y="11369"/>
                </a:cubicBezTo>
                <a:moveTo>
                  <a:pt x="2466" y="15973"/>
                </a:moveTo>
                <a:cubicBezTo>
                  <a:pt x="1563" y="14521"/>
                  <a:pt x="1025" y="12821"/>
                  <a:pt x="989" y="10995"/>
                </a:cubicBezTo>
                <a:cubicBezTo>
                  <a:pt x="1570" y="11492"/>
                  <a:pt x="2180" y="11955"/>
                  <a:pt x="2817" y="12383"/>
                </a:cubicBezTo>
                <a:cubicBezTo>
                  <a:pt x="2585" y="13456"/>
                  <a:pt x="2455" y="14567"/>
                  <a:pt x="2455" y="15709"/>
                </a:cubicBezTo>
                <a:cubicBezTo>
                  <a:pt x="2455" y="15798"/>
                  <a:pt x="2464" y="15885"/>
                  <a:pt x="2466" y="15973"/>
                </a:cubicBezTo>
                <a:moveTo>
                  <a:pt x="13428" y="11540"/>
                </a:moveTo>
                <a:cubicBezTo>
                  <a:pt x="12907" y="12264"/>
                  <a:pt x="12315" y="12931"/>
                  <a:pt x="11674" y="13548"/>
                </a:cubicBezTo>
                <a:cubicBezTo>
                  <a:pt x="11429" y="13366"/>
                  <a:pt x="11129" y="13255"/>
                  <a:pt x="10800" y="13255"/>
                </a:cubicBezTo>
                <a:cubicBezTo>
                  <a:pt x="10166" y="13255"/>
                  <a:pt x="9631" y="13657"/>
                  <a:pt x="9423" y="14218"/>
                </a:cubicBezTo>
                <a:cubicBezTo>
                  <a:pt x="7455" y="13751"/>
                  <a:pt x="5607" y="12974"/>
                  <a:pt x="3936" y="11937"/>
                </a:cubicBezTo>
                <a:cubicBezTo>
                  <a:pt x="4379" y="10266"/>
                  <a:pt x="5100" y="8709"/>
                  <a:pt x="6060" y="7326"/>
                </a:cubicBezTo>
                <a:cubicBezTo>
                  <a:pt x="6164" y="7349"/>
                  <a:pt x="6271" y="7364"/>
                  <a:pt x="6382" y="7364"/>
                </a:cubicBezTo>
                <a:cubicBezTo>
                  <a:pt x="7195" y="7364"/>
                  <a:pt x="7855" y="6705"/>
                  <a:pt x="7855" y="5891"/>
                </a:cubicBezTo>
                <a:cubicBezTo>
                  <a:pt x="7855" y="5688"/>
                  <a:pt x="7813" y="5494"/>
                  <a:pt x="7739" y="5318"/>
                </a:cubicBezTo>
                <a:cubicBezTo>
                  <a:pt x="8307" y="4747"/>
                  <a:pt x="8920" y="4221"/>
                  <a:pt x="9575" y="3749"/>
                </a:cubicBezTo>
                <a:cubicBezTo>
                  <a:pt x="10104" y="6723"/>
                  <a:pt x="11479" y="9397"/>
                  <a:pt x="13428" y="11540"/>
                </a:cubicBezTo>
                <a:moveTo>
                  <a:pt x="10800" y="982"/>
                </a:moveTo>
                <a:cubicBezTo>
                  <a:pt x="11347" y="982"/>
                  <a:pt x="11881" y="1038"/>
                  <a:pt x="12403" y="1125"/>
                </a:cubicBezTo>
                <a:cubicBezTo>
                  <a:pt x="11696" y="1401"/>
                  <a:pt x="11005" y="1708"/>
                  <a:pt x="10354" y="2082"/>
                </a:cubicBezTo>
                <a:cubicBezTo>
                  <a:pt x="10328" y="1726"/>
                  <a:pt x="10311" y="1368"/>
                  <a:pt x="10310" y="1007"/>
                </a:cubicBezTo>
                <a:cubicBezTo>
                  <a:pt x="10474" y="999"/>
                  <a:pt x="10635" y="982"/>
                  <a:pt x="10800" y="982"/>
                </a:cubicBezTo>
                <a:moveTo>
                  <a:pt x="14120" y="12262"/>
                </a:moveTo>
                <a:cubicBezTo>
                  <a:pt x="14982" y="13097"/>
                  <a:pt x="15950" y="13819"/>
                  <a:pt x="16986" y="14440"/>
                </a:cubicBezTo>
                <a:cubicBezTo>
                  <a:pt x="15933" y="14626"/>
                  <a:pt x="14852" y="14727"/>
                  <a:pt x="13745" y="14727"/>
                </a:cubicBezTo>
                <a:cubicBezTo>
                  <a:pt x="13246" y="14727"/>
                  <a:pt x="12754" y="14702"/>
                  <a:pt x="12265" y="14664"/>
                </a:cubicBezTo>
                <a:cubicBezTo>
                  <a:pt x="12259" y="14569"/>
                  <a:pt x="12250" y="14475"/>
                  <a:pt x="12229" y="14386"/>
                </a:cubicBezTo>
                <a:cubicBezTo>
                  <a:pt x="12921" y="13737"/>
                  <a:pt x="13555" y="13027"/>
                  <a:pt x="14120" y="12262"/>
                </a:cubicBezTo>
                <a:moveTo>
                  <a:pt x="16188" y="2597"/>
                </a:moveTo>
                <a:cubicBezTo>
                  <a:pt x="16191" y="2713"/>
                  <a:pt x="16200" y="2828"/>
                  <a:pt x="16200" y="2945"/>
                </a:cubicBezTo>
                <a:cubicBezTo>
                  <a:pt x="16200" y="3967"/>
                  <a:pt x="16092" y="4962"/>
                  <a:pt x="15894" y="5924"/>
                </a:cubicBezTo>
                <a:cubicBezTo>
                  <a:pt x="15227" y="6065"/>
                  <a:pt x="14727" y="6656"/>
                  <a:pt x="14727" y="7364"/>
                </a:cubicBezTo>
                <a:cubicBezTo>
                  <a:pt x="14727" y="7765"/>
                  <a:pt x="14888" y="8128"/>
                  <a:pt x="15149" y="8393"/>
                </a:cubicBezTo>
                <a:cubicBezTo>
                  <a:pt x="14827" y="9199"/>
                  <a:pt x="14443" y="9974"/>
                  <a:pt x="13991" y="10701"/>
                </a:cubicBezTo>
                <a:cubicBezTo>
                  <a:pt x="12159" y="8620"/>
                  <a:pt x="10894" y="6025"/>
                  <a:pt x="10469" y="3152"/>
                </a:cubicBezTo>
                <a:cubicBezTo>
                  <a:pt x="11590" y="2463"/>
                  <a:pt x="12813" y="1934"/>
                  <a:pt x="14106" y="1565"/>
                </a:cubicBezTo>
                <a:cubicBezTo>
                  <a:pt x="14844" y="1829"/>
                  <a:pt x="15544" y="2174"/>
                  <a:pt x="16188" y="2597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noFill/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Shape 3893"/>
          <p:cNvSpPr/>
          <p:nvPr/>
        </p:nvSpPr>
        <p:spPr>
          <a:xfrm>
            <a:off x="5027947" y="4733248"/>
            <a:ext cx="655671" cy="6556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5929" y="7018"/>
                </a:moveTo>
                <a:cubicBezTo>
                  <a:pt x="15539" y="7246"/>
                  <a:pt x="15108" y="7411"/>
                  <a:pt x="14650" y="7500"/>
                </a:cubicBezTo>
                <a:cubicBezTo>
                  <a:pt x="14282" y="7114"/>
                  <a:pt x="13759" y="6874"/>
                  <a:pt x="13179" y="6874"/>
                </a:cubicBezTo>
                <a:cubicBezTo>
                  <a:pt x="12067" y="6874"/>
                  <a:pt x="11165" y="7762"/>
                  <a:pt x="11165" y="8856"/>
                </a:cubicBezTo>
                <a:cubicBezTo>
                  <a:pt x="11165" y="9012"/>
                  <a:pt x="11183" y="9162"/>
                  <a:pt x="11217" y="9308"/>
                </a:cubicBezTo>
                <a:cubicBezTo>
                  <a:pt x="9543" y="9226"/>
                  <a:pt x="8059" y="8436"/>
                  <a:pt x="7065" y="7236"/>
                </a:cubicBezTo>
                <a:cubicBezTo>
                  <a:pt x="6892" y="7530"/>
                  <a:pt x="6793" y="7870"/>
                  <a:pt x="6793" y="8233"/>
                </a:cubicBezTo>
                <a:cubicBezTo>
                  <a:pt x="6793" y="8921"/>
                  <a:pt x="7148" y="9528"/>
                  <a:pt x="7689" y="9883"/>
                </a:cubicBezTo>
                <a:cubicBezTo>
                  <a:pt x="7359" y="9873"/>
                  <a:pt x="7048" y="9784"/>
                  <a:pt x="6776" y="9635"/>
                </a:cubicBezTo>
                <a:cubicBezTo>
                  <a:pt x="6776" y="9644"/>
                  <a:pt x="6776" y="9651"/>
                  <a:pt x="6776" y="9660"/>
                </a:cubicBezTo>
                <a:cubicBezTo>
                  <a:pt x="6776" y="10621"/>
                  <a:pt x="7471" y="11422"/>
                  <a:pt x="8392" y="11604"/>
                </a:cubicBezTo>
                <a:cubicBezTo>
                  <a:pt x="8223" y="11650"/>
                  <a:pt x="8045" y="11673"/>
                  <a:pt x="7861" y="11673"/>
                </a:cubicBezTo>
                <a:cubicBezTo>
                  <a:pt x="7732" y="11673"/>
                  <a:pt x="7605" y="11661"/>
                  <a:pt x="7483" y="11638"/>
                </a:cubicBezTo>
                <a:cubicBezTo>
                  <a:pt x="7739" y="12426"/>
                  <a:pt x="8483" y="12999"/>
                  <a:pt x="9364" y="13015"/>
                </a:cubicBezTo>
                <a:cubicBezTo>
                  <a:pt x="8674" y="13547"/>
                  <a:pt x="7806" y="13863"/>
                  <a:pt x="6862" y="13863"/>
                </a:cubicBezTo>
                <a:cubicBezTo>
                  <a:pt x="6699" y="13863"/>
                  <a:pt x="6540" y="13855"/>
                  <a:pt x="6382" y="13837"/>
                </a:cubicBezTo>
                <a:cubicBezTo>
                  <a:pt x="7274" y="14398"/>
                  <a:pt x="8332" y="14727"/>
                  <a:pt x="9470" y="14727"/>
                </a:cubicBezTo>
                <a:cubicBezTo>
                  <a:pt x="13175" y="14727"/>
                  <a:pt x="15201" y="11706"/>
                  <a:pt x="15201" y="9086"/>
                </a:cubicBezTo>
                <a:cubicBezTo>
                  <a:pt x="15201" y="9000"/>
                  <a:pt x="15199" y="8915"/>
                  <a:pt x="15195" y="8830"/>
                </a:cubicBezTo>
                <a:cubicBezTo>
                  <a:pt x="15588" y="8550"/>
                  <a:pt x="15930" y="8201"/>
                  <a:pt x="16200" y="7804"/>
                </a:cubicBezTo>
                <a:cubicBezTo>
                  <a:pt x="15839" y="7961"/>
                  <a:pt x="15451" y="8067"/>
                  <a:pt x="15043" y="8115"/>
                </a:cubicBezTo>
                <a:cubicBezTo>
                  <a:pt x="15459" y="7870"/>
                  <a:pt x="15778" y="7482"/>
                  <a:pt x="15929" y="7018"/>
                </a:cubicBezTo>
              </a:path>
            </a:pathLst>
          </a:custGeom>
          <a:solidFill>
            <a:schemeClr val="bg1"/>
          </a:solidFill>
          <a:ln w="12700">
            <a:noFill/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Shape 3894">
            <a:hlinkClick r:id="rId5"/>
          </p:cNvPr>
          <p:cNvSpPr/>
          <p:nvPr/>
        </p:nvSpPr>
        <p:spPr>
          <a:xfrm>
            <a:off x="5027947" y="3674778"/>
            <a:ext cx="655671" cy="6556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4" y="7858"/>
                </a:lnTo>
                <a:lnTo>
                  <a:pt x="13244" y="6381"/>
                </a:lnTo>
                <a:lnTo>
                  <a:pt x="11938" y="6381"/>
                </a:lnTo>
                <a:cubicBezTo>
                  <a:pt x="10369" y="6381"/>
                  <a:pt x="9816" y="7120"/>
                  <a:pt x="9816" y="8363"/>
                </a:cubicBezTo>
                <a:lnTo>
                  <a:pt x="9816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6" y="10800"/>
                </a:lnTo>
                <a:lnTo>
                  <a:pt x="9816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noFill/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Shape 3895">
            <a:hlinkClick r:id="rId6"/>
          </p:cNvPr>
          <p:cNvSpPr/>
          <p:nvPr/>
        </p:nvSpPr>
        <p:spPr>
          <a:xfrm>
            <a:off x="5028269" y="5809384"/>
            <a:ext cx="655671" cy="6556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24" y="12091"/>
                </a:moveTo>
                <a:cubicBezTo>
                  <a:pt x="14020" y="12091"/>
                  <a:pt x="14020" y="12428"/>
                  <a:pt x="14020" y="12428"/>
                </a:cubicBezTo>
                <a:lnTo>
                  <a:pt x="14020" y="12863"/>
                </a:lnTo>
                <a:lnTo>
                  <a:pt x="14629" y="12863"/>
                </a:lnTo>
                <a:lnTo>
                  <a:pt x="14629" y="12428"/>
                </a:lnTo>
                <a:cubicBezTo>
                  <a:pt x="14629" y="12428"/>
                  <a:pt x="14629" y="12091"/>
                  <a:pt x="14324" y="12091"/>
                </a:cubicBezTo>
                <a:moveTo>
                  <a:pt x="15287" y="12380"/>
                </a:moveTo>
                <a:lnTo>
                  <a:pt x="15287" y="13348"/>
                </a:lnTo>
                <a:lnTo>
                  <a:pt x="14020" y="13348"/>
                </a:lnTo>
                <a:lnTo>
                  <a:pt x="14020" y="14072"/>
                </a:lnTo>
                <a:cubicBezTo>
                  <a:pt x="14020" y="14072"/>
                  <a:pt x="14020" y="14411"/>
                  <a:pt x="14324" y="14411"/>
                </a:cubicBezTo>
                <a:cubicBezTo>
                  <a:pt x="14629" y="14411"/>
                  <a:pt x="14629" y="14072"/>
                  <a:pt x="14629" y="14072"/>
                </a:cubicBezTo>
                <a:lnTo>
                  <a:pt x="14629" y="13734"/>
                </a:lnTo>
                <a:lnTo>
                  <a:pt x="15287" y="13734"/>
                </a:lnTo>
                <a:lnTo>
                  <a:pt x="15287" y="14266"/>
                </a:lnTo>
                <a:cubicBezTo>
                  <a:pt x="15287" y="14266"/>
                  <a:pt x="15186" y="14943"/>
                  <a:pt x="14375" y="14943"/>
                </a:cubicBezTo>
                <a:cubicBezTo>
                  <a:pt x="13563" y="14943"/>
                  <a:pt x="13411" y="14266"/>
                  <a:pt x="13411" y="14266"/>
                </a:cubicBezTo>
                <a:lnTo>
                  <a:pt x="13411" y="12380"/>
                </a:lnTo>
                <a:cubicBezTo>
                  <a:pt x="13411" y="12380"/>
                  <a:pt x="13411" y="11558"/>
                  <a:pt x="14375" y="11558"/>
                </a:cubicBezTo>
                <a:cubicBezTo>
                  <a:pt x="15338" y="11558"/>
                  <a:pt x="15287" y="12380"/>
                  <a:pt x="15287" y="12380"/>
                </a:cubicBezTo>
                <a:moveTo>
                  <a:pt x="12904" y="14169"/>
                </a:moveTo>
                <a:cubicBezTo>
                  <a:pt x="12904" y="14169"/>
                  <a:pt x="12904" y="14943"/>
                  <a:pt x="12347" y="14943"/>
                </a:cubicBezTo>
                <a:cubicBezTo>
                  <a:pt x="12005" y="14943"/>
                  <a:pt x="11798" y="14762"/>
                  <a:pt x="11687" y="14622"/>
                </a:cubicBezTo>
                <a:lnTo>
                  <a:pt x="11687" y="14895"/>
                </a:lnTo>
                <a:lnTo>
                  <a:pt x="11028" y="14895"/>
                </a:lnTo>
                <a:lnTo>
                  <a:pt x="11028" y="10446"/>
                </a:lnTo>
                <a:lnTo>
                  <a:pt x="11687" y="10446"/>
                </a:lnTo>
                <a:lnTo>
                  <a:pt x="11687" y="11888"/>
                </a:lnTo>
                <a:cubicBezTo>
                  <a:pt x="11789" y="11782"/>
                  <a:pt x="12036" y="11558"/>
                  <a:pt x="12347" y="11558"/>
                </a:cubicBezTo>
                <a:cubicBezTo>
                  <a:pt x="12752" y="11558"/>
                  <a:pt x="12904" y="11897"/>
                  <a:pt x="12904" y="12332"/>
                </a:cubicBezTo>
                <a:cubicBezTo>
                  <a:pt x="12904" y="12332"/>
                  <a:pt x="12904" y="14169"/>
                  <a:pt x="12904" y="14169"/>
                </a:cubicBezTo>
                <a:close/>
                <a:moveTo>
                  <a:pt x="10521" y="14895"/>
                </a:moveTo>
                <a:lnTo>
                  <a:pt x="9913" y="14895"/>
                </a:lnTo>
                <a:lnTo>
                  <a:pt x="9913" y="14605"/>
                </a:lnTo>
                <a:cubicBezTo>
                  <a:pt x="9913" y="14605"/>
                  <a:pt x="9558" y="14943"/>
                  <a:pt x="9152" y="14943"/>
                </a:cubicBezTo>
                <a:cubicBezTo>
                  <a:pt x="8747" y="14943"/>
                  <a:pt x="8696" y="14557"/>
                  <a:pt x="8696" y="14557"/>
                </a:cubicBezTo>
                <a:lnTo>
                  <a:pt x="8696" y="11558"/>
                </a:lnTo>
                <a:lnTo>
                  <a:pt x="9304" y="11558"/>
                </a:lnTo>
                <a:lnTo>
                  <a:pt x="9304" y="14363"/>
                </a:lnTo>
                <a:cubicBezTo>
                  <a:pt x="9304" y="14363"/>
                  <a:pt x="9304" y="14508"/>
                  <a:pt x="9507" y="14508"/>
                </a:cubicBezTo>
                <a:cubicBezTo>
                  <a:pt x="9710" y="14508"/>
                  <a:pt x="9913" y="14266"/>
                  <a:pt x="9913" y="14266"/>
                </a:cubicBezTo>
                <a:lnTo>
                  <a:pt x="9913" y="11558"/>
                </a:lnTo>
                <a:lnTo>
                  <a:pt x="10521" y="11558"/>
                </a:lnTo>
                <a:cubicBezTo>
                  <a:pt x="10521" y="11558"/>
                  <a:pt x="10521" y="14895"/>
                  <a:pt x="10521" y="14895"/>
                </a:cubicBezTo>
                <a:close/>
                <a:moveTo>
                  <a:pt x="8595" y="11074"/>
                </a:moveTo>
                <a:lnTo>
                  <a:pt x="7834" y="11074"/>
                </a:lnTo>
                <a:lnTo>
                  <a:pt x="7834" y="14895"/>
                </a:lnTo>
                <a:lnTo>
                  <a:pt x="7124" y="14895"/>
                </a:lnTo>
                <a:lnTo>
                  <a:pt x="7124" y="11074"/>
                </a:lnTo>
                <a:lnTo>
                  <a:pt x="6364" y="11074"/>
                </a:lnTo>
                <a:lnTo>
                  <a:pt x="6364" y="10446"/>
                </a:lnTo>
                <a:lnTo>
                  <a:pt x="8595" y="10446"/>
                </a:lnTo>
                <a:cubicBezTo>
                  <a:pt x="8595" y="10446"/>
                  <a:pt x="8595" y="11074"/>
                  <a:pt x="8595" y="11074"/>
                </a:cubicBezTo>
                <a:close/>
                <a:moveTo>
                  <a:pt x="14527" y="9431"/>
                </a:moveTo>
                <a:cubicBezTo>
                  <a:pt x="14527" y="9431"/>
                  <a:pt x="12667" y="9334"/>
                  <a:pt x="10800" y="9334"/>
                </a:cubicBezTo>
                <a:cubicBezTo>
                  <a:pt x="8940" y="9334"/>
                  <a:pt x="7074" y="9431"/>
                  <a:pt x="7074" y="9431"/>
                </a:cubicBezTo>
                <a:cubicBezTo>
                  <a:pt x="6233" y="9431"/>
                  <a:pt x="5552" y="10080"/>
                  <a:pt x="5552" y="10881"/>
                </a:cubicBezTo>
                <a:cubicBezTo>
                  <a:pt x="5552" y="10881"/>
                  <a:pt x="5400" y="11822"/>
                  <a:pt x="5400" y="12767"/>
                </a:cubicBezTo>
                <a:cubicBezTo>
                  <a:pt x="5400" y="13708"/>
                  <a:pt x="5552" y="14652"/>
                  <a:pt x="5552" y="14652"/>
                </a:cubicBezTo>
                <a:cubicBezTo>
                  <a:pt x="5552" y="15454"/>
                  <a:pt x="6233" y="16103"/>
                  <a:pt x="7074" y="16103"/>
                </a:cubicBezTo>
                <a:cubicBezTo>
                  <a:pt x="7074" y="16103"/>
                  <a:pt x="8904" y="16200"/>
                  <a:pt x="10800" y="16200"/>
                </a:cubicBezTo>
                <a:cubicBezTo>
                  <a:pt x="12630" y="16200"/>
                  <a:pt x="14527" y="16103"/>
                  <a:pt x="14527" y="16103"/>
                </a:cubicBezTo>
                <a:cubicBezTo>
                  <a:pt x="15367" y="16103"/>
                  <a:pt x="16048" y="15454"/>
                  <a:pt x="16048" y="14652"/>
                </a:cubicBezTo>
                <a:cubicBezTo>
                  <a:pt x="16048" y="14652"/>
                  <a:pt x="16200" y="13700"/>
                  <a:pt x="16200" y="12767"/>
                </a:cubicBezTo>
                <a:cubicBezTo>
                  <a:pt x="16200" y="11814"/>
                  <a:pt x="16048" y="10881"/>
                  <a:pt x="16048" y="10881"/>
                </a:cubicBezTo>
                <a:cubicBezTo>
                  <a:pt x="16048" y="10080"/>
                  <a:pt x="15367" y="9431"/>
                  <a:pt x="14527" y="9431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1992" y="12091"/>
                </a:moveTo>
                <a:cubicBezTo>
                  <a:pt x="11860" y="12091"/>
                  <a:pt x="11757" y="12168"/>
                  <a:pt x="11687" y="12243"/>
                </a:cubicBezTo>
                <a:lnTo>
                  <a:pt x="11687" y="14277"/>
                </a:lnTo>
                <a:cubicBezTo>
                  <a:pt x="11751" y="14345"/>
                  <a:pt x="11847" y="14411"/>
                  <a:pt x="11992" y="14411"/>
                </a:cubicBezTo>
                <a:cubicBezTo>
                  <a:pt x="12296" y="14411"/>
                  <a:pt x="12296" y="14072"/>
                  <a:pt x="12296" y="14072"/>
                </a:cubicBezTo>
                <a:lnTo>
                  <a:pt x="12296" y="12428"/>
                </a:lnTo>
                <a:cubicBezTo>
                  <a:pt x="12296" y="12428"/>
                  <a:pt x="12245" y="12091"/>
                  <a:pt x="11992" y="12091"/>
                </a:cubicBezTo>
                <a:moveTo>
                  <a:pt x="7986" y="8751"/>
                </a:moveTo>
                <a:lnTo>
                  <a:pt x="8696" y="8751"/>
                </a:lnTo>
                <a:lnTo>
                  <a:pt x="8696" y="7188"/>
                </a:lnTo>
                <a:lnTo>
                  <a:pt x="9507" y="4970"/>
                </a:lnTo>
                <a:lnTo>
                  <a:pt x="8848" y="4970"/>
                </a:lnTo>
                <a:lnTo>
                  <a:pt x="8341" y="6433"/>
                </a:lnTo>
                <a:lnTo>
                  <a:pt x="7834" y="4970"/>
                </a:lnTo>
                <a:lnTo>
                  <a:pt x="7124" y="4970"/>
                </a:lnTo>
                <a:lnTo>
                  <a:pt x="7986" y="7188"/>
                </a:lnTo>
                <a:cubicBezTo>
                  <a:pt x="7986" y="7188"/>
                  <a:pt x="7986" y="8751"/>
                  <a:pt x="7986" y="8751"/>
                </a:cubicBezTo>
                <a:close/>
                <a:moveTo>
                  <a:pt x="12397" y="8802"/>
                </a:moveTo>
                <a:cubicBezTo>
                  <a:pt x="12802" y="8802"/>
                  <a:pt x="13158" y="8449"/>
                  <a:pt x="13158" y="8449"/>
                </a:cubicBezTo>
                <a:lnTo>
                  <a:pt x="13158" y="8751"/>
                </a:lnTo>
                <a:lnTo>
                  <a:pt x="13766" y="8751"/>
                </a:lnTo>
                <a:lnTo>
                  <a:pt x="13766" y="5878"/>
                </a:lnTo>
                <a:lnTo>
                  <a:pt x="13158" y="5878"/>
                </a:lnTo>
                <a:lnTo>
                  <a:pt x="13158" y="8096"/>
                </a:lnTo>
                <a:cubicBezTo>
                  <a:pt x="13158" y="8096"/>
                  <a:pt x="12954" y="8348"/>
                  <a:pt x="12752" y="8348"/>
                </a:cubicBezTo>
                <a:cubicBezTo>
                  <a:pt x="12549" y="8348"/>
                  <a:pt x="12549" y="8197"/>
                  <a:pt x="12549" y="8197"/>
                </a:cubicBezTo>
                <a:lnTo>
                  <a:pt x="12549" y="5878"/>
                </a:lnTo>
                <a:lnTo>
                  <a:pt x="11941" y="5878"/>
                </a:lnTo>
                <a:lnTo>
                  <a:pt x="11941" y="8398"/>
                </a:lnTo>
                <a:cubicBezTo>
                  <a:pt x="11941" y="8398"/>
                  <a:pt x="11992" y="8802"/>
                  <a:pt x="12397" y="8802"/>
                </a:cubicBezTo>
                <a:moveTo>
                  <a:pt x="10166" y="6634"/>
                </a:moveTo>
                <a:cubicBezTo>
                  <a:pt x="10166" y="6467"/>
                  <a:pt x="10302" y="6332"/>
                  <a:pt x="10470" y="6332"/>
                </a:cubicBezTo>
                <a:cubicBezTo>
                  <a:pt x="10639" y="6332"/>
                  <a:pt x="10775" y="6467"/>
                  <a:pt x="10775" y="6634"/>
                </a:cubicBezTo>
                <a:lnTo>
                  <a:pt x="10775" y="8045"/>
                </a:lnTo>
                <a:cubicBezTo>
                  <a:pt x="10775" y="8212"/>
                  <a:pt x="10639" y="8348"/>
                  <a:pt x="10470" y="8348"/>
                </a:cubicBezTo>
                <a:cubicBezTo>
                  <a:pt x="10302" y="8348"/>
                  <a:pt x="10166" y="8212"/>
                  <a:pt x="10166" y="8045"/>
                </a:cubicBezTo>
                <a:cubicBezTo>
                  <a:pt x="10166" y="8045"/>
                  <a:pt x="10166" y="6634"/>
                  <a:pt x="10166" y="6634"/>
                </a:cubicBezTo>
                <a:close/>
                <a:moveTo>
                  <a:pt x="10369" y="8802"/>
                </a:moveTo>
                <a:lnTo>
                  <a:pt x="10572" y="8802"/>
                </a:lnTo>
                <a:cubicBezTo>
                  <a:pt x="11020" y="8802"/>
                  <a:pt x="11383" y="8440"/>
                  <a:pt x="11383" y="7995"/>
                </a:cubicBezTo>
                <a:lnTo>
                  <a:pt x="11383" y="6685"/>
                </a:lnTo>
                <a:cubicBezTo>
                  <a:pt x="11383" y="6239"/>
                  <a:pt x="11020" y="5878"/>
                  <a:pt x="10572" y="5878"/>
                </a:cubicBezTo>
                <a:lnTo>
                  <a:pt x="10369" y="5878"/>
                </a:lnTo>
                <a:cubicBezTo>
                  <a:pt x="9921" y="5878"/>
                  <a:pt x="9558" y="6239"/>
                  <a:pt x="9558" y="6685"/>
                </a:cubicBezTo>
                <a:lnTo>
                  <a:pt x="9558" y="7995"/>
                </a:lnTo>
                <a:cubicBezTo>
                  <a:pt x="9558" y="8440"/>
                  <a:pt x="9921" y="8802"/>
                  <a:pt x="10369" y="880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33048" y="1663221"/>
            <a:ext cx="310886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MX" sz="2400" spc="300" dirty="0">
                <a:solidFill>
                  <a:schemeClr val="bg1"/>
                </a:solidFill>
                <a:latin typeface="Titillium Light" charset="0"/>
                <a:ea typeface="Titillium Light" charset="0"/>
                <a:cs typeface="Titillium Light" charset="0"/>
              </a:rPr>
              <a:t>www.cdcs.com.mx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33048" y="2669926"/>
            <a:ext cx="536845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MX" sz="2400" spc="300" dirty="0">
                <a:solidFill>
                  <a:schemeClr val="bg1"/>
                </a:solidFill>
                <a:latin typeface="Titillium Light" charset="0"/>
                <a:ea typeface="Titillium Light" charset="0"/>
                <a:cs typeface="Titillium Light" charset="0"/>
              </a:rPr>
              <a:t>premiocemextec@cdcs.com.mx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33048" y="3539239"/>
            <a:ext cx="377186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MX" sz="2400" spc="300" dirty="0">
                <a:solidFill>
                  <a:schemeClr val="bg1"/>
                </a:solidFill>
                <a:latin typeface="Titillium Light" charset="0"/>
                <a:ea typeface="Titillium Light" charset="0"/>
                <a:cs typeface="Titillium Light" charset="0"/>
              </a:rPr>
              <a:t>@CentroCEMEXTEC  </a:t>
            </a:r>
          </a:p>
          <a:p>
            <a:r>
              <a:rPr lang="es-MX" sz="2400" spc="300" dirty="0">
                <a:solidFill>
                  <a:schemeClr val="bg1"/>
                </a:solidFill>
                <a:latin typeface="Titillium Light" charset="0"/>
                <a:ea typeface="Titillium Light" charset="0"/>
                <a:cs typeface="Titillium Light" charset="0"/>
              </a:rPr>
              <a:t>@PremioCEMEXTEC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33048" y="4824403"/>
            <a:ext cx="352500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MX" sz="2400" spc="300" dirty="0">
                <a:solidFill>
                  <a:schemeClr val="bg1"/>
                </a:solidFill>
                <a:latin typeface="Titillium Light" charset="0"/>
                <a:ea typeface="Titillium Light" charset="0"/>
                <a:cs typeface="Titillium Light" charset="0"/>
              </a:rPr>
              <a:t>@CentroCEMEXTEC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33048" y="5706332"/>
            <a:ext cx="377186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MX" sz="2400" spc="300" dirty="0">
                <a:solidFill>
                  <a:schemeClr val="bg1"/>
                </a:solidFill>
                <a:latin typeface="Titillium Light" charset="0"/>
                <a:ea typeface="Titillium Light" charset="0"/>
                <a:cs typeface="Titillium Light" charset="0"/>
              </a:rPr>
              <a:t>@CentroCEMEXTEC  </a:t>
            </a:r>
          </a:p>
          <a:p>
            <a:r>
              <a:rPr lang="es-MX" sz="2400" spc="300" dirty="0">
                <a:solidFill>
                  <a:schemeClr val="bg1"/>
                </a:solidFill>
                <a:latin typeface="Titillium Light" charset="0"/>
                <a:ea typeface="Titillium Light" charset="0"/>
                <a:cs typeface="Titillium Light" charset="0"/>
              </a:rPr>
              <a:t>@PremioCEMEXTEC</a:t>
            </a:r>
          </a:p>
        </p:txBody>
      </p:sp>
      <p:sp>
        <p:nvSpPr>
          <p:cNvPr id="15" name="Subtitle 1"/>
          <p:cNvSpPr txBox="1">
            <a:spLocks/>
          </p:cNvSpPr>
          <p:nvPr/>
        </p:nvSpPr>
        <p:spPr>
          <a:xfrm>
            <a:off x="223513" y="812959"/>
            <a:ext cx="2840373" cy="662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4800" b="1" dirty="0">
                <a:solidFill>
                  <a:schemeClr val="bg1"/>
                </a:solidFill>
                <a:latin typeface="Raleway" panose="020B0503030101060003" pitchFamily="34" charset="0"/>
                <a:ea typeface="Kozuka Gothic Pr6N B" panose="020B0800000000000000" pitchFamily="34" charset="-128"/>
                <a:cs typeface="Browallia New" panose="020B0604020202020204" pitchFamily="34" charset="-34"/>
              </a:rPr>
              <a:t>AWARD</a:t>
            </a:r>
          </a:p>
        </p:txBody>
      </p:sp>
      <p:sp>
        <p:nvSpPr>
          <p:cNvPr id="20" name="Subtitle 1"/>
          <p:cNvSpPr txBox="1">
            <a:spLocks/>
          </p:cNvSpPr>
          <p:nvPr/>
        </p:nvSpPr>
        <p:spPr>
          <a:xfrm>
            <a:off x="235587" y="301885"/>
            <a:ext cx="3869442" cy="5831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4800" b="1" dirty="0">
                <a:solidFill>
                  <a:schemeClr val="bg1"/>
                </a:solidFill>
                <a:latin typeface="Raleway" panose="020B0503030101060003" pitchFamily="34" charset="0"/>
                <a:ea typeface="Kozuka Gothic Pr6N B" panose="020B0800000000000000" pitchFamily="34" charset="-128"/>
                <a:cs typeface="Browallia New" panose="020B0604020202020204" pitchFamily="34" charset="-34"/>
              </a:rPr>
              <a:t>CEMEX-TEC</a:t>
            </a:r>
          </a:p>
        </p:txBody>
      </p:sp>
    </p:spTree>
    <p:extLst>
      <p:ext uri="{BB962C8B-B14F-4D97-AF65-F5344CB8AC3E}">
        <p14:creationId xmlns:p14="http://schemas.microsoft.com/office/powerpoint/2010/main" val="370595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_08A0224.JPG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6455" y="0"/>
            <a:ext cx="8999137" cy="4353833"/>
          </a:xfrm>
        </p:spPr>
      </p:pic>
      <p:sp>
        <p:nvSpPr>
          <p:cNvPr id="5" name="TextBox 4"/>
          <p:cNvSpPr txBox="1"/>
          <p:nvPr/>
        </p:nvSpPr>
        <p:spPr>
          <a:xfrm>
            <a:off x="1097845" y="4850038"/>
            <a:ext cx="9988238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200" dirty="0" smtClean="0">
                <a:latin typeface="Raleway" panose="020B0503030101060003" pitchFamily="34" charset="0"/>
                <a:ea typeface="Titillium Light" charset="0"/>
                <a:cs typeface="Titillium Light" charset="0"/>
              </a:rPr>
              <a:t>We are a </a:t>
            </a:r>
            <a:r>
              <a:rPr lang="en-US" sz="2200" dirty="0" smtClean="0">
                <a:solidFill>
                  <a:srgbClr val="297EFF"/>
                </a:solidFill>
                <a:latin typeface="Raleway" panose="020B0503030101060003" pitchFamily="34" charset="0"/>
                <a:ea typeface="Titillium Light" charset="0"/>
                <a:cs typeface="Titillium Light" charset="0"/>
              </a:rPr>
              <a:t>multidisciplinary </a:t>
            </a:r>
            <a:r>
              <a:rPr lang="en-US" sz="2200" dirty="0" smtClean="0">
                <a:latin typeface="Raleway" panose="020B0503030101060003" pitchFamily="34" charset="0"/>
                <a:ea typeface="Titillium Light" charset="0"/>
                <a:cs typeface="Titillium Light" charset="0"/>
              </a:rPr>
              <a:t>Center that promotes the sustainable development of communities through applied research programs, innovation and entrepreneurship, creating working opportunities with </a:t>
            </a:r>
            <a:r>
              <a:rPr lang="en-US" sz="2200" dirty="0" smtClean="0">
                <a:solidFill>
                  <a:srgbClr val="297EFF"/>
                </a:solidFill>
                <a:latin typeface="Raleway" panose="020B0503030101060003" pitchFamily="34" charset="0"/>
                <a:ea typeface="Titillium Light" charset="0"/>
                <a:cs typeface="Titillium Light" charset="0"/>
              </a:rPr>
              <a:t>academia, civil society, and private and public sector</a:t>
            </a:r>
            <a:r>
              <a:rPr lang="en-US" sz="2200" dirty="0" smtClean="0">
                <a:latin typeface="Raleway" panose="020B0503030101060003" pitchFamily="34" charset="0"/>
                <a:ea typeface="Titillium Light" charset="0"/>
                <a:cs typeface="Titillium Light" charset="0"/>
              </a:rPr>
              <a:t>, in order to raise the quality of life in rural and urban environments. </a:t>
            </a:r>
            <a:endParaRPr lang="en-US" sz="2200" dirty="0">
              <a:latin typeface="Raleway" panose="020B0503030101060003" pitchFamily="34" charset="0"/>
              <a:ea typeface="Titillium Light" charset="0"/>
              <a:cs typeface="Titillium Light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65043" y="3859143"/>
            <a:ext cx="3221040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s-ES_tradnl" sz="4800" b="1" dirty="0" smtClean="0">
                <a:solidFill>
                  <a:srgbClr val="1A9092"/>
                </a:solidFill>
                <a:latin typeface="Raleway"/>
                <a:ea typeface="Titillium" charset="0"/>
                <a:cs typeface="Raleway"/>
              </a:rPr>
              <a:t>CENTER</a:t>
            </a:r>
            <a:endParaRPr lang="es-ES_tradnl" sz="4800" b="1" dirty="0">
              <a:solidFill>
                <a:srgbClr val="1A9092"/>
              </a:solidFill>
              <a:latin typeface="Raleway"/>
              <a:ea typeface="Titillium" charset="0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72223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9483" y="927735"/>
            <a:ext cx="8610600" cy="49548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Raleway" panose="020B0503030101060003" pitchFamily="34" charset="0"/>
              </a:rPr>
              <a:t>The Center works in 3 Node:</a:t>
            </a:r>
            <a:endParaRPr lang="en-US" dirty="0">
              <a:latin typeface="Raleway" panose="020B05030301010600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7738" y="3972265"/>
            <a:ext cx="2931896" cy="4473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spc="200" dirty="0">
                <a:latin typeface="Raleway" panose="020B0503030101060003" pitchFamily="34" charset="0"/>
                <a:ea typeface="Titillium" charset="0"/>
                <a:cs typeface="Titillium" charset="0"/>
              </a:rPr>
              <a:t>ACADEMIC </a:t>
            </a:r>
            <a:r>
              <a:rPr lang="en-US" sz="1600" b="1" spc="200" dirty="0" smtClean="0">
                <a:latin typeface="Raleway" panose="020B0503030101060003" pitchFamily="34" charset="0"/>
                <a:ea typeface="Titillium" charset="0"/>
                <a:cs typeface="Titillium" charset="0"/>
              </a:rPr>
              <a:t>AND</a:t>
            </a:r>
            <a:endParaRPr lang="en-US" sz="1600" b="1" spc="200" dirty="0">
              <a:latin typeface="Raleway" panose="020B0503030101060003" pitchFamily="34" charset="0"/>
              <a:ea typeface="Titillium" charset="0"/>
              <a:cs typeface="Titillium" charset="0"/>
            </a:endParaRPr>
          </a:p>
          <a:p>
            <a:pPr algn="ctr">
              <a:lnSpc>
                <a:spcPct val="90000"/>
              </a:lnSpc>
            </a:pPr>
            <a:r>
              <a:rPr lang="en-US" sz="1600" b="1" spc="200" dirty="0">
                <a:latin typeface="Raleway" panose="020B0503030101060003" pitchFamily="34" charset="0"/>
                <a:ea typeface="Titillium" charset="0"/>
                <a:cs typeface="Titillium" charset="0"/>
              </a:rPr>
              <a:t>APPLIED RESEARCH</a:t>
            </a:r>
            <a:endParaRPr lang="en-US" sz="1600" b="1" spc="200" dirty="0">
              <a:latin typeface="Raleway" panose="020B0503030101060003" pitchFamily="34" charset="0"/>
              <a:ea typeface="Titillium" charset="0"/>
              <a:cs typeface="Titillium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616798" y="4700953"/>
            <a:ext cx="691243" cy="0"/>
          </a:xfrm>
          <a:prstGeom prst="line">
            <a:avLst/>
          </a:prstGeom>
          <a:ln w="25400">
            <a:gradFill>
              <a:gsLst>
                <a:gs pos="0">
                  <a:srgbClr val="112EB2"/>
                </a:gs>
                <a:gs pos="100000">
                  <a:srgbClr val="297EFF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04121" y="4816077"/>
            <a:ext cx="2541796" cy="1231106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alpha val="60000"/>
                  </a:schemeClr>
                </a:solidFill>
                <a:latin typeface="Raleway" panose="020B0503030101060003" pitchFamily="34" charset="0"/>
                <a:ea typeface="Titillium" charset="0"/>
                <a:cs typeface="Titillium" charset="0"/>
              </a:rPr>
              <a:t>Generate multidisciplinary knowledge for the development of sustainable communities</a:t>
            </a:r>
            <a:endParaRPr lang="es-ES_tradnl" sz="1600" dirty="0">
              <a:solidFill>
                <a:schemeClr val="tx1">
                  <a:alpha val="60000"/>
                </a:schemeClr>
              </a:solidFill>
              <a:latin typeface="Raleway" panose="020B0503030101060003" pitchFamily="34" charset="0"/>
              <a:ea typeface="Titillium" charset="0"/>
              <a:cs typeface="Titillium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66190" y="3972265"/>
            <a:ext cx="2931896" cy="4473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spc="200" dirty="0">
                <a:latin typeface="Raleway" panose="020B0503030101060003" pitchFamily="34" charset="0"/>
                <a:ea typeface="Titillium" charset="0"/>
                <a:cs typeface="Titillium" charset="0"/>
              </a:rPr>
              <a:t>FACILITATION OF</a:t>
            </a:r>
          </a:p>
          <a:p>
            <a:pPr algn="ctr">
              <a:lnSpc>
                <a:spcPct val="90000"/>
              </a:lnSpc>
            </a:pPr>
            <a:r>
              <a:rPr lang="en-US" sz="1600" b="1" spc="200" dirty="0">
                <a:latin typeface="Raleway" panose="020B0503030101060003" pitchFamily="34" charset="0"/>
                <a:ea typeface="Titillium" charset="0"/>
                <a:cs typeface="Titillium" charset="0"/>
              </a:rPr>
              <a:t>SOCIAL PROCESSES</a:t>
            </a:r>
            <a:endParaRPr lang="en-US" sz="1600" b="1" spc="200" dirty="0">
              <a:latin typeface="Raleway" panose="020B0503030101060003" pitchFamily="34" charset="0"/>
              <a:ea typeface="Titillium" charset="0"/>
              <a:cs typeface="Titillium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765250" y="4700953"/>
            <a:ext cx="691243" cy="0"/>
          </a:xfrm>
          <a:prstGeom prst="line">
            <a:avLst/>
          </a:prstGeom>
          <a:ln w="25400">
            <a:gradFill>
              <a:gsLst>
                <a:gs pos="0">
                  <a:srgbClr val="112EB2"/>
                </a:gs>
                <a:gs pos="100000">
                  <a:srgbClr val="297EFF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66190" y="4816077"/>
            <a:ext cx="2931895" cy="1723549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200">
                <a:solidFill>
                  <a:schemeClr val="tx1">
                    <a:alpha val="60000"/>
                  </a:schemeClr>
                </a:solidFill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dirty="0">
                <a:latin typeface="Raleway" panose="020B0503030101060003" pitchFamily="34" charset="0"/>
              </a:rPr>
              <a:t>Facilitate the implementation of processes that contribute to the development of capacities in the community for the management of sustainable improvement projects.</a:t>
            </a:r>
            <a:endParaRPr lang="es-MX" sz="1600" dirty="0">
              <a:latin typeface="Raleway" panose="020B05030301010600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69897" y="3972265"/>
            <a:ext cx="2931896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spc="200" dirty="0" smtClean="0">
                <a:latin typeface="Raleway" panose="020B0503030101060003" pitchFamily="34" charset="0"/>
                <a:ea typeface="Titillium" charset="0"/>
                <a:cs typeface="Titillium" charset="0"/>
              </a:rPr>
              <a:t>SOCIAL</a:t>
            </a:r>
          </a:p>
          <a:p>
            <a:pPr algn="ctr">
              <a:lnSpc>
                <a:spcPct val="90000"/>
              </a:lnSpc>
            </a:pPr>
            <a:r>
              <a:rPr lang="en-US" sz="1600" b="1" spc="200" dirty="0" smtClean="0">
                <a:latin typeface="Raleway" panose="020B0503030101060003" pitchFamily="34" charset="0"/>
                <a:ea typeface="Titillium" charset="0"/>
                <a:cs typeface="Titillium" charset="0"/>
              </a:rPr>
              <a:t>INNOVATION</a:t>
            </a:r>
            <a:endParaRPr lang="en-US" sz="1600" b="1" spc="200" dirty="0">
              <a:latin typeface="Raleway" panose="020B0503030101060003" pitchFamily="34" charset="0"/>
              <a:ea typeface="Titillium" charset="0"/>
              <a:cs typeface="Titillium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8868957" y="4700953"/>
            <a:ext cx="691243" cy="0"/>
          </a:xfrm>
          <a:prstGeom prst="line">
            <a:avLst/>
          </a:prstGeom>
          <a:ln w="25400">
            <a:gradFill>
              <a:gsLst>
                <a:gs pos="0">
                  <a:srgbClr val="112EB2"/>
                </a:gs>
                <a:gs pos="100000">
                  <a:srgbClr val="297EFF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956280" y="4816077"/>
            <a:ext cx="2541796" cy="984885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200">
                <a:solidFill>
                  <a:schemeClr val="tx1">
                    <a:alpha val="60000"/>
                  </a:schemeClr>
                </a:solidFill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dirty="0">
                <a:latin typeface="Raleway" panose="020B0503030101060003" pitchFamily="34" charset="0"/>
              </a:rPr>
              <a:t>Recognize and promote initiatives that generate a high social impact in the communities.</a:t>
            </a:r>
            <a:endParaRPr lang="es-ES_tradnl" sz="1600" dirty="0">
              <a:latin typeface="Raleway" panose="020B0503030101060003" pitchFamily="34" charset="0"/>
            </a:endParaRPr>
          </a:p>
        </p:txBody>
      </p:sp>
      <p:pic>
        <p:nvPicPr>
          <p:cNvPr id="4" name="Picture 3" descr="icon_2_lg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929" y="1869065"/>
            <a:ext cx="1828800" cy="1828800"/>
          </a:xfrm>
          <a:prstGeom prst="rect">
            <a:avLst/>
          </a:prstGeom>
        </p:spPr>
      </p:pic>
      <p:pic>
        <p:nvPicPr>
          <p:cNvPr id="5" name="Picture 4" descr="icon_1_lg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927" y="1869065"/>
            <a:ext cx="1828800" cy="1828800"/>
          </a:xfrm>
          <a:prstGeom prst="rect">
            <a:avLst/>
          </a:prstGeom>
        </p:spPr>
      </p:pic>
      <p:pic>
        <p:nvPicPr>
          <p:cNvPr id="6" name="Picture 5" descr="icon_3_lg.p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575" y="1869065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9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44280" y="3343275"/>
            <a:ext cx="6585219" cy="1655762"/>
          </a:xfrm>
        </p:spPr>
        <p:txBody>
          <a:bodyPr anchor="ctr"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  <a:latin typeface="Raleway" panose="020B0503030101060003" pitchFamily="34" charset="0"/>
                <a:ea typeface="Kozuka Gothic Pr6N B" panose="020B0800000000000000" pitchFamily="34" charset="-128"/>
                <a:cs typeface="Browallia New" panose="020B0604020202020204" pitchFamily="34" charset="-34"/>
              </a:rPr>
              <a:t>Ninth Edition</a:t>
            </a:r>
          </a:p>
          <a:p>
            <a:pPr algn="l"/>
            <a:r>
              <a:rPr lang="en-US" sz="3600" b="1" dirty="0" smtClean="0">
                <a:solidFill>
                  <a:schemeClr val="bg1"/>
                </a:solidFill>
                <a:latin typeface="Raleway" panose="020B0503030101060003" pitchFamily="34" charset="0"/>
                <a:ea typeface="Kozuka Gothic Pr6N B" panose="020B0800000000000000" pitchFamily="34" charset="-128"/>
                <a:cs typeface="Browallia New" panose="020B0604020202020204" pitchFamily="34" charset="-34"/>
              </a:rPr>
              <a:t>GLOBAL </a:t>
            </a:r>
            <a:r>
              <a:rPr lang="en-US" sz="3600" dirty="0" smtClean="0">
                <a:solidFill>
                  <a:schemeClr val="bg1"/>
                </a:solidFill>
                <a:latin typeface="Raleway" panose="020B0503030101060003" pitchFamily="34" charset="0"/>
                <a:ea typeface="Kozuka Gothic Pr6N B" panose="020B0800000000000000" pitchFamily="34" charset="-128"/>
                <a:cs typeface="Browallia New" panose="020B0604020202020204" pitchFamily="34" charset="-34"/>
              </a:rPr>
              <a:t>Call for Applications</a:t>
            </a:r>
            <a:endParaRPr lang="en-US" dirty="0">
              <a:solidFill>
                <a:schemeClr val="bg1"/>
              </a:solidFill>
              <a:latin typeface="Raleway" panose="020B0503030101060003" pitchFamily="34" charset="0"/>
              <a:ea typeface="Kozuka Gothic Pr6N B" panose="020B0800000000000000" pitchFamily="34" charset="-128"/>
              <a:cs typeface="Browallia New" panose="020B0604020202020204" pitchFamily="34" charset="-3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833" y="-28575"/>
            <a:ext cx="5331651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45" b="33008"/>
          <a:stretch/>
        </p:blipFill>
        <p:spPr>
          <a:xfrm>
            <a:off x="568951" y="6154279"/>
            <a:ext cx="1457082" cy="4073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455" y="6154279"/>
            <a:ext cx="1643484" cy="4324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001" y="5949586"/>
            <a:ext cx="2255486" cy="816704"/>
          </a:xfrm>
          <a:prstGeom prst="rect">
            <a:avLst/>
          </a:prstGeom>
        </p:spPr>
      </p:pic>
      <p:sp>
        <p:nvSpPr>
          <p:cNvPr id="10" name="Subtitle 1"/>
          <p:cNvSpPr txBox="1">
            <a:spLocks/>
          </p:cNvSpPr>
          <p:nvPr/>
        </p:nvSpPr>
        <p:spPr>
          <a:xfrm>
            <a:off x="844281" y="1616413"/>
            <a:ext cx="6016068" cy="1655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8000" b="1" dirty="0">
                <a:solidFill>
                  <a:schemeClr val="bg1"/>
                </a:solidFill>
                <a:latin typeface="Raleway" panose="020B0503030101060003" pitchFamily="34" charset="0"/>
                <a:ea typeface="Kozuka Gothic Pr6N B" panose="020B0800000000000000" pitchFamily="34" charset="-128"/>
                <a:cs typeface="Browallia New" panose="020B0604020202020204" pitchFamily="34" charset="-34"/>
              </a:rPr>
              <a:t>AWARD</a:t>
            </a:r>
          </a:p>
        </p:txBody>
      </p:sp>
      <p:sp>
        <p:nvSpPr>
          <p:cNvPr id="15" name="Subtitle 1"/>
          <p:cNvSpPr txBox="1">
            <a:spLocks/>
          </p:cNvSpPr>
          <p:nvPr/>
        </p:nvSpPr>
        <p:spPr>
          <a:xfrm>
            <a:off x="844281" y="623001"/>
            <a:ext cx="6016068" cy="1655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8000" b="1" dirty="0">
                <a:solidFill>
                  <a:schemeClr val="bg1"/>
                </a:solidFill>
                <a:latin typeface="Raleway" panose="020B0503030101060003" pitchFamily="34" charset="0"/>
                <a:ea typeface="Kozuka Gothic Pr6N B" panose="020B0800000000000000" pitchFamily="34" charset="-128"/>
                <a:cs typeface="Browallia New" panose="020B0604020202020204" pitchFamily="34" charset="-34"/>
              </a:rPr>
              <a:t>CEMEX-TEC</a:t>
            </a:r>
          </a:p>
        </p:txBody>
      </p:sp>
    </p:spTree>
    <p:extLst>
      <p:ext uri="{BB962C8B-B14F-4D97-AF65-F5344CB8AC3E}">
        <p14:creationId xmlns:p14="http://schemas.microsoft.com/office/powerpoint/2010/main" val="168712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/>
          <p:cNvSpPr txBox="1">
            <a:spLocks/>
          </p:cNvSpPr>
          <p:nvPr/>
        </p:nvSpPr>
        <p:spPr>
          <a:xfrm>
            <a:off x="3703510" y="457394"/>
            <a:ext cx="7955090" cy="3168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MX" sz="1800" dirty="0">
              <a:solidFill>
                <a:schemeClr val="accent3">
                  <a:lumMod val="50000"/>
                </a:schemeClr>
              </a:solidFill>
              <a:latin typeface="Raleway" panose="020B0503030101060003" pitchFamily="34" charset="0"/>
              <a:ea typeface="HelveticaNeue LT 55 Roman" charset="0"/>
              <a:cs typeface="Browallia New" panose="020B0604020202020204" pitchFamily="34" charset="-34"/>
            </a:endParaRPr>
          </a:p>
          <a:p>
            <a:pPr algn="just"/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Raleway" panose="020B0503030101060003" pitchFamily="34" charset="0"/>
                <a:ea typeface="HelveticaNeue LT 55 Roman" charset="0"/>
                <a:cs typeface="Browallia New" panose="020B0604020202020204" pitchFamily="34" charset="-34"/>
              </a:rPr>
              <a:t>The </a:t>
            </a:r>
            <a:r>
              <a:rPr lang="en-US" sz="1800" b="1" dirty="0">
                <a:solidFill>
                  <a:srgbClr val="00B0F0"/>
                </a:solidFill>
                <a:latin typeface="Raleway" panose="020B0503030101060003" pitchFamily="34" charset="0"/>
                <a:ea typeface="HelveticaNeue LT 55 Roman" charset="0"/>
                <a:cs typeface="Browallia New" panose="020B0604020202020204" pitchFamily="34" charset="-34"/>
              </a:rPr>
              <a:t>CEMEX-TEC Award 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Raleway" panose="020B0503030101060003" pitchFamily="34" charset="0"/>
                <a:ea typeface="HelveticaNeue LT 55 Roman" charset="0"/>
                <a:cs typeface="Browallia New" panose="020B0604020202020204" pitchFamily="34" charset="-34"/>
              </a:rPr>
              <a:t>is given on an annual basis to honor individuals and organizations that develop superior high impact proposals and implement progressive projects and initiatives that promote sustainable development, social innovation and entrepreneurship. </a:t>
            </a:r>
          </a:p>
          <a:p>
            <a:pPr algn="just"/>
            <a:endParaRPr lang="es-MX" sz="1800" dirty="0">
              <a:solidFill>
                <a:schemeClr val="accent3">
                  <a:lumMod val="50000"/>
                </a:schemeClr>
              </a:solidFill>
              <a:latin typeface="Raleway" panose="020B0503030101060003" pitchFamily="34" charset="0"/>
              <a:ea typeface="HelveticaNeue LT 55 Roman" charset="0"/>
              <a:cs typeface="Browallia New" panose="020B0604020202020204" pitchFamily="34" charset="-34"/>
            </a:endParaRPr>
          </a:p>
          <a:p>
            <a:pPr algn="just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latin typeface="Raleway" panose="020B0503030101060003" pitchFamily="34" charset="0"/>
                <a:ea typeface="HelveticaNeue LT 55 Roman" charset="0"/>
                <a:cs typeface="Browallia New" panose="020B0604020202020204" pitchFamily="34" charset="-34"/>
              </a:rPr>
              <a:t>It is awarded in four global categories:</a:t>
            </a:r>
            <a:endParaRPr lang="en-US" sz="1800" dirty="0">
              <a:solidFill>
                <a:schemeClr val="accent3">
                  <a:lumMod val="50000"/>
                </a:schemeClr>
              </a:solidFill>
              <a:latin typeface="Raleway" panose="020B0503030101060003" pitchFamily="34" charset="0"/>
              <a:ea typeface="HelveticaNeue LT 55 Roman" charset="0"/>
              <a:cs typeface="Browallia New" panose="020B0604020202020204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47475" y="5214008"/>
            <a:ext cx="2021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Raleway" panose="020B0503030101060003" pitchFamily="34" charset="0"/>
                <a:cs typeface="Browallia New" panose="020B0604020202020204" pitchFamily="34" charset="-34"/>
              </a:rPr>
              <a:t>Social Entrepreneurship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Raleway" panose="020B0503030101060003" pitchFamily="34" charset="0"/>
              <a:cs typeface="Browallia New" panose="020B0604020202020204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3509" y="5205103"/>
            <a:ext cx="2021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Raleway" panose="020B0503030101060003" pitchFamily="34" charset="0"/>
                <a:cs typeface="Browallia New" panose="020B0604020202020204" pitchFamily="34" charset="-34"/>
              </a:rPr>
              <a:t>Transforming Communities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Raleway" panose="020B0503030101060003" pitchFamily="34" charset="0"/>
              <a:cs typeface="Browallia New" panose="020B0604020202020204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44"/>
          <a:stretch/>
        </p:blipFill>
        <p:spPr>
          <a:xfrm>
            <a:off x="-12347" y="0"/>
            <a:ext cx="3302547" cy="6858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769458" y="5205102"/>
            <a:ext cx="2021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  <a:latin typeface="Raleway" panose="020B0503030101060003" pitchFamily="34" charset="0"/>
                <a:cs typeface="Browallia New" panose="020B0604020202020204" pitchFamily="34" charset="-34"/>
              </a:rPr>
              <a:t>Communitary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Raleway" panose="020B0503030101060003" pitchFamily="34" charset="0"/>
                <a:cs typeface="Browallia New" panose="020B0604020202020204" pitchFamily="34" charset="-34"/>
              </a:rPr>
              <a:t> Entrepreneurship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Raleway" panose="020B0503030101060003" pitchFamily="34" charset="0"/>
              <a:cs typeface="Browallia New" panose="020B0604020202020204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25492" y="5217048"/>
            <a:ext cx="2021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Raleway" panose="020B0503030101060003" pitchFamily="34" charset="0"/>
                <a:cs typeface="Browallia New" panose="020B0604020202020204" pitchFamily="34" charset="-34"/>
              </a:rPr>
              <a:t>Collaborative Actions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Raleway" panose="020B0503030101060003" pitchFamily="34" charset="0"/>
              <a:cs typeface="Browallia New" panose="020B0604020202020204" pitchFamily="34" charset="-34"/>
            </a:endParaRPr>
          </a:p>
        </p:txBody>
      </p:sp>
      <p:sp>
        <p:nvSpPr>
          <p:cNvPr id="16" name="Subtitle 1"/>
          <p:cNvSpPr txBox="1">
            <a:spLocks/>
          </p:cNvSpPr>
          <p:nvPr/>
        </p:nvSpPr>
        <p:spPr>
          <a:xfrm>
            <a:off x="121774" y="5686882"/>
            <a:ext cx="2182520" cy="662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3600" b="1" dirty="0">
                <a:solidFill>
                  <a:schemeClr val="bg1"/>
                </a:solidFill>
                <a:latin typeface="Raleway" panose="020B0503030101060003" pitchFamily="34" charset="0"/>
                <a:ea typeface="Kozuka Gothic Pr6N B" panose="020B0800000000000000" pitchFamily="34" charset="-128"/>
                <a:cs typeface="Browallia New" panose="020B0604020202020204" pitchFamily="34" charset="-34"/>
              </a:rPr>
              <a:t>AWARD</a:t>
            </a:r>
          </a:p>
        </p:txBody>
      </p:sp>
      <p:sp>
        <p:nvSpPr>
          <p:cNvPr id="17" name="Subtitle 1"/>
          <p:cNvSpPr txBox="1">
            <a:spLocks/>
          </p:cNvSpPr>
          <p:nvPr/>
        </p:nvSpPr>
        <p:spPr>
          <a:xfrm>
            <a:off x="162423" y="5218672"/>
            <a:ext cx="2973248" cy="5831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3600" b="1" dirty="0">
                <a:solidFill>
                  <a:schemeClr val="bg1"/>
                </a:solidFill>
                <a:latin typeface="Raleway" panose="020B0503030101060003" pitchFamily="34" charset="0"/>
                <a:ea typeface="Kozuka Gothic Pr6N B" panose="020B0800000000000000" pitchFamily="34" charset="-128"/>
                <a:cs typeface="Browallia New" panose="020B0604020202020204" pitchFamily="34" charset="-34"/>
              </a:rPr>
              <a:t>CEMEX-TEC</a:t>
            </a:r>
          </a:p>
        </p:txBody>
      </p:sp>
      <p:pic>
        <p:nvPicPr>
          <p:cNvPr id="19" name="Picture 18" descr="simbols-PREMIO2019-3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218" y="3527135"/>
            <a:ext cx="7667673" cy="186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5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600" y="4777296"/>
            <a:ext cx="2818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1C8B0"/>
                </a:solidFill>
                <a:latin typeface="Raleway"/>
                <a:cs typeface="Raleway"/>
              </a:rPr>
              <a:t>LAUNCH</a:t>
            </a:r>
          </a:p>
          <a:p>
            <a:pPr algn="ctr"/>
            <a:r>
              <a:rPr lang="en-US" sz="2000" b="1" dirty="0" smtClean="0">
                <a:solidFill>
                  <a:srgbClr val="00414B"/>
                </a:solidFill>
                <a:latin typeface="Raleway"/>
                <a:cs typeface="Raleway"/>
              </a:rPr>
              <a:t>FEBRUARY 15</a:t>
            </a:r>
            <a:endParaRPr lang="en-US" sz="2000" b="1" dirty="0">
              <a:solidFill>
                <a:srgbClr val="00414B"/>
              </a:solidFill>
              <a:latin typeface="Raleway"/>
              <a:cs typeface="Raleway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9292" y="4777295"/>
            <a:ext cx="3680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1A9092"/>
                </a:solidFill>
                <a:latin typeface="Raleway"/>
                <a:cs typeface="Raleway"/>
              </a:defRPr>
            </a:lvl1pPr>
          </a:lstStyle>
          <a:p>
            <a:r>
              <a:rPr lang="es-MX" sz="2000" dirty="0" smtClean="0">
                <a:solidFill>
                  <a:srgbClr val="01C8B0"/>
                </a:solidFill>
              </a:rPr>
              <a:t>PROJECT RECEPTION</a:t>
            </a:r>
            <a:endParaRPr lang="es-MX" sz="2000" dirty="0" smtClean="0">
              <a:solidFill>
                <a:srgbClr val="01C8B0"/>
              </a:solidFill>
            </a:endParaRPr>
          </a:p>
          <a:p>
            <a:r>
              <a:rPr lang="es-MX" sz="2000" dirty="0" smtClean="0">
                <a:solidFill>
                  <a:srgbClr val="00414B"/>
                </a:solidFill>
              </a:rPr>
              <a:t>FEBRUARY 15–MAY 31</a:t>
            </a:r>
            <a:endParaRPr lang="es-MX" sz="2000" dirty="0">
              <a:solidFill>
                <a:srgbClr val="00414B"/>
              </a:solidFill>
            </a:endParaRPr>
          </a:p>
        </p:txBody>
      </p:sp>
      <p:sp>
        <p:nvSpPr>
          <p:cNvPr id="6" name="Shape 3696"/>
          <p:cNvSpPr/>
          <p:nvPr/>
        </p:nvSpPr>
        <p:spPr>
          <a:xfrm>
            <a:off x="644720" y="2948991"/>
            <a:ext cx="1698430" cy="1676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3255"/>
                </a:moveTo>
                <a:lnTo>
                  <a:pt x="5400" y="13255"/>
                </a:lnTo>
                <a:lnTo>
                  <a:pt x="5400" y="15218"/>
                </a:lnTo>
                <a:lnTo>
                  <a:pt x="7364" y="15218"/>
                </a:lnTo>
                <a:cubicBezTo>
                  <a:pt x="7364" y="15218"/>
                  <a:pt x="7364" y="13255"/>
                  <a:pt x="7364" y="13255"/>
                </a:cubicBezTo>
                <a:close/>
                <a:moveTo>
                  <a:pt x="7364" y="16691"/>
                </a:moveTo>
                <a:lnTo>
                  <a:pt x="5400" y="16691"/>
                </a:lnTo>
                <a:lnTo>
                  <a:pt x="5400" y="18655"/>
                </a:lnTo>
                <a:lnTo>
                  <a:pt x="7364" y="18655"/>
                </a:lnTo>
                <a:cubicBezTo>
                  <a:pt x="7364" y="18655"/>
                  <a:pt x="7364" y="16691"/>
                  <a:pt x="7364" y="16691"/>
                </a:cubicBezTo>
                <a:close/>
                <a:moveTo>
                  <a:pt x="7364" y="9818"/>
                </a:moveTo>
                <a:lnTo>
                  <a:pt x="5400" y="9818"/>
                </a:lnTo>
                <a:lnTo>
                  <a:pt x="5400" y="11782"/>
                </a:lnTo>
                <a:lnTo>
                  <a:pt x="7364" y="11782"/>
                </a:lnTo>
                <a:cubicBezTo>
                  <a:pt x="7364" y="11782"/>
                  <a:pt x="7364" y="9818"/>
                  <a:pt x="7364" y="9818"/>
                </a:cubicBezTo>
                <a:close/>
                <a:moveTo>
                  <a:pt x="4418" y="16691"/>
                </a:moveTo>
                <a:lnTo>
                  <a:pt x="2455" y="16691"/>
                </a:lnTo>
                <a:lnTo>
                  <a:pt x="2455" y="18655"/>
                </a:lnTo>
                <a:lnTo>
                  <a:pt x="4418" y="18655"/>
                </a:lnTo>
                <a:cubicBezTo>
                  <a:pt x="4418" y="18655"/>
                  <a:pt x="4418" y="16691"/>
                  <a:pt x="4418" y="1669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6"/>
                  <a:pt x="1422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8" y="2945"/>
                  <a:pt x="20618" y="3386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1"/>
                  <a:pt x="17453" y="0"/>
                  <a:pt x="17182" y="0"/>
                </a:cubicBezTo>
                <a:cubicBezTo>
                  <a:pt x="16910" y="0"/>
                  <a:pt x="16691" y="221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1"/>
                  <a:pt x="4690" y="0"/>
                  <a:pt x="4418" y="0"/>
                </a:cubicBezTo>
                <a:cubicBezTo>
                  <a:pt x="4147" y="0"/>
                  <a:pt x="3927" y="221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4418" y="9818"/>
                </a:moveTo>
                <a:lnTo>
                  <a:pt x="2455" y="9818"/>
                </a:lnTo>
                <a:lnTo>
                  <a:pt x="2455" y="11782"/>
                </a:lnTo>
                <a:lnTo>
                  <a:pt x="4418" y="11782"/>
                </a:lnTo>
                <a:cubicBezTo>
                  <a:pt x="4418" y="11782"/>
                  <a:pt x="4418" y="9818"/>
                  <a:pt x="4418" y="9818"/>
                </a:cubicBezTo>
                <a:close/>
                <a:moveTo>
                  <a:pt x="4418" y="13255"/>
                </a:moveTo>
                <a:lnTo>
                  <a:pt x="2455" y="13255"/>
                </a:lnTo>
                <a:lnTo>
                  <a:pt x="2455" y="15218"/>
                </a:lnTo>
                <a:lnTo>
                  <a:pt x="4418" y="15218"/>
                </a:lnTo>
                <a:cubicBezTo>
                  <a:pt x="4418" y="15218"/>
                  <a:pt x="4418" y="13255"/>
                  <a:pt x="4418" y="13255"/>
                </a:cubicBezTo>
                <a:close/>
                <a:moveTo>
                  <a:pt x="10309" y="16691"/>
                </a:moveTo>
                <a:lnTo>
                  <a:pt x="8345" y="16691"/>
                </a:lnTo>
                <a:lnTo>
                  <a:pt x="8345" y="18655"/>
                </a:lnTo>
                <a:lnTo>
                  <a:pt x="10309" y="18655"/>
                </a:lnTo>
                <a:cubicBezTo>
                  <a:pt x="10309" y="18655"/>
                  <a:pt x="10309" y="16691"/>
                  <a:pt x="10309" y="16691"/>
                </a:cubicBezTo>
                <a:close/>
                <a:moveTo>
                  <a:pt x="10309" y="9818"/>
                </a:moveTo>
                <a:lnTo>
                  <a:pt x="8345" y="9818"/>
                </a:lnTo>
                <a:lnTo>
                  <a:pt x="8345" y="11782"/>
                </a:lnTo>
                <a:lnTo>
                  <a:pt x="10309" y="11782"/>
                </a:lnTo>
                <a:cubicBezTo>
                  <a:pt x="10309" y="11782"/>
                  <a:pt x="10309" y="9818"/>
                  <a:pt x="10309" y="9818"/>
                </a:cubicBezTo>
                <a:close/>
                <a:moveTo>
                  <a:pt x="10309" y="13255"/>
                </a:moveTo>
                <a:lnTo>
                  <a:pt x="8345" y="13255"/>
                </a:lnTo>
                <a:lnTo>
                  <a:pt x="8345" y="15218"/>
                </a:lnTo>
                <a:lnTo>
                  <a:pt x="10309" y="15218"/>
                </a:lnTo>
                <a:cubicBezTo>
                  <a:pt x="10309" y="15218"/>
                  <a:pt x="10309" y="13255"/>
                  <a:pt x="10309" y="13255"/>
                </a:cubicBezTo>
                <a:close/>
                <a:moveTo>
                  <a:pt x="19145" y="13255"/>
                </a:moveTo>
                <a:lnTo>
                  <a:pt x="17182" y="13255"/>
                </a:lnTo>
                <a:lnTo>
                  <a:pt x="17182" y="15218"/>
                </a:lnTo>
                <a:lnTo>
                  <a:pt x="19145" y="15218"/>
                </a:lnTo>
                <a:cubicBezTo>
                  <a:pt x="19145" y="15218"/>
                  <a:pt x="19145" y="13255"/>
                  <a:pt x="19145" y="13255"/>
                </a:cubicBezTo>
                <a:close/>
                <a:moveTo>
                  <a:pt x="16200" y="13255"/>
                </a:moveTo>
                <a:lnTo>
                  <a:pt x="14236" y="13255"/>
                </a:lnTo>
                <a:lnTo>
                  <a:pt x="14236" y="15218"/>
                </a:lnTo>
                <a:lnTo>
                  <a:pt x="16200" y="15218"/>
                </a:lnTo>
                <a:cubicBezTo>
                  <a:pt x="16200" y="15218"/>
                  <a:pt x="16200" y="13255"/>
                  <a:pt x="16200" y="13255"/>
                </a:cubicBezTo>
                <a:close/>
                <a:moveTo>
                  <a:pt x="19145" y="9818"/>
                </a:moveTo>
                <a:lnTo>
                  <a:pt x="17182" y="9818"/>
                </a:lnTo>
                <a:lnTo>
                  <a:pt x="17182" y="11782"/>
                </a:lnTo>
                <a:lnTo>
                  <a:pt x="19145" y="11782"/>
                </a:lnTo>
                <a:cubicBezTo>
                  <a:pt x="19145" y="11782"/>
                  <a:pt x="19145" y="9818"/>
                  <a:pt x="19145" y="9818"/>
                </a:cubicBezTo>
                <a:close/>
                <a:moveTo>
                  <a:pt x="16200" y="9818"/>
                </a:moveTo>
                <a:lnTo>
                  <a:pt x="14236" y="9818"/>
                </a:lnTo>
                <a:lnTo>
                  <a:pt x="14236" y="11782"/>
                </a:lnTo>
                <a:lnTo>
                  <a:pt x="16200" y="11782"/>
                </a:lnTo>
                <a:cubicBezTo>
                  <a:pt x="16200" y="11782"/>
                  <a:pt x="16200" y="9818"/>
                  <a:pt x="16200" y="9818"/>
                </a:cubicBezTo>
                <a:close/>
                <a:moveTo>
                  <a:pt x="13255" y="16691"/>
                </a:moveTo>
                <a:lnTo>
                  <a:pt x="11291" y="16691"/>
                </a:lnTo>
                <a:lnTo>
                  <a:pt x="11291" y="18655"/>
                </a:lnTo>
                <a:lnTo>
                  <a:pt x="13255" y="18655"/>
                </a:lnTo>
                <a:cubicBezTo>
                  <a:pt x="13255" y="18655"/>
                  <a:pt x="13255" y="16691"/>
                  <a:pt x="13255" y="16691"/>
                </a:cubicBezTo>
                <a:close/>
                <a:moveTo>
                  <a:pt x="13255" y="9818"/>
                </a:moveTo>
                <a:lnTo>
                  <a:pt x="11291" y="9818"/>
                </a:lnTo>
                <a:lnTo>
                  <a:pt x="11291" y="11782"/>
                </a:lnTo>
                <a:lnTo>
                  <a:pt x="13255" y="11782"/>
                </a:lnTo>
                <a:cubicBezTo>
                  <a:pt x="13255" y="11782"/>
                  <a:pt x="13255" y="9818"/>
                  <a:pt x="13255" y="9818"/>
                </a:cubicBezTo>
                <a:close/>
                <a:moveTo>
                  <a:pt x="13255" y="13255"/>
                </a:moveTo>
                <a:lnTo>
                  <a:pt x="11291" y="13255"/>
                </a:lnTo>
                <a:lnTo>
                  <a:pt x="11291" y="15218"/>
                </a:lnTo>
                <a:lnTo>
                  <a:pt x="13255" y="15218"/>
                </a:lnTo>
                <a:cubicBezTo>
                  <a:pt x="13255" y="15218"/>
                  <a:pt x="13255" y="13255"/>
                  <a:pt x="13255" y="13255"/>
                </a:cubicBezTo>
                <a:close/>
              </a:path>
            </a:pathLst>
          </a:custGeom>
          <a:solidFill>
            <a:schemeClr val="tx1">
              <a:alpha val="61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hape 3866"/>
          <p:cNvSpPr/>
          <p:nvPr/>
        </p:nvSpPr>
        <p:spPr>
          <a:xfrm>
            <a:off x="4225042" y="2948991"/>
            <a:ext cx="1208853" cy="1676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4909"/>
                </a:moveTo>
                <a:cubicBezTo>
                  <a:pt x="5586" y="4909"/>
                  <a:pt x="5755" y="4854"/>
                  <a:pt x="5877" y="4765"/>
                </a:cubicBezTo>
                <a:lnTo>
                  <a:pt x="10125" y="1676"/>
                </a:lnTo>
                <a:lnTo>
                  <a:pt x="10125" y="17182"/>
                </a:lnTo>
                <a:cubicBezTo>
                  <a:pt x="10125" y="17453"/>
                  <a:pt x="10428" y="17673"/>
                  <a:pt x="10800" y="17673"/>
                </a:cubicBezTo>
                <a:cubicBezTo>
                  <a:pt x="11172" y="17673"/>
                  <a:pt x="11475" y="17453"/>
                  <a:pt x="11475" y="17182"/>
                </a:cubicBezTo>
                <a:lnTo>
                  <a:pt x="11475" y="1676"/>
                </a:lnTo>
                <a:lnTo>
                  <a:pt x="15723" y="4765"/>
                </a:lnTo>
                <a:cubicBezTo>
                  <a:pt x="15845" y="4854"/>
                  <a:pt x="16014" y="4909"/>
                  <a:pt x="16200" y="4909"/>
                </a:cubicBezTo>
                <a:cubicBezTo>
                  <a:pt x="16572" y="4909"/>
                  <a:pt x="16875" y="4690"/>
                  <a:pt x="16875" y="4418"/>
                </a:cubicBezTo>
                <a:cubicBezTo>
                  <a:pt x="16875" y="4283"/>
                  <a:pt x="16800" y="4160"/>
                  <a:pt x="16677" y="4071"/>
                </a:cubicBezTo>
                <a:lnTo>
                  <a:pt x="11277" y="144"/>
                </a:lnTo>
                <a:cubicBezTo>
                  <a:pt x="11155" y="56"/>
                  <a:pt x="10986" y="0"/>
                  <a:pt x="10800" y="0"/>
                </a:cubicBezTo>
                <a:cubicBezTo>
                  <a:pt x="10614" y="0"/>
                  <a:pt x="10445" y="56"/>
                  <a:pt x="10323" y="144"/>
                </a:cubicBezTo>
                <a:lnTo>
                  <a:pt x="4923" y="4071"/>
                </a:lnTo>
                <a:cubicBezTo>
                  <a:pt x="4800" y="4160"/>
                  <a:pt x="4725" y="4283"/>
                  <a:pt x="4725" y="4418"/>
                </a:cubicBezTo>
                <a:cubicBezTo>
                  <a:pt x="4725" y="4690"/>
                  <a:pt x="5028" y="4909"/>
                  <a:pt x="5400" y="4909"/>
                </a:cubicBezTo>
                <a:moveTo>
                  <a:pt x="20925" y="6873"/>
                </a:moveTo>
                <a:lnTo>
                  <a:pt x="13500" y="6873"/>
                </a:lnTo>
                <a:cubicBezTo>
                  <a:pt x="13128" y="6873"/>
                  <a:pt x="12825" y="7093"/>
                  <a:pt x="12825" y="7364"/>
                </a:cubicBezTo>
                <a:cubicBezTo>
                  <a:pt x="12825" y="7635"/>
                  <a:pt x="13128" y="7855"/>
                  <a:pt x="13500" y="7855"/>
                </a:cubicBezTo>
                <a:lnTo>
                  <a:pt x="20250" y="7855"/>
                </a:lnTo>
                <a:lnTo>
                  <a:pt x="20250" y="20618"/>
                </a:lnTo>
                <a:lnTo>
                  <a:pt x="1350" y="20618"/>
                </a:lnTo>
                <a:lnTo>
                  <a:pt x="1350" y="7855"/>
                </a:lnTo>
                <a:lnTo>
                  <a:pt x="8100" y="7855"/>
                </a:lnTo>
                <a:cubicBezTo>
                  <a:pt x="8472" y="7855"/>
                  <a:pt x="8775" y="7635"/>
                  <a:pt x="8775" y="7364"/>
                </a:cubicBezTo>
                <a:cubicBezTo>
                  <a:pt x="8775" y="7093"/>
                  <a:pt x="8472" y="6873"/>
                  <a:pt x="8100" y="6873"/>
                </a:cubicBezTo>
                <a:lnTo>
                  <a:pt x="675" y="6873"/>
                </a:lnTo>
                <a:cubicBezTo>
                  <a:pt x="303" y="6873"/>
                  <a:pt x="0" y="7093"/>
                  <a:pt x="0" y="7364"/>
                </a:cubicBezTo>
                <a:lnTo>
                  <a:pt x="0" y="21109"/>
                </a:lnTo>
                <a:cubicBezTo>
                  <a:pt x="0" y="21380"/>
                  <a:pt x="303" y="21600"/>
                  <a:pt x="675" y="21600"/>
                </a:cubicBezTo>
                <a:lnTo>
                  <a:pt x="20925" y="21600"/>
                </a:lnTo>
                <a:cubicBezTo>
                  <a:pt x="21297" y="21600"/>
                  <a:pt x="21600" y="21380"/>
                  <a:pt x="21600" y="21109"/>
                </a:cubicBezTo>
                <a:lnTo>
                  <a:pt x="21600" y="7364"/>
                </a:lnTo>
                <a:cubicBezTo>
                  <a:pt x="21600" y="7093"/>
                  <a:pt x="21297" y="6873"/>
                  <a:pt x="20925" y="6873"/>
                </a:cubicBezTo>
              </a:path>
            </a:pathLst>
          </a:custGeom>
          <a:solidFill>
            <a:schemeClr val="tx1">
              <a:alpha val="6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2906772" y="3597167"/>
            <a:ext cx="617317" cy="830997"/>
          </a:xfrm>
          <a:prstGeom prst="chevron">
            <a:avLst/>
          </a:prstGeom>
          <a:solidFill>
            <a:srgbClr val="01C8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10" name="Picture 4" descr="Resultado de imagen para convocatoria ico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432" y="2948991"/>
            <a:ext cx="2046609" cy="182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Imagen relacionada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486" y="2948991"/>
            <a:ext cx="1828305" cy="182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369635" y="4777294"/>
            <a:ext cx="2818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1C8B0"/>
                </a:solidFill>
                <a:latin typeface="Raleway"/>
                <a:cs typeface="Raleway"/>
              </a:rPr>
              <a:t>EVALUATION</a:t>
            </a:r>
          </a:p>
          <a:p>
            <a:pPr algn="ctr"/>
            <a:r>
              <a:rPr lang="en-US" sz="2000" b="1" dirty="0" smtClean="0">
                <a:solidFill>
                  <a:srgbClr val="00414B"/>
                </a:solidFill>
                <a:latin typeface="Raleway"/>
                <a:cs typeface="Raleway"/>
              </a:rPr>
              <a:t>JUNE-JULY</a:t>
            </a:r>
            <a:endParaRPr lang="en-US" sz="2000" b="1" dirty="0">
              <a:solidFill>
                <a:srgbClr val="00414B"/>
              </a:solidFill>
              <a:latin typeface="Raleway"/>
              <a:cs typeface="Raleway"/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8964680" y="3600283"/>
            <a:ext cx="617317" cy="830997"/>
          </a:xfrm>
          <a:prstGeom prst="chevron">
            <a:avLst/>
          </a:prstGeom>
          <a:solidFill>
            <a:srgbClr val="01C8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5968692" y="3597166"/>
            <a:ext cx="617317" cy="830997"/>
          </a:xfrm>
          <a:prstGeom prst="chevron">
            <a:avLst/>
          </a:prstGeom>
          <a:solidFill>
            <a:srgbClr val="01C8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57146" y="4777293"/>
            <a:ext cx="3227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1C8B0"/>
                </a:solidFill>
                <a:latin typeface="Raleway"/>
                <a:cs typeface="Raleway"/>
              </a:rPr>
              <a:t>AWARD CEREMONY</a:t>
            </a:r>
            <a:endParaRPr lang="en-US" sz="2000" b="1" dirty="0" smtClean="0">
              <a:solidFill>
                <a:srgbClr val="01C8B0"/>
              </a:solidFill>
              <a:latin typeface="Raleway"/>
              <a:cs typeface="Raleway"/>
            </a:endParaRPr>
          </a:p>
          <a:p>
            <a:pPr algn="ctr"/>
            <a:r>
              <a:rPr lang="en-US" sz="2000" b="1" dirty="0" smtClean="0">
                <a:solidFill>
                  <a:srgbClr val="00414B"/>
                </a:solidFill>
                <a:latin typeface="Raleway"/>
                <a:cs typeface="Raleway"/>
              </a:rPr>
              <a:t>AUGUST 30TH</a:t>
            </a:r>
            <a:endParaRPr lang="en-US" sz="2000" b="1" dirty="0">
              <a:solidFill>
                <a:srgbClr val="00414B"/>
              </a:solidFill>
              <a:latin typeface="Raleway"/>
              <a:cs typeface="Raleway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1583335"/>
          </a:xfrm>
          <a:prstGeom prst="rect">
            <a:avLst/>
          </a:prstGeom>
        </p:spPr>
      </p:pic>
      <p:pic>
        <p:nvPicPr>
          <p:cNvPr id="18" name="Picture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188" y="0"/>
            <a:ext cx="3801637" cy="2688082"/>
          </a:xfrm>
          <a:custGeom>
            <a:avLst/>
            <a:gdLst>
              <a:gd name="connsiteX0" fmla="*/ 1257458 w 5195129"/>
              <a:gd name="connsiteY0" fmla="*/ 0 h 4674887"/>
              <a:gd name="connsiteX1" fmla="*/ 4888355 w 5195129"/>
              <a:gd name="connsiteY1" fmla="*/ 0 h 4674887"/>
              <a:gd name="connsiteX2" fmla="*/ 4897797 w 5195129"/>
              <a:gd name="connsiteY2" fmla="*/ 10583 h 4674887"/>
              <a:gd name="connsiteX3" fmla="*/ 4991734 w 5195129"/>
              <a:gd name="connsiteY3" fmla="*/ 153016 h 4674887"/>
              <a:gd name="connsiteX4" fmla="*/ 5155578 w 5195129"/>
              <a:gd name="connsiteY4" fmla="*/ 618243 h 4674887"/>
              <a:gd name="connsiteX5" fmla="*/ 5191863 w 5195129"/>
              <a:gd name="connsiteY5" fmla="*/ 1214314 h 4674887"/>
              <a:gd name="connsiteX6" fmla="*/ 5140212 w 5195129"/>
              <a:gd name="connsiteY6" fmla="*/ 1702059 h 4674887"/>
              <a:gd name="connsiteX7" fmla="*/ 5065164 w 5195129"/>
              <a:gd name="connsiteY7" fmla="*/ 2086547 h 4674887"/>
              <a:gd name="connsiteX8" fmla="*/ 4969982 w 5195129"/>
              <a:gd name="connsiteY8" fmla="*/ 2462239 h 4674887"/>
              <a:gd name="connsiteX9" fmla="*/ 4966842 w 5195129"/>
              <a:gd name="connsiteY9" fmla="*/ 2481819 h 4674887"/>
              <a:gd name="connsiteX10" fmla="*/ 4948658 w 5195129"/>
              <a:gd name="connsiteY10" fmla="*/ 2545371 h 4674887"/>
              <a:gd name="connsiteX11" fmla="*/ 4938561 w 5195129"/>
              <a:gd name="connsiteY11" fmla="*/ 2572055 h 4674887"/>
              <a:gd name="connsiteX12" fmla="*/ 4784773 w 5195129"/>
              <a:gd name="connsiteY12" fmla="*/ 3040688 h 4674887"/>
              <a:gd name="connsiteX13" fmla="*/ 4548619 w 5195129"/>
              <a:gd name="connsiteY13" fmla="*/ 3590655 h 4674887"/>
              <a:gd name="connsiteX14" fmla="*/ 4250458 w 5195129"/>
              <a:gd name="connsiteY14" fmla="*/ 4073335 h 4674887"/>
              <a:gd name="connsiteX15" fmla="*/ 3878856 w 5195129"/>
              <a:gd name="connsiteY15" fmla="*/ 4443497 h 4674887"/>
              <a:gd name="connsiteX16" fmla="*/ 3186482 w 5195129"/>
              <a:gd name="connsiteY16" fmla="*/ 4674862 h 4674887"/>
              <a:gd name="connsiteX17" fmla="*/ 2891514 w 5195129"/>
              <a:gd name="connsiteY17" fmla="*/ 4643798 h 4674887"/>
              <a:gd name="connsiteX18" fmla="*/ 2828700 w 5195129"/>
              <a:gd name="connsiteY18" fmla="*/ 4634421 h 4674887"/>
              <a:gd name="connsiteX19" fmla="*/ 2731286 w 5195129"/>
              <a:gd name="connsiteY19" fmla="*/ 4606548 h 4674887"/>
              <a:gd name="connsiteX20" fmla="*/ 2693489 w 5195129"/>
              <a:gd name="connsiteY20" fmla="*/ 4588909 h 4674887"/>
              <a:gd name="connsiteX21" fmla="*/ 2259009 w 5195129"/>
              <a:gd name="connsiteY21" fmla="*/ 4386231 h 4674887"/>
              <a:gd name="connsiteX22" fmla="*/ 1725702 w 5195129"/>
              <a:gd name="connsiteY22" fmla="*/ 4009169 h 4674887"/>
              <a:gd name="connsiteX23" fmla="*/ 1036282 w 5195129"/>
              <a:gd name="connsiteY23" fmla="*/ 3354127 h 4674887"/>
              <a:gd name="connsiteX24" fmla="*/ 456082 w 5195129"/>
              <a:gd name="connsiteY24" fmla="*/ 2640093 h 4674887"/>
              <a:gd name="connsiteX25" fmla="*/ 152116 w 5195129"/>
              <a:gd name="connsiteY25" fmla="*/ 2096603 h 4674887"/>
              <a:gd name="connsiteX26" fmla="*/ 13326 w 5195129"/>
              <a:gd name="connsiteY26" fmla="*/ 1617813 h 4674887"/>
              <a:gd name="connsiteX27" fmla="*/ 19959 w 5195129"/>
              <a:gd name="connsiteY27" fmla="*/ 1209959 h 4674887"/>
              <a:gd name="connsiteX28" fmla="*/ 31259 w 5195129"/>
              <a:gd name="connsiteY28" fmla="*/ 1142921 h 4674887"/>
              <a:gd name="connsiteX29" fmla="*/ 53053 w 5195129"/>
              <a:gd name="connsiteY29" fmla="*/ 1066752 h 4674887"/>
              <a:gd name="connsiteX30" fmla="*/ 61817 w 5195129"/>
              <a:gd name="connsiteY30" fmla="*/ 1049035 h 4674887"/>
              <a:gd name="connsiteX31" fmla="*/ 105769 w 5195129"/>
              <a:gd name="connsiteY31" fmla="*/ 941036 h 4674887"/>
              <a:gd name="connsiteX32" fmla="*/ 367836 w 5195129"/>
              <a:gd name="connsiteY32" fmla="*/ 565570 h 4674887"/>
              <a:gd name="connsiteX33" fmla="*/ 837097 w 5195129"/>
              <a:gd name="connsiteY33" fmla="*/ 206920 h 4674887"/>
              <a:gd name="connsiteX34" fmla="*/ 1121761 w 5195129"/>
              <a:gd name="connsiteY34" fmla="*/ 57235 h 467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195129" h="4674887">
                <a:moveTo>
                  <a:pt x="1257458" y="0"/>
                </a:moveTo>
                <a:lnTo>
                  <a:pt x="4888355" y="0"/>
                </a:lnTo>
                <a:lnTo>
                  <a:pt x="4897797" y="10583"/>
                </a:lnTo>
                <a:cubicBezTo>
                  <a:pt x="4932002" y="55083"/>
                  <a:pt x="4963329" y="102548"/>
                  <a:pt x="4991734" y="153016"/>
                </a:cubicBezTo>
                <a:cubicBezTo>
                  <a:pt x="5073471" y="298496"/>
                  <a:pt x="5124502" y="454903"/>
                  <a:pt x="5155578" y="618243"/>
                </a:cubicBezTo>
                <a:cubicBezTo>
                  <a:pt x="5192956" y="815490"/>
                  <a:pt x="5200577" y="1014331"/>
                  <a:pt x="5191863" y="1214314"/>
                </a:cubicBezTo>
                <a:cubicBezTo>
                  <a:pt x="5184425" y="1378006"/>
                  <a:pt x="5166047" y="1540340"/>
                  <a:pt x="5140212" y="1702059"/>
                </a:cubicBezTo>
                <a:cubicBezTo>
                  <a:pt x="5119763" y="1831189"/>
                  <a:pt x="5095537" y="1959748"/>
                  <a:pt x="5065164" y="2086547"/>
                </a:cubicBezTo>
                <a:cubicBezTo>
                  <a:pt x="5035290" y="2212477"/>
                  <a:pt x="5001840" y="2337131"/>
                  <a:pt x="4969982" y="2462239"/>
                </a:cubicBezTo>
                <a:cubicBezTo>
                  <a:pt x="4968404" y="2468613"/>
                  <a:pt x="4967964" y="2475314"/>
                  <a:pt x="4966842" y="2481819"/>
                </a:cubicBezTo>
                <a:lnTo>
                  <a:pt x="4948658" y="2545371"/>
                </a:lnTo>
                <a:cubicBezTo>
                  <a:pt x="4945367" y="2554287"/>
                  <a:pt x="4941394" y="2563009"/>
                  <a:pt x="4938561" y="2572055"/>
                </a:cubicBezTo>
                <a:cubicBezTo>
                  <a:pt x="4891773" y="2729547"/>
                  <a:pt x="4841279" y="2886230"/>
                  <a:pt x="4784773" y="3040688"/>
                </a:cubicBezTo>
                <a:cubicBezTo>
                  <a:pt x="4715843" y="3228242"/>
                  <a:pt x="4638756" y="3412454"/>
                  <a:pt x="4548619" y="3590655"/>
                </a:cubicBezTo>
                <a:cubicBezTo>
                  <a:pt x="4462746" y="3759964"/>
                  <a:pt x="4366041" y="3922386"/>
                  <a:pt x="4250458" y="4073335"/>
                </a:cubicBezTo>
                <a:cubicBezTo>
                  <a:pt x="4143196" y="4213270"/>
                  <a:pt x="4022542" y="4339769"/>
                  <a:pt x="3878856" y="4443497"/>
                </a:cubicBezTo>
                <a:cubicBezTo>
                  <a:pt x="3672253" y="4592420"/>
                  <a:pt x="3442748" y="4673364"/>
                  <a:pt x="3186482" y="4674862"/>
                </a:cubicBezTo>
                <a:cubicBezTo>
                  <a:pt x="3087070" y="4675486"/>
                  <a:pt x="2988750" y="4664545"/>
                  <a:pt x="2891514" y="4643798"/>
                </a:cubicBezTo>
                <a:cubicBezTo>
                  <a:pt x="2870856" y="4639405"/>
                  <a:pt x="2849760" y="4637412"/>
                  <a:pt x="2828700" y="4634421"/>
                </a:cubicBezTo>
                <a:lnTo>
                  <a:pt x="2731286" y="4606548"/>
                </a:lnTo>
                <a:cubicBezTo>
                  <a:pt x="2718686" y="4600669"/>
                  <a:pt x="2706718" y="4593450"/>
                  <a:pt x="2693489" y="4588909"/>
                </a:cubicBezTo>
                <a:cubicBezTo>
                  <a:pt x="2541742" y="4536644"/>
                  <a:pt x="2397648" y="4467102"/>
                  <a:pt x="2259009" y="4386231"/>
                </a:cubicBezTo>
                <a:cubicBezTo>
                  <a:pt x="2070375" y="4276141"/>
                  <a:pt x="1894025" y="4148078"/>
                  <a:pt x="1725702" y="4009169"/>
                </a:cubicBezTo>
                <a:cubicBezTo>
                  <a:pt x="1480355" y="3807273"/>
                  <a:pt x="1253033" y="3586266"/>
                  <a:pt x="1036282" y="3354127"/>
                </a:cubicBezTo>
                <a:cubicBezTo>
                  <a:pt x="826552" y="3129305"/>
                  <a:pt x="629305" y="2894407"/>
                  <a:pt x="456082" y="2640093"/>
                </a:cubicBezTo>
                <a:cubicBezTo>
                  <a:pt x="338927" y="2467797"/>
                  <a:pt x="234138" y="2288421"/>
                  <a:pt x="152116" y="2096603"/>
                </a:cubicBezTo>
                <a:cubicBezTo>
                  <a:pt x="86077" y="1942724"/>
                  <a:pt x="36464" y="1783939"/>
                  <a:pt x="13326" y="1617813"/>
                </a:cubicBezTo>
                <a:cubicBezTo>
                  <a:pt x="-5531" y="1481481"/>
                  <a:pt x="-5295" y="1345552"/>
                  <a:pt x="19959" y="1209959"/>
                </a:cubicBezTo>
                <a:cubicBezTo>
                  <a:pt x="24128" y="1187644"/>
                  <a:pt x="27546" y="1165366"/>
                  <a:pt x="31259" y="1142921"/>
                </a:cubicBezTo>
                <a:lnTo>
                  <a:pt x="53053" y="1066752"/>
                </a:lnTo>
                <a:cubicBezTo>
                  <a:pt x="55998" y="1060766"/>
                  <a:pt x="59555" y="1055213"/>
                  <a:pt x="61817" y="1049035"/>
                </a:cubicBezTo>
                <a:cubicBezTo>
                  <a:pt x="76541" y="1013058"/>
                  <a:pt x="89516" y="976325"/>
                  <a:pt x="105769" y="941036"/>
                </a:cubicBezTo>
                <a:cubicBezTo>
                  <a:pt x="170030" y="799921"/>
                  <a:pt x="260001" y="676524"/>
                  <a:pt x="367836" y="565570"/>
                </a:cubicBezTo>
                <a:cubicBezTo>
                  <a:pt x="506395" y="422961"/>
                  <a:pt x="666033" y="307366"/>
                  <a:pt x="837097" y="206920"/>
                </a:cubicBezTo>
                <a:cubicBezTo>
                  <a:pt x="929764" y="152419"/>
                  <a:pt x="1024798" y="102766"/>
                  <a:pt x="1121761" y="57235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</p:pic>
      <p:sp>
        <p:nvSpPr>
          <p:cNvPr id="19" name="Subtitle 1"/>
          <p:cNvSpPr txBox="1">
            <a:spLocks/>
          </p:cNvSpPr>
          <p:nvPr/>
        </p:nvSpPr>
        <p:spPr>
          <a:xfrm>
            <a:off x="320185" y="729119"/>
            <a:ext cx="2507630" cy="662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4000" b="1" dirty="0">
                <a:solidFill>
                  <a:schemeClr val="bg1"/>
                </a:solidFill>
                <a:latin typeface="Raleway" panose="020B0503030101060003" pitchFamily="34" charset="0"/>
                <a:ea typeface="Kozuka Gothic Pr6N B" panose="020B0800000000000000" pitchFamily="34" charset="-128"/>
                <a:cs typeface="Browallia New" panose="020B0604020202020204" pitchFamily="34" charset="-34"/>
              </a:rPr>
              <a:t>AWARD</a:t>
            </a:r>
          </a:p>
        </p:txBody>
      </p:sp>
      <p:sp>
        <p:nvSpPr>
          <p:cNvPr id="20" name="Subtitle 1"/>
          <p:cNvSpPr txBox="1">
            <a:spLocks/>
          </p:cNvSpPr>
          <p:nvPr/>
        </p:nvSpPr>
        <p:spPr>
          <a:xfrm>
            <a:off x="317969" y="260909"/>
            <a:ext cx="3416145" cy="5831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4000" b="1" dirty="0">
                <a:solidFill>
                  <a:schemeClr val="bg1"/>
                </a:solidFill>
                <a:latin typeface="Raleway" panose="020B0503030101060003" pitchFamily="34" charset="0"/>
                <a:ea typeface="Kozuka Gothic Pr6N B" panose="020B0800000000000000" pitchFamily="34" charset="-128"/>
                <a:cs typeface="Browallia New" panose="020B0604020202020204" pitchFamily="34" charset="-34"/>
              </a:rPr>
              <a:t>CEMEX-TEC</a:t>
            </a:r>
          </a:p>
        </p:txBody>
      </p:sp>
    </p:spTree>
    <p:extLst>
      <p:ext uri="{BB962C8B-B14F-4D97-AF65-F5344CB8AC3E}">
        <p14:creationId xmlns:p14="http://schemas.microsoft.com/office/powerpoint/2010/main" val="14775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/>
          <p:cNvSpPr txBox="1">
            <a:spLocks/>
          </p:cNvSpPr>
          <p:nvPr/>
        </p:nvSpPr>
        <p:spPr>
          <a:xfrm>
            <a:off x="530153" y="1676683"/>
            <a:ext cx="7513581" cy="1051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Raleway" panose="020B0503030101060003" pitchFamily="34" charset="0"/>
                <a:ea typeface="HelveticaNeue LT 55 Roman" charset="0"/>
                <a:cs typeface="Browallia New" panose="020B0604020202020204" pitchFamily="34" charset="-34"/>
              </a:rPr>
              <a:t>Open to 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Raleway" panose="020B0503030101060003" pitchFamily="34" charset="0"/>
                <a:ea typeface="HelveticaNeue LT 55 Roman" charset="0"/>
                <a:cs typeface="Browallia New" panose="020B0604020202020204" pitchFamily="34" charset="-34"/>
              </a:rPr>
              <a:t>undergraduate 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Raleway" panose="020B0503030101060003" pitchFamily="34" charset="0"/>
                <a:ea typeface="HelveticaNeue LT 55 Roman" charset="0"/>
                <a:cs typeface="Browallia New" panose="020B0604020202020204" pitchFamily="34" charset="-34"/>
              </a:rPr>
              <a:t>and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Raleway" panose="020B0503030101060003" pitchFamily="34" charset="0"/>
                <a:ea typeface="HelveticaNeue LT 55 Roman" charset="0"/>
                <a:cs typeface="Browallia New" panose="020B0604020202020204" pitchFamily="34" charset="-34"/>
              </a:rPr>
              <a:t> graduate students 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Raleway" panose="020B0503030101060003" pitchFamily="34" charset="0"/>
                <a:ea typeface="HelveticaNeue LT 55 Roman" charset="0"/>
                <a:cs typeface="Browallia New" panose="020B0604020202020204" pitchFamily="34" charset="-34"/>
              </a:rPr>
              <a:t>with proposals for the 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Raleway" panose="020B0503030101060003" pitchFamily="34" charset="0"/>
                <a:ea typeface="HelveticaNeue LT 55 Roman" charset="0"/>
                <a:cs typeface="Browallia New" panose="020B0604020202020204" pitchFamily="34" charset="-34"/>
              </a:rPr>
              <a:t>sustainable transformation 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Raleway" panose="020B0503030101060003" pitchFamily="34" charset="0"/>
                <a:ea typeface="HelveticaNeue LT 55 Roman" charset="0"/>
                <a:cs typeface="Browallia New" panose="020B0604020202020204" pitchFamily="34" charset="-34"/>
              </a:rPr>
              <a:t>of a community, based on a diagnosis.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42731" y="2653047"/>
            <a:ext cx="69634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  <a:cs typeface="Browallia New" panose="020B0604020202020204" pitchFamily="34" charset="-34"/>
              </a:rPr>
              <a:t>Teams</a:t>
            </a: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  <a:cs typeface="Browallia New" panose="020B0604020202020204" pitchFamily="34" charset="-34"/>
              </a:rPr>
              <a:t> of </a:t>
            </a: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  <a:cs typeface="Browallia New" panose="020B0604020202020204" pitchFamily="34" charset="-34"/>
              </a:rPr>
              <a:t>2 to 4 </a:t>
            </a:r>
            <a:r>
              <a:rPr lang="es-MX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  <a:cs typeface="Browallia New" panose="020B0604020202020204" pitchFamily="34" charset="-34"/>
              </a:rPr>
              <a:t>students</a:t>
            </a: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  <a:cs typeface="Browallia New" panose="020B0604020202020204" pitchFamily="34" charset="-34"/>
              </a:rPr>
              <a:t>,</a:t>
            </a: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  <a:cs typeface="Browallia New" panose="020B0604020202020204" pitchFamily="34" charset="-34"/>
              </a:rPr>
              <a:t> </a:t>
            </a: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  <a:cs typeface="Browallia New" panose="020B0604020202020204" pitchFamily="34" charset="-34"/>
              </a:rPr>
              <a:t>plus </a:t>
            </a:r>
            <a:r>
              <a:rPr lang="es-MX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  <a:cs typeface="Browallia New" panose="020B0604020202020204" pitchFamily="34" charset="-34"/>
              </a:rPr>
              <a:t>an</a:t>
            </a: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  <a:cs typeface="Browallia New" panose="020B0604020202020204" pitchFamily="34" charset="-34"/>
              </a:rPr>
              <a:t> </a:t>
            </a:r>
            <a:r>
              <a:rPr lang="es-MX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  <a:cs typeface="Browallia New" panose="020B0604020202020204" pitchFamily="34" charset="-34"/>
              </a:rPr>
              <a:t>advisor</a:t>
            </a: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  <a:cs typeface="Browallia New" panose="020B0604020202020204" pitchFamily="34" charset="-34"/>
              </a:rPr>
              <a:t> profesor.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01382" y="3838188"/>
            <a:ext cx="7121313" cy="1523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Two First Places: one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Mexican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 and one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International</a:t>
            </a:r>
          </a:p>
          <a:p>
            <a:pPr marL="0" indent="0">
              <a:buNone/>
            </a:pP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- 5-day-bootcamp </a:t>
            </a:r>
            <a:r>
              <a:rPr lang="es-MX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type</a:t>
            </a: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 </a:t>
            </a:r>
            <a:r>
              <a:rPr lang="es-MX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acceleration</a:t>
            </a: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, </a:t>
            </a:r>
            <a:r>
              <a:rPr lang="es-MX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directed</a:t>
            </a: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 </a:t>
            </a:r>
            <a:r>
              <a:rPr lang="es-MX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by</a:t>
            </a:r>
            <a:endParaRPr lang="es-MX" sz="16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</a:endParaRPr>
          </a:p>
          <a:p>
            <a:pPr marL="0" indent="0">
              <a:buNone/>
            </a:pP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-</a:t>
            </a: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 US $25,000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 for each team, to implement the proposal, with follow-up by the CEMEX-TEC Award team.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01382" y="5362103"/>
            <a:ext cx="5235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0"/>
                <a:cs typeface="Browallia New" panose="020B0604020202020204" pitchFamily="34" charset="-34"/>
              </a:rPr>
              <a:t>* The student team will retain the authorship of the project at all times and will be leaders of the implementation in case of winning. </a:t>
            </a:r>
            <a:endParaRPr lang="es-MX" sz="1200" dirty="0">
              <a:solidFill>
                <a:schemeClr val="bg2">
                  <a:lumMod val="50000"/>
                </a:schemeClr>
              </a:solidFill>
              <a:latin typeface="Raleway" panose="020B0503030101060003" pitchFamily="34" charset="0"/>
              <a:cs typeface="Browallia New" panose="020B0604020202020204" pitchFamily="34" charset="-34"/>
            </a:endParaRPr>
          </a:p>
        </p:txBody>
      </p:sp>
      <p:pic>
        <p:nvPicPr>
          <p:cNvPr id="23" name="Picture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111" y="0"/>
            <a:ext cx="4560538" cy="3420403"/>
          </a:xfrm>
          <a:custGeom>
            <a:avLst/>
            <a:gdLst>
              <a:gd name="connsiteX0" fmla="*/ 1257458 w 5195129"/>
              <a:gd name="connsiteY0" fmla="*/ 0 h 4674887"/>
              <a:gd name="connsiteX1" fmla="*/ 4888355 w 5195129"/>
              <a:gd name="connsiteY1" fmla="*/ 0 h 4674887"/>
              <a:gd name="connsiteX2" fmla="*/ 4897797 w 5195129"/>
              <a:gd name="connsiteY2" fmla="*/ 10583 h 4674887"/>
              <a:gd name="connsiteX3" fmla="*/ 4991734 w 5195129"/>
              <a:gd name="connsiteY3" fmla="*/ 153016 h 4674887"/>
              <a:gd name="connsiteX4" fmla="*/ 5155578 w 5195129"/>
              <a:gd name="connsiteY4" fmla="*/ 618243 h 4674887"/>
              <a:gd name="connsiteX5" fmla="*/ 5191863 w 5195129"/>
              <a:gd name="connsiteY5" fmla="*/ 1214314 h 4674887"/>
              <a:gd name="connsiteX6" fmla="*/ 5140212 w 5195129"/>
              <a:gd name="connsiteY6" fmla="*/ 1702059 h 4674887"/>
              <a:gd name="connsiteX7" fmla="*/ 5065164 w 5195129"/>
              <a:gd name="connsiteY7" fmla="*/ 2086547 h 4674887"/>
              <a:gd name="connsiteX8" fmla="*/ 4969982 w 5195129"/>
              <a:gd name="connsiteY8" fmla="*/ 2462239 h 4674887"/>
              <a:gd name="connsiteX9" fmla="*/ 4966842 w 5195129"/>
              <a:gd name="connsiteY9" fmla="*/ 2481819 h 4674887"/>
              <a:gd name="connsiteX10" fmla="*/ 4948658 w 5195129"/>
              <a:gd name="connsiteY10" fmla="*/ 2545371 h 4674887"/>
              <a:gd name="connsiteX11" fmla="*/ 4938561 w 5195129"/>
              <a:gd name="connsiteY11" fmla="*/ 2572055 h 4674887"/>
              <a:gd name="connsiteX12" fmla="*/ 4784773 w 5195129"/>
              <a:gd name="connsiteY12" fmla="*/ 3040688 h 4674887"/>
              <a:gd name="connsiteX13" fmla="*/ 4548619 w 5195129"/>
              <a:gd name="connsiteY13" fmla="*/ 3590655 h 4674887"/>
              <a:gd name="connsiteX14" fmla="*/ 4250458 w 5195129"/>
              <a:gd name="connsiteY14" fmla="*/ 4073335 h 4674887"/>
              <a:gd name="connsiteX15" fmla="*/ 3878856 w 5195129"/>
              <a:gd name="connsiteY15" fmla="*/ 4443497 h 4674887"/>
              <a:gd name="connsiteX16" fmla="*/ 3186482 w 5195129"/>
              <a:gd name="connsiteY16" fmla="*/ 4674862 h 4674887"/>
              <a:gd name="connsiteX17" fmla="*/ 2891514 w 5195129"/>
              <a:gd name="connsiteY17" fmla="*/ 4643798 h 4674887"/>
              <a:gd name="connsiteX18" fmla="*/ 2828700 w 5195129"/>
              <a:gd name="connsiteY18" fmla="*/ 4634421 h 4674887"/>
              <a:gd name="connsiteX19" fmla="*/ 2731286 w 5195129"/>
              <a:gd name="connsiteY19" fmla="*/ 4606548 h 4674887"/>
              <a:gd name="connsiteX20" fmla="*/ 2693489 w 5195129"/>
              <a:gd name="connsiteY20" fmla="*/ 4588909 h 4674887"/>
              <a:gd name="connsiteX21" fmla="*/ 2259009 w 5195129"/>
              <a:gd name="connsiteY21" fmla="*/ 4386231 h 4674887"/>
              <a:gd name="connsiteX22" fmla="*/ 1725702 w 5195129"/>
              <a:gd name="connsiteY22" fmla="*/ 4009169 h 4674887"/>
              <a:gd name="connsiteX23" fmla="*/ 1036282 w 5195129"/>
              <a:gd name="connsiteY23" fmla="*/ 3354127 h 4674887"/>
              <a:gd name="connsiteX24" fmla="*/ 456082 w 5195129"/>
              <a:gd name="connsiteY24" fmla="*/ 2640093 h 4674887"/>
              <a:gd name="connsiteX25" fmla="*/ 152116 w 5195129"/>
              <a:gd name="connsiteY25" fmla="*/ 2096603 h 4674887"/>
              <a:gd name="connsiteX26" fmla="*/ 13326 w 5195129"/>
              <a:gd name="connsiteY26" fmla="*/ 1617813 h 4674887"/>
              <a:gd name="connsiteX27" fmla="*/ 19959 w 5195129"/>
              <a:gd name="connsiteY27" fmla="*/ 1209959 h 4674887"/>
              <a:gd name="connsiteX28" fmla="*/ 31259 w 5195129"/>
              <a:gd name="connsiteY28" fmla="*/ 1142921 h 4674887"/>
              <a:gd name="connsiteX29" fmla="*/ 53053 w 5195129"/>
              <a:gd name="connsiteY29" fmla="*/ 1066752 h 4674887"/>
              <a:gd name="connsiteX30" fmla="*/ 61817 w 5195129"/>
              <a:gd name="connsiteY30" fmla="*/ 1049035 h 4674887"/>
              <a:gd name="connsiteX31" fmla="*/ 105769 w 5195129"/>
              <a:gd name="connsiteY31" fmla="*/ 941036 h 4674887"/>
              <a:gd name="connsiteX32" fmla="*/ 367836 w 5195129"/>
              <a:gd name="connsiteY32" fmla="*/ 565570 h 4674887"/>
              <a:gd name="connsiteX33" fmla="*/ 837097 w 5195129"/>
              <a:gd name="connsiteY33" fmla="*/ 206920 h 4674887"/>
              <a:gd name="connsiteX34" fmla="*/ 1121761 w 5195129"/>
              <a:gd name="connsiteY34" fmla="*/ 57235 h 467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195129" h="4674887">
                <a:moveTo>
                  <a:pt x="1257458" y="0"/>
                </a:moveTo>
                <a:lnTo>
                  <a:pt x="4888355" y="0"/>
                </a:lnTo>
                <a:lnTo>
                  <a:pt x="4897797" y="10583"/>
                </a:lnTo>
                <a:cubicBezTo>
                  <a:pt x="4932002" y="55083"/>
                  <a:pt x="4963329" y="102548"/>
                  <a:pt x="4991734" y="153016"/>
                </a:cubicBezTo>
                <a:cubicBezTo>
                  <a:pt x="5073471" y="298496"/>
                  <a:pt x="5124502" y="454903"/>
                  <a:pt x="5155578" y="618243"/>
                </a:cubicBezTo>
                <a:cubicBezTo>
                  <a:pt x="5192956" y="815490"/>
                  <a:pt x="5200577" y="1014331"/>
                  <a:pt x="5191863" y="1214314"/>
                </a:cubicBezTo>
                <a:cubicBezTo>
                  <a:pt x="5184425" y="1378006"/>
                  <a:pt x="5166047" y="1540340"/>
                  <a:pt x="5140212" y="1702059"/>
                </a:cubicBezTo>
                <a:cubicBezTo>
                  <a:pt x="5119763" y="1831189"/>
                  <a:pt x="5095537" y="1959748"/>
                  <a:pt x="5065164" y="2086547"/>
                </a:cubicBezTo>
                <a:cubicBezTo>
                  <a:pt x="5035290" y="2212477"/>
                  <a:pt x="5001840" y="2337131"/>
                  <a:pt x="4969982" y="2462239"/>
                </a:cubicBezTo>
                <a:cubicBezTo>
                  <a:pt x="4968404" y="2468613"/>
                  <a:pt x="4967964" y="2475314"/>
                  <a:pt x="4966842" y="2481819"/>
                </a:cubicBezTo>
                <a:lnTo>
                  <a:pt x="4948658" y="2545371"/>
                </a:lnTo>
                <a:cubicBezTo>
                  <a:pt x="4945367" y="2554287"/>
                  <a:pt x="4941394" y="2563009"/>
                  <a:pt x="4938561" y="2572055"/>
                </a:cubicBezTo>
                <a:cubicBezTo>
                  <a:pt x="4891773" y="2729547"/>
                  <a:pt x="4841279" y="2886230"/>
                  <a:pt x="4784773" y="3040688"/>
                </a:cubicBezTo>
                <a:cubicBezTo>
                  <a:pt x="4715843" y="3228242"/>
                  <a:pt x="4638756" y="3412454"/>
                  <a:pt x="4548619" y="3590655"/>
                </a:cubicBezTo>
                <a:cubicBezTo>
                  <a:pt x="4462746" y="3759964"/>
                  <a:pt x="4366041" y="3922386"/>
                  <a:pt x="4250458" y="4073335"/>
                </a:cubicBezTo>
                <a:cubicBezTo>
                  <a:pt x="4143196" y="4213270"/>
                  <a:pt x="4022542" y="4339769"/>
                  <a:pt x="3878856" y="4443497"/>
                </a:cubicBezTo>
                <a:cubicBezTo>
                  <a:pt x="3672253" y="4592420"/>
                  <a:pt x="3442748" y="4673364"/>
                  <a:pt x="3186482" y="4674862"/>
                </a:cubicBezTo>
                <a:cubicBezTo>
                  <a:pt x="3087070" y="4675486"/>
                  <a:pt x="2988750" y="4664545"/>
                  <a:pt x="2891514" y="4643798"/>
                </a:cubicBezTo>
                <a:cubicBezTo>
                  <a:pt x="2870856" y="4639405"/>
                  <a:pt x="2849760" y="4637412"/>
                  <a:pt x="2828700" y="4634421"/>
                </a:cubicBezTo>
                <a:lnTo>
                  <a:pt x="2731286" y="4606548"/>
                </a:lnTo>
                <a:cubicBezTo>
                  <a:pt x="2718686" y="4600669"/>
                  <a:pt x="2706718" y="4593450"/>
                  <a:pt x="2693489" y="4588909"/>
                </a:cubicBezTo>
                <a:cubicBezTo>
                  <a:pt x="2541742" y="4536644"/>
                  <a:pt x="2397648" y="4467102"/>
                  <a:pt x="2259009" y="4386231"/>
                </a:cubicBezTo>
                <a:cubicBezTo>
                  <a:pt x="2070375" y="4276141"/>
                  <a:pt x="1894025" y="4148078"/>
                  <a:pt x="1725702" y="4009169"/>
                </a:cubicBezTo>
                <a:cubicBezTo>
                  <a:pt x="1480355" y="3807273"/>
                  <a:pt x="1253033" y="3586266"/>
                  <a:pt x="1036282" y="3354127"/>
                </a:cubicBezTo>
                <a:cubicBezTo>
                  <a:pt x="826552" y="3129305"/>
                  <a:pt x="629305" y="2894407"/>
                  <a:pt x="456082" y="2640093"/>
                </a:cubicBezTo>
                <a:cubicBezTo>
                  <a:pt x="338927" y="2467797"/>
                  <a:pt x="234138" y="2288421"/>
                  <a:pt x="152116" y="2096603"/>
                </a:cubicBezTo>
                <a:cubicBezTo>
                  <a:pt x="86077" y="1942724"/>
                  <a:pt x="36464" y="1783939"/>
                  <a:pt x="13326" y="1617813"/>
                </a:cubicBezTo>
                <a:cubicBezTo>
                  <a:pt x="-5531" y="1481481"/>
                  <a:pt x="-5295" y="1345552"/>
                  <a:pt x="19959" y="1209959"/>
                </a:cubicBezTo>
                <a:cubicBezTo>
                  <a:pt x="24128" y="1187644"/>
                  <a:pt x="27546" y="1165366"/>
                  <a:pt x="31259" y="1142921"/>
                </a:cubicBezTo>
                <a:lnTo>
                  <a:pt x="53053" y="1066752"/>
                </a:lnTo>
                <a:cubicBezTo>
                  <a:pt x="55998" y="1060766"/>
                  <a:pt x="59555" y="1055213"/>
                  <a:pt x="61817" y="1049035"/>
                </a:cubicBezTo>
                <a:cubicBezTo>
                  <a:pt x="76541" y="1013058"/>
                  <a:pt x="89516" y="976325"/>
                  <a:pt x="105769" y="941036"/>
                </a:cubicBezTo>
                <a:cubicBezTo>
                  <a:pt x="170030" y="799921"/>
                  <a:pt x="260001" y="676524"/>
                  <a:pt x="367836" y="565570"/>
                </a:cubicBezTo>
                <a:cubicBezTo>
                  <a:pt x="506395" y="422961"/>
                  <a:pt x="666033" y="307366"/>
                  <a:pt x="837097" y="206920"/>
                </a:cubicBezTo>
                <a:cubicBezTo>
                  <a:pt x="929764" y="152419"/>
                  <a:pt x="1024798" y="102766"/>
                  <a:pt x="1121761" y="57235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937" y="4200863"/>
            <a:ext cx="1673680" cy="275133"/>
          </a:xfrm>
          <a:prstGeom prst="rect">
            <a:avLst/>
          </a:prstGeom>
        </p:spPr>
      </p:pic>
      <p:pic>
        <p:nvPicPr>
          <p:cNvPr id="13" name="Picture 12" descr="simbols-PREMIO2019-31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" t="7263" r="76595" b="20680"/>
          <a:stretch/>
        </p:blipFill>
        <p:spPr>
          <a:xfrm>
            <a:off x="7987034" y="2491009"/>
            <a:ext cx="4647804" cy="4126371"/>
          </a:xfrm>
          <a:prstGeom prst="rect">
            <a:avLst/>
          </a:prstGeom>
        </p:spPr>
      </p:pic>
      <p:sp>
        <p:nvSpPr>
          <p:cNvPr id="17" name="Shape 3690"/>
          <p:cNvSpPr/>
          <p:nvPr/>
        </p:nvSpPr>
        <p:spPr>
          <a:xfrm>
            <a:off x="574342" y="2569511"/>
            <a:ext cx="702427" cy="5747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0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3"/>
                  <a:pt x="8380" y="7241"/>
                  <a:pt x="8380" y="7241"/>
                </a:cubicBezTo>
                <a:cubicBezTo>
                  <a:pt x="8112" y="6504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2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6"/>
                  <a:pt x="12890" y="2039"/>
                  <a:pt x="13313" y="3272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3"/>
                </a:cubicBezTo>
                <a:cubicBezTo>
                  <a:pt x="13386" y="9109"/>
                  <a:pt x="13260" y="9535"/>
                  <a:pt x="13227" y="9619"/>
                </a:cubicBezTo>
                <a:cubicBezTo>
                  <a:pt x="13219" y="9631"/>
                  <a:pt x="13101" y="9813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0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2"/>
                </a:cubicBezTo>
                <a:cubicBezTo>
                  <a:pt x="13957" y="10422"/>
                  <a:pt x="14531" y="9808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4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80"/>
                </a:cubicBezTo>
                <a:cubicBezTo>
                  <a:pt x="6540" y="5169"/>
                  <a:pt x="7179" y="6892"/>
                  <a:pt x="7494" y="7758"/>
                </a:cubicBezTo>
                <a:cubicBezTo>
                  <a:pt x="7110" y="9740"/>
                  <a:pt x="7642" y="10422"/>
                  <a:pt x="7642" y="10422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7"/>
                </a:moveTo>
                <a:cubicBezTo>
                  <a:pt x="19516" y="15007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4"/>
                </a:cubicBezTo>
                <a:cubicBezTo>
                  <a:pt x="19388" y="7760"/>
                  <a:pt x="19900" y="6420"/>
                  <a:pt x="19470" y="5184"/>
                </a:cubicBezTo>
                <a:cubicBezTo>
                  <a:pt x="18974" y="3713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4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1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6"/>
                  <a:pt x="17332" y="3919"/>
                </a:cubicBezTo>
                <a:cubicBezTo>
                  <a:pt x="17375" y="3953"/>
                  <a:pt x="17421" y="3983"/>
                  <a:pt x="17467" y="4007"/>
                </a:cubicBezTo>
                <a:cubicBezTo>
                  <a:pt x="17950" y="4265"/>
                  <a:pt x="18131" y="4361"/>
                  <a:pt x="18562" y="5641"/>
                </a:cubicBezTo>
                <a:cubicBezTo>
                  <a:pt x="18822" y="6387"/>
                  <a:pt x="18452" y="7378"/>
                  <a:pt x="18253" y="7910"/>
                </a:cubicBezTo>
                <a:cubicBezTo>
                  <a:pt x="18161" y="8155"/>
                  <a:pt x="18130" y="8457"/>
                  <a:pt x="18182" y="8719"/>
                </a:cubicBezTo>
                <a:cubicBezTo>
                  <a:pt x="18316" y="9392"/>
                  <a:pt x="18254" y="9707"/>
                  <a:pt x="18232" y="9784"/>
                </a:cubicBezTo>
                <a:cubicBezTo>
                  <a:pt x="18230" y="9789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2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7"/>
                  <a:pt x="19516" y="15007"/>
                </a:cubicBezTo>
                <a:moveTo>
                  <a:pt x="2371" y="16155"/>
                </a:moveTo>
                <a:cubicBezTo>
                  <a:pt x="3030" y="15932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9"/>
                  <a:pt x="3367" y="9784"/>
                </a:cubicBezTo>
                <a:cubicBezTo>
                  <a:pt x="3346" y="9707"/>
                  <a:pt x="3283" y="9392"/>
                  <a:pt x="3418" y="8719"/>
                </a:cubicBezTo>
                <a:cubicBezTo>
                  <a:pt x="3470" y="8457"/>
                  <a:pt x="3439" y="8155"/>
                  <a:pt x="3347" y="7910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1"/>
                  <a:pt x="3649" y="4265"/>
                  <a:pt x="4133" y="4007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6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4"/>
                </a:cubicBezTo>
                <a:cubicBezTo>
                  <a:pt x="6045" y="3548"/>
                  <a:pt x="6096" y="3341"/>
                  <a:pt x="6165" y="3133"/>
                </a:cubicBezTo>
                <a:cubicBezTo>
                  <a:pt x="6225" y="2950"/>
                  <a:pt x="6289" y="2793"/>
                  <a:pt x="6351" y="2631"/>
                </a:cubicBezTo>
                <a:cubicBezTo>
                  <a:pt x="6046" y="2469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3"/>
                  <a:pt x="2130" y="5184"/>
                </a:cubicBezTo>
                <a:cubicBezTo>
                  <a:pt x="1700" y="6420"/>
                  <a:pt x="2212" y="7760"/>
                  <a:pt x="2464" y="8434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7"/>
                  <a:pt x="2084" y="15007"/>
                </a:cubicBezTo>
                <a:cubicBezTo>
                  <a:pt x="1191" y="15387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rgbClr val="0070C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6247" y="3916286"/>
            <a:ext cx="623453" cy="713230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501707" y="344948"/>
            <a:ext cx="10515600" cy="1419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700" b="1" dirty="0" smtClean="0">
                <a:solidFill>
                  <a:srgbClr val="1A9092"/>
                </a:solidFill>
                <a:latin typeface="Raleway"/>
                <a:cs typeface="Raleway"/>
              </a:rPr>
              <a:t>TRANSFORMING </a:t>
            </a:r>
          </a:p>
          <a:p>
            <a:pPr algn="l"/>
            <a:r>
              <a:rPr lang="en-US" sz="3700" b="1" dirty="0" smtClean="0">
                <a:solidFill>
                  <a:srgbClr val="1A9092"/>
                </a:solidFill>
                <a:latin typeface="Raleway"/>
                <a:cs typeface="Raleway"/>
              </a:rPr>
              <a:t>COMMUNITIES </a:t>
            </a:r>
            <a:endParaRPr lang="en-US" sz="3700" b="1" dirty="0">
              <a:solidFill>
                <a:srgbClr val="1A9092"/>
              </a:solidFill>
              <a:latin typeface="Raleway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9195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6256175" y="2032398"/>
            <a:ext cx="10235" cy="484473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932058" y="2046082"/>
            <a:ext cx="346195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1" name="Donut 10"/>
          <p:cNvSpPr/>
          <p:nvPr/>
        </p:nvSpPr>
        <p:spPr>
          <a:xfrm>
            <a:off x="5787545" y="1972184"/>
            <a:ext cx="146620" cy="152594"/>
          </a:xfrm>
          <a:prstGeom prst="donu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805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5920438" y="3810783"/>
            <a:ext cx="346195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3" name="Donut 12"/>
          <p:cNvSpPr/>
          <p:nvPr/>
        </p:nvSpPr>
        <p:spPr>
          <a:xfrm>
            <a:off x="5764643" y="3732085"/>
            <a:ext cx="146620" cy="152594"/>
          </a:xfrm>
          <a:prstGeom prst="donu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805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5920438" y="5499152"/>
            <a:ext cx="346195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5" name="Donut 14"/>
          <p:cNvSpPr/>
          <p:nvPr/>
        </p:nvSpPr>
        <p:spPr>
          <a:xfrm>
            <a:off x="5780726" y="5422854"/>
            <a:ext cx="146620" cy="152594"/>
          </a:xfrm>
          <a:prstGeom prst="donu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805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266410" y="3055809"/>
            <a:ext cx="346195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7" name="Donut 16"/>
          <p:cNvSpPr/>
          <p:nvPr/>
        </p:nvSpPr>
        <p:spPr>
          <a:xfrm>
            <a:off x="6612605" y="2979512"/>
            <a:ext cx="146620" cy="152594"/>
          </a:xfrm>
          <a:prstGeom prst="donu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805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6271693" y="4674550"/>
            <a:ext cx="346195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9" name="Donut 18"/>
          <p:cNvSpPr/>
          <p:nvPr/>
        </p:nvSpPr>
        <p:spPr>
          <a:xfrm>
            <a:off x="6617888" y="4598253"/>
            <a:ext cx="146620" cy="152594"/>
          </a:xfrm>
          <a:prstGeom prst="donu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805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30823" y="957378"/>
            <a:ext cx="10660063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  <a:ea typeface="Tahoma" pitchFamily="34" charset="0"/>
                <a:cs typeface="Browallia New" panose="020B0604020202020204" pitchFamily="34" charset="-34"/>
              </a:rPr>
              <a:t>With this category, we have contributed to the transformation of 6 communities in Mexico.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6265127" y="6373758"/>
            <a:ext cx="346195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36" name="Donut 35"/>
          <p:cNvSpPr/>
          <p:nvPr/>
        </p:nvSpPr>
        <p:spPr>
          <a:xfrm>
            <a:off x="6611322" y="6297461"/>
            <a:ext cx="146620" cy="152594"/>
          </a:xfrm>
          <a:prstGeom prst="donu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805">
              <a:solidFill>
                <a:schemeClr val="tx1"/>
              </a:solidFill>
            </a:endParaRPr>
          </a:p>
        </p:txBody>
      </p:sp>
      <p:sp>
        <p:nvSpPr>
          <p:cNvPr id="30" name="Content Placeholder 5"/>
          <p:cNvSpPr txBox="1">
            <a:spLocks/>
          </p:cNvSpPr>
          <p:nvPr/>
        </p:nvSpPr>
        <p:spPr>
          <a:xfrm>
            <a:off x="2626569" y="1839858"/>
            <a:ext cx="3495640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01808" indent="-201808" algn="l" defTabSz="807232" rtl="0" eaLnBrk="1" latinLnBrk="0" hangingPunct="1">
              <a:lnSpc>
                <a:spcPct val="90000"/>
              </a:lnSpc>
              <a:spcBef>
                <a:spcPts val="883"/>
              </a:spcBef>
              <a:buFont typeface="Arial" panose="020B0604020202020204" pitchFamily="34" charset="0"/>
              <a:buChar char="•"/>
              <a:defRPr sz="24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5424" indent="-201808" algn="l" defTabSz="807232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21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9040" indent="-201808" algn="l" defTabSz="807232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7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2657" indent="-201808" algn="l" defTabSz="807232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5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6273" indent="-201808" algn="l" defTabSz="807232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5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19889" indent="-201808" algn="l" defTabSz="807232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5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3505" indent="-201808" algn="l" defTabSz="807232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5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7121" indent="-201808" algn="l" defTabSz="807232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5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30737" indent="-201808" algn="l" defTabSz="807232" rtl="0" eaLnBrk="1" latinLnBrk="0" hangingPunct="1">
              <a:lnSpc>
                <a:spcPct val="90000"/>
              </a:lnSpc>
              <a:spcBef>
                <a:spcPts val="441"/>
              </a:spcBef>
              <a:buFont typeface="Arial" panose="020B0604020202020204" pitchFamily="34" charset="0"/>
              <a:buChar char="•"/>
              <a:defRPr sz="15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s-MX" sz="1200" b="1" dirty="0" err="1">
                <a:solidFill>
                  <a:srgbClr val="002060"/>
                </a:solidFill>
                <a:latin typeface="Raleway" panose="020B0503030101060003" pitchFamily="34" charset="0"/>
                <a:cs typeface="Arial" pitchFamily="34" charset="0"/>
              </a:rPr>
              <a:t>DelegACCIÓN</a:t>
            </a:r>
            <a:r>
              <a:rPr lang="es-MX" sz="1200" b="1" dirty="0">
                <a:solidFill>
                  <a:srgbClr val="002060"/>
                </a:solidFill>
                <a:latin typeface="Raleway" panose="020B0503030101060003" pitchFamily="34" charset="0"/>
                <a:cs typeface="Arial" pitchFamily="34" charset="0"/>
              </a:rPr>
              <a:t> Iztapalapa, 2012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>
                <a:latin typeface="Raleway" panose="020B0503030101060003" pitchFamily="34" charset="0"/>
                <a:cs typeface="Arial" pitchFamily="34" charset="0"/>
              </a:rPr>
              <a:t>Public space intervention for the conservation of native flora and fauna.</a:t>
            </a:r>
          </a:p>
        </p:txBody>
      </p:sp>
      <p:sp>
        <p:nvSpPr>
          <p:cNvPr id="31" name="Content Placeholder 5"/>
          <p:cNvSpPr txBox="1">
            <a:spLocks/>
          </p:cNvSpPr>
          <p:nvPr/>
        </p:nvSpPr>
        <p:spPr>
          <a:xfrm>
            <a:off x="6872816" y="2136163"/>
            <a:ext cx="3167763" cy="1087713"/>
          </a:xfrm>
          <a:prstGeom prst="rect">
            <a:avLst/>
          </a:prstGeom>
          <a:noFill/>
        </p:spPr>
        <p:txBody>
          <a:bodyPr vert="horz" wrap="square" lIns="91673" tIns="45837" rIns="91673" bIns="45837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s-MX" sz="1200" b="1" dirty="0">
                <a:solidFill>
                  <a:srgbClr val="002060"/>
                </a:solidFill>
                <a:latin typeface="Raleway" panose="020B0503030101060003" pitchFamily="34" charset="0"/>
                <a:cs typeface="Arial" pitchFamily="34" charset="0"/>
              </a:rPr>
              <a:t>Jardín Botánico Regional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MX" sz="1200" b="1" dirty="0">
                <a:solidFill>
                  <a:srgbClr val="002060"/>
                </a:solidFill>
                <a:latin typeface="Raleway" panose="020B0503030101060003" pitchFamily="34" charset="0"/>
                <a:cs typeface="Arial" pitchFamily="34" charset="0"/>
              </a:rPr>
              <a:t>Higueras, 2013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dirty="0">
                <a:latin typeface="Raleway" panose="020B0503030101060003" pitchFamily="34" charset="0"/>
                <a:cs typeface="Arial" pitchFamily="34" charset="0"/>
              </a:rPr>
              <a:t>Emphasizes the care of the environment and native vegetation. </a:t>
            </a:r>
          </a:p>
        </p:txBody>
      </p:sp>
      <p:sp>
        <p:nvSpPr>
          <p:cNvPr id="33" name="Content Placeholder 5"/>
          <p:cNvSpPr txBox="1">
            <a:spLocks/>
          </p:cNvSpPr>
          <p:nvPr/>
        </p:nvSpPr>
        <p:spPr>
          <a:xfrm>
            <a:off x="6832772" y="4078494"/>
            <a:ext cx="3095793" cy="774807"/>
          </a:xfrm>
          <a:prstGeom prst="rect">
            <a:avLst/>
          </a:prstGeom>
          <a:noFill/>
        </p:spPr>
        <p:txBody>
          <a:bodyPr vert="horz" wrap="square" lIns="91673" tIns="45837" rIns="91673" bIns="45837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s-MX" sz="1200" b="1" dirty="0">
                <a:solidFill>
                  <a:srgbClr val="002060"/>
                </a:solidFill>
                <a:latin typeface="Raleway" panose="020B0503030101060003" pitchFamily="34" charset="0"/>
                <a:cs typeface="Arial" pitchFamily="34" charset="0"/>
              </a:rPr>
              <a:t>MUPUME, 2015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>
                <a:latin typeface="Raleway" panose="020B0503030101060003" pitchFamily="34" charset="0"/>
                <a:cs typeface="Arial" pitchFamily="34" charset="0"/>
              </a:rPr>
              <a:t>Construction of a community center with 6 cultural and craft stations. </a:t>
            </a:r>
          </a:p>
        </p:txBody>
      </p:sp>
      <p:sp>
        <p:nvSpPr>
          <p:cNvPr id="34" name="Content Placeholder 5"/>
          <p:cNvSpPr txBox="1">
            <a:spLocks/>
          </p:cNvSpPr>
          <p:nvPr/>
        </p:nvSpPr>
        <p:spPr>
          <a:xfrm>
            <a:off x="2624988" y="3583289"/>
            <a:ext cx="3309178" cy="774807"/>
          </a:xfrm>
          <a:prstGeom prst="rect">
            <a:avLst/>
          </a:prstGeom>
          <a:noFill/>
        </p:spPr>
        <p:txBody>
          <a:bodyPr vert="horz" wrap="square" lIns="91673" tIns="45837" rIns="91673" bIns="45837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s-MX" sz="1200" b="1" dirty="0">
                <a:solidFill>
                  <a:srgbClr val="002060"/>
                </a:solidFill>
                <a:latin typeface="Raleway" panose="020B0503030101060003" pitchFamily="34" charset="0"/>
                <a:cs typeface="Arial" pitchFamily="34" charset="0"/>
              </a:rPr>
              <a:t>ECOS Lomas Altas Colima, 2014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>
                <a:latin typeface="Raleway" panose="020B0503030101060003" pitchFamily="34" charset="0"/>
                <a:cs typeface="Arial" pitchFamily="34" charset="0"/>
              </a:rPr>
              <a:t>Construction of a garden with eco- technologies. </a:t>
            </a:r>
          </a:p>
        </p:txBody>
      </p:sp>
      <p:sp>
        <p:nvSpPr>
          <p:cNvPr id="37" name="Content Placeholder 5"/>
          <p:cNvSpPr txBox="1">
            <a:spLocks/>
          </p:cNvSpPr>
          <p:nvPr/>
        </p:nvSpPr>
        <p:spPr>
          <a:xfrm>
            <a:off x="2626569" y="5321451"/>
            <a:ext cx="3490066" cy="959473"/>
          </a:xfrm>
          <a:prstGeom prst="rect">
            <a:avLst/>
          </a:prstGeom>
          <a:noFill/>
        </p:spPr>
        <p:txBody>
          <a:bodyPr vert="horz" wrap="square" lIns="91673" tIns="45837" rIns="91673" bIns="45837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s-MX" sz="1200" b="1" dirty="0">
                <a:solidFill>
                  <a:srgbClr val="002060"/>
                </a:solidFill>
                <a:latin typeface="Raleway" panose="020B0503030101060003" pitchFamily="34" charset="0"/>
                <a:cs typeface="Arial" pitchFamily="34" charset="0"/>
              </a:rPr>
              <a:t>Construyendo un Vivero, 2016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>
                <a:latin typeface="Raleway" panose="020B0503030101060003" pitchFamily="34" charset="0"/>
                <a:cs typeface="Arial" pitchFamily="34" charset="0"/>
              </a:rPr>
              <a:t>Improvement of the forest situation through the construction of a communitary plant nursery.</a:t>
            </a:r>
          </a:p>
        </p:txBody>
      </p:sp>
      <p:sp>
        <p:nvSpPr>
          <p:cNvPr id="38" name="Oval 37"/>
          <p:cNvSpPr/>
          <p:nvPr/>
        </p:nvSpPr>
        <p:spPr>
          <a:xfrm>
            <a:off x="1120763" y="4902524"/>
            <a:ext cx="1361243" cy="1324974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5"/>
          </a:p>
        </p:txBody>
      </p:sp>
      <p:sp>
        <p:nvSpPr>
          <p:cNvPr id="40" name="Oval 39"/>
          <p:cNvSpPr/>
          <p:nvPr/>
        </p:nvSpPr>
        <p:spPr>
          <a:xfrm>
            <a:off x="1125129" y="3243220"/>
            <a:ext cx="1350977" cy="1309623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5"/>
          </a:p>
        </p:txBody>
      </p:sp>
      <p:sp>
        <p:nvSpPr>
          <p:cNvPr id="41" name="Oval 40"/>
          <p:cNvSpPr/>
          <p:nvPr/>
        </p:nvSpPr>
        <p:spPr>
          <a:xfrm>
            <a:off x="1121816" y="1572412"/>
            <a:ext cx="1359711" cy="1316448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5"/>
          </a:p>
        </p:txBody>
      </p:sp>
      <p:sp>
        <p:nvSpPr>
          <p:cNvPr id="42" name="Oval 41"/>
          <p:cNvSpPr/>
          <p:nvPr/>
        </p:nvSpPr>
        <p:spPr>
          <a:xfrm>
            <a:off x="9811983" y="3732085"/>
            <a:ext cx="1361243" cy="1324974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5"/>
          </a:p>
        </p:txBody>
      </p:sp>
      <p:sp>
        <p:nvSpPr>
          <p:cNvPr id="43" name="Oval 42"/>
          <p:cNvSpPr/>
          <p:nvPr/>
        </p:nvSpPr>
        <p:spPr>
          <a:xfrm>
            <a:off x="9811984" y="1930412"/>
            <a:ext cx="1361243" cy="1324974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5"/>
          </a:p>
        </p:txBody>
      </p:sp>
      <p:sp>
        <p:nvSpPr>
          <p:cNvPr id="44" name="Content Placeholder 5"/>
          <p:cNvSpPr txBox="1">
            <a:spLocks/>
          </p:cNvSpPr>
          <p:nvPr/>
        </p:nvSpPr>
        <p:spPr>
          <a:xfrm>
            <a:off x="6876309" y="5600001"/>
            <a:ext cx="2763310" cy="959473"/>
          </a:xfrm>
          <a:prstGeom prst="rect">
            <a:avLst/>
          </a:prstGeom>
          <a:noFill/>
        </p:spPr>
        <p:txBody>
          <a:bodyPr vert="horz" wrap="square" lIns="91673" tIns="45837" rIns="91673" bIns="45837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s-MX" sz="1200" b="1" dirty="0">
                <a:solidFill>
                  <a:srgbClr val="002060"/>
                </a:solidFill>
                <a:latin typeface="Raleway" panose="020B0503030101060003" pitchFamily="34" charset="0"/>
                <a:cs typeface="Arial" pitchFamily="34" charset="0"/>
              </a:rPr>
              <a:t>Casa Partera, 2017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>
                <a:latin typeface="Raleway" panose="020B0503030101060003" pitchFamily="34" charset="0"/>
                <a:cs typeface="Arial" pitchFamily="34" charset="0"/>
              </a:rPr>
              <a:t>Construction of 2 midwife houses based on a participatory design with the midwife.</a:t>
            </a:r>
            <a:endParaRPr lang="es-MX" sz="1200" dirty="0">
              <a:latin typeface="Raleway" panose="020B0503030101060003" pitchFamily="34" charset="0"/>
              <a:cs typeface="Arial" pitchFamily="34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46"/>
          <a:stretch/>
        </p:blipFill>
        <p:spPr>
          <a:xfrm>
            <a:off x="9768858" y="5431809"/>
            <a:ext cx="1404369" cy="140163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39" name="Title 1"/>
          <p:cNvSpPr txBox="1">
            <a:spLocks/>
          </p:cNvSpPr>
          <p:nvPr/>
        </p:nvSpPr>
        <p:spPr>
          <a:xfrm>
            <a:off x="501707" y="344948"/>
            <a:ext cx="10515600" cy="1419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1A9092"/>
                </a:solidFill>
                <a:latin typeface="Raleway"/>
                <a:cs typeface="Raleway"/>
              </a:rPr>
              <a:t>TRANSFORMING COMMUNITIES </a:t>
            </a:r>
            <a:endParaRPr lang="en-US" sz="3200" b="1" dirty="0">
              <a:solidFill>
                <a:srgbClr val="1A9092"/>
              </a:solidFill>
              <a:latin typeface="Raleway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81004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543425" y="1755069"/>
            <a:ext cx="6810375" cy="1186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Open to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entrepreneurs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 with projects that solve social problems and promote a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systemic change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. Proposed efforts should have the potential to become sustainable projects with social business models.</a:t>
            </a:r>
            <a:endParaRPr lang="es-MX" sz="16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730" y="4801159"/>
            <a:ext cx="863488" cy="760445"/>
          </a:xfrm>
          <a:prstGeom prst="rect">
            <a:avLst/>
          </a:prstGeom>
        </p:spPr>
      </p:pic>
      <p:pic>
        <p:nvPicPr>
          <p:cNvPr id="13" name="Picture Placeholder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89095" cy="3326063"/>
          </a:xfrm>
          <a:custGeom>
            <a:avLst/>
            <a:gdLst>
              <a:gd name="connsiteX0" fmla="*/ 160403 w 8999137"/>
              <a:gd name="connsiteY0" fmla="*/ 0 h 4753614"/>
              <a:gd name="connsiteX1" fmla="*/ 8778621 w 8999137"/>
              <a:gd name="connsiteY1" fmla="*/ 0 h 4753614"/>
              <a:gd name="connsiteX2" fmla="*/ 8830686 w 8999137"/>
              <a:gd name="connsiteY2" fmla="*/ 125692 h 4753614"/>
              <a:gd name="connsiteX3" fmla="*/ 8956500 w 8999137"/>
              <a:gd name="connsiteY3" fmla="*/ 566655 h 4753614"/>
              <a:gd name="connsiteX4" fmla="*/ 8817116 w 8999137"/>
              <a:gd name="connsiteY4" fmla="*/ 1831562 h 4753614"/>
              <a:gd name="connsiteX5" fmla="*/ 8552543 w 8999137"/>
              <a:gd name="connsiteY5" fmla="*/ 2275779 h 4753614"/>
              <a:gd name="connsiteX6" fmla="*/ 8491828 w 8999137"/>
              <a:gd name="connsiteY6" fmla="*/ 2368359 h 4753614"/>
              <a:gd name="connsiteX7" fmla="*/ 8376572 w 8999137"/>
              <a:gd name="connsiteY7" fmla="*/ 2502201 h 4753614"/>
              <a:gd name="connsiteX8" fmla="*/ 8321049 w 8999137"/>
              <a:gd name="connsiteY8" fmla="*/ 2549147 h 4753614"/>
              <a:gd name="connsiteX9" fmla="*/ 7682953 w 8999137"/>
              <a:gd name="connsiteY9" fmla="*/ 3088875 h 4753614"/>
              <a:gd name="connsiteX10" fmla="*/ 6696654 w 8999137"/>
              <a:gd name="connsiteY10" fmla="*/ 3657691 h 4753614"/>
              <a:gd name="connsiteX11" fmla="*/ 5156343 w 8999137"/>
              <a:gd name="connsiteY11" fmla="*/ 4270617 h 4753614"/>
              <a:gd name="connsiteX12" fmla="*/ 3602413 w 8999137"/>
              <a:gd name="connsiteY12" fmla="*/ 4667581 h 4753614"/>
              <a:gd name="connsiteX13" fmla="*/ 2520156 w 8999137"/>
              <a:gd name="connsiteY13" fmla="*/ 4751840 h 4753614"/>
              <a:gd name="connsiteX14" fmla="*/ 1660932 w 8999137"/>
              <a:gd name="connsiteY14" fmla="*/ 4621890 h 4753614"/>
              <a:gd name="connsiteX15" fmla="*/ 1020188 w 8999137"/>
              <a:gd name="connsiteY15" fmla="*/ 4313553 h 4753614"/>
              <a:gd name="connsiteX16" fmla="*/ 922325 w 8999137"/>
              <a:gd name="connsiteY16" fmla="*/ 4246711 h 4753614"/>
              <a:gd name="connsiteX17" fmla="*/ 817674 w 8999137"/>
              <a:gd name="connsiteY17" fmla="*/ 4156590 h 4753614"/>
              <a:gd name="connsiteX18" fmla="*/ 796031 w 8999137"/>
              <a:gd name="connsiteY18" fmla="*/ 4129779 h 4753614"/>
              <a:gd name="connsiteX19" fmla="*/ 657178 w 8999137"/>
              <a:gd name="connsiteY19" fmla="*/ 3981342 h 4753614"/>
              <a:gd name="connsiteX20" fmla="*/ 254230 w 8999137"/>
              <a:gd name="connsiteY20" fmla="*/ 3292333 h 4753614"/>
              <a:gd name="connsiteX21" fmla="*/ 29210 w 8999137"/>
              <a:gd name="connsiteY21" fmla="*/ 2287638 h 4753614"/>
              <a:gd name="connsiteX22" fmla="*/ 18702 w 8999137"/>
              <a:gd name="connsiteY22" fmla="*/ 1167583 h 4753614"/>
              <a:gd name="connsiteX23" fmla="*/ 81464 w 8999137"/>
              <a:gd name="connsiteY23" fmla="*/ 522993 h 475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999137" h="4753614">
                <a:moveTo>
                  <a:pt x="160403" y="0"/>
                </a:moveTo>
                <a:lnTo>
                  <a:pt x="8778621" y="0"/>
                </a:lnTo>
                <a:lnTo>
                  <a:pt x="8830686" y="125692"/>
                </a:lnTo>
                <a:cubicBezTo>
                  <a:pt x="8884022" y="268426"/>
                  <a:pt x="8926868" y="415063"/>
                  <a:pt x="8956500" y="566655"/>
                </a:cubicBezTo>
                <a:cubicBezTo>
                  <a:pt x="9041356" y="1002437"/>
                  <a:pt x="9001882" y="1424828"/>
                  <a:pt x="8817116" y="1831562"/>
                </a:cubicBezTo>
                <a:cubicBezTo>
                  <a:pt x="8745505" y="1989377"/>
                  <a:pt x="8656388" y="2137016"/>
                  <a:pt x="8552543" y="2275779"/>
                </a:cubicBezTo>
                <a:cubicBezTo>
                  <a:pt x="8530503" y="2305272"/>
                  <a:pt x="8511944" y="2337209"/>
                  <a:pt x="8491828" y="2368359"/>
                </a:cubicBezTo>
                <a:lnTo>
                  <a:pt x="8376572" y="2502201"/>
                </a:lnTo>
                <a:cubicBezTo>
                  <a:pt x="8358065" y="2517851"/>
                  <a:pt x="8337899" y="2531525"/>
                  <a:pt x="8321049" y="2549147"/>
                </a:cubicBezTo>
                <a:cubicBezTo>
                  <a:pt x="8127505" y="2751181"/>
                  <a:pt x="7912204" y="2928481"/>
                  <a:pt x="7682953" y="3088875"/>
                </a:cubicBezTo>
                <a:cubicBezTo>
                  <a:pt x="7370941" y="3307068"/>
                  <a:pt x="7039450" y="3492693"/>
                  <a:pt x="6696654" y="3657691"/>
                </a:cubicBezTo>
                <a:cubicBezTo>
                  <a:pt x="6197909" y="3898611"/>
                  <a:pt x="5682077" y="4097043"/>
                  <a:pt x="5156343" y="4270617"/>
                </a:cubicBezTo>
                <a:cubicBezTo>
                  <a:pt x="4647318" y="4438419"/>
                  <a:pt x="4131460" y="4579103"/>
                  <a:pt x="3602413" y="4667581"/>
                </a:cubicBezTo>
                <a:cubicBezTo>
                  <a:pt x="3244135" y="4727203"/>
                  <a:pt x="2883679" y="4762083"/>
                  <a:pt x="2520156" y="4751840"/>
                </a:cubicBezTo>
                <a:cubicBezTo>
                  <a:pt x="2228356" y="4744000"/>
                  <a:pt x="1940786" y="4706579"/>
                  <a:pt x="1660932" y="4621890"/>
                </a:cubicBezTo>
                <a:cubicBezTo>
                  <a:pt x="1431364" y="4552181"/>
                  <a:pt x="1216374" y="4452545"/>
                  <a:pt x="1020188" y="4313553"/>
                </a:cubicBezTo>
                <a:cubicBezTo>
                  <a:pt x="987911" y="4290659"/>
                  <a:pt x="955143" y="4268980"/>
                  <a:pt x="922325" y="4246711"/>
                </a:cubicBezTo>
                <a:lnTo>
                  <a:pt x="817674" y="4156590"/>
                </a:lnTo>
                <a:cubicBezTo>
                  <a:pt x="810350" y="4147558"/>
                  <a:pt x="804158" y="4137871"/>
                  <a:pt x="796031" y="4129779"/>
                </a:cubicBezTo>
                <a:cubicBezTo>
                  <a:pt x="749835" y="4080201"/>
                  <a:pt x="701165" y="4032838"/>
                  <a:pt x="657178" y="3981342"/>
                </a:cubicBezTo>
                <a:cubicBezTo>
                  <a:pt x="480734" y="3776574"/>
                  <a:pt x="351112" y="3544049"/>
                  <a:pt x="254230" y="3292333"/>
                </a:cubicBezTo>
                <a:cubicBezTo>
                  <a:pt x="129680" y="2968869"/>
                  <a:pt x="63284" y="2631766"/>
                  <a:pt x="29210" y="2287638"/>
                </a:cubicBezTo>
                <a:cubicBezTo>
                  <a:pt x="-7988" y="1914676"/>
                  <a:pt x="-7577" y="1540890"/>
                  <a:pt x="18702" y="1167583"/>
                </a:cubicBezTo>
                <a:cubicBezTo>
                  <a:pt x="33799" y="951712"/>
                  <a:pt x="54828" y="736866"/>
                  <a:pt x="81464" y="522993"/>
                </a:cubicBezTo>
                <a:close/>
              </a:path>
            </a:pathLst>
          </a:cu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6096001" y="5751085"/>
            <a:ext cx="5919788" cy="3918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US $10,000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each in seed capital.</a:t>
            </a:r>
            <a:endParaRPr lang="es-MX" sz="16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59231" y="3049155"/>
            <a:ext cx="57945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  <a:cs typeface="Browallia New" panose="020B0604020202020204" pitchFamily="34" charset="-34"/>
              </a:rPr>
              <a:t>Individual nomination by the founder or decision maker within the project.</a:t>
            </a:r>
            <a:endParaRPr lang="es-MX" sz="16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  <a:cs typeface="Browallia New" panose="020B0604020202020204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23838" y="4284464"/>
            <a:ext cx="48489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  <a:cs typeface="Browallia New" panose="020B0604020202020204" pitchFamily="34" charset="-34"/>
              </a:rPr>
              <a:t>5-day "Bootcamp" acceleration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  <a:cs typeface="Browallia New" panose="020B0604020202020204" pitchFamily="34" charset="-34"/>
              </a:rPr>
              <a:t>in Monterrey Mexico, lead by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347" y="4885107"/>
            <a:ext cx="1083020" cy="676497"/>
          </a:xfrm>
          <a:prstGeom prst="rect">
            <a:avLst/>
          </a:prstGeom>
        </p:spPr>
      </p:pic>
      <p:pic>
        <p:nvPicPr>
          <p:cNvPr id="15" name="Picture 14" descr="simbols-PREMIO2019-31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4" t="10610" r="26724" b="20650"/>
          <a:stretch/>
        </p:blipFill>
        <p:spPr>
          <a:xfrm>
            <a:off x="-117129" y="2537978"/>
            <a:ext cx="3836357" cy="394998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308470" y="4177221"/>
            <a:ext cx="1603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01C8B0"/>
                </a:solidFill>
                <a:latin typeface="Raleway"/>
                <a:cs typeface="Raleway"/>
              </a:rPr>
              <a:t>15 </a:t>
            </a:r>
          </a:p>
          <a:p>
            <a:pPr algn="r"/>
            <a:r>
              <a:rPr lang="en-US" sz="2000" b="1" dirty="0" smtClean="0">
                <a:solidFill>
                  <a:srgbClr val="01C8B0"/>
                </a:solidFill>
                <a:latin typeface="Raleway"/>
                <a:cs typeface="Raleway"/>
              </a:rPr>
              <a:t>Finalists </a:t>
            </a:r>
            <a:endParaRPr lang="en-US" sz="2000" b="1" dirty="0">
              <a:solidFill>
                <a:srgbClr val="01C8B0"/>
              </a:solidFill>
              <a:latin typeface="Raleway"/>
              <a:cs typeface="Raleway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13772" y="5585172"/>
            <a:ext cx="1603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01C8B0"/>
                </a:solidFill>
                <a:latin typeface="Raleway"/>
                <a:cs typeface="Raleway"/>
              </a:rPr>
              <a:t>3 </a:t>
            </a:r>
          </a:p>
          <a:p>
            <a:pPr algn="r"/>
            <a:r>
              <a:rPr lang="en-US" sz="2000" b="1" dirty="0" smtClean="0">
                <a:solidFill>
                  <a:srgbClr val="01C8B0"/>
                </a:solidFill>
                <a:latin typeface="Raleway"/>
                <a:cs typeface="Raleway"/>
              </a:rPr>
              <a:t>Winners </a:t>
            </a:r>
            <a:endParaRPr lang="en-US" sz="2000" b="1" dirty="0">
              <a:solidFill>
                <a:srgbClr val="01C8B0"/>
              </a:solidFill>
              <a:latin typeface="Raleway"/>
              <a:cs typeface="Raleway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5982336" y="4222789"/>
            <a:ext cx="0" cy="725065"/>
          </a:xfrm>
          <a:prstGeom prst="line">
            <a:avLst/>
          </a:prstGeom>
          <a:ln w="19050" cmpd="sng">
            <a:solidFill>
              <a:srgbClr val="01C8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982336" y="5634271"/>
            <a:ext cx="0" cy="725065"/>
          </a:xfrm>
          <a:prstGeom prst="line">
            <a:avLst/>
          </a:prstGeom>
          <a:ln w="19050" cmpd="sng">
            <a:solidFill>
              <a:srgbClr val="01C8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hape 3690"/>
          <p:cNvSpPr/>
          <p:nvPr/>
        </p:nvSpPr>
        <p:spPr>
          <a:xfrm>
            <a:off x="4755010" y="3054155"/>
            <a:ext cx="702427" cy="5747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0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3"/>
                  <a:pt x="8380" y="7241"/>
                  <a:pt x="8380" y="7241"/>
                </a:cubicBezTo>
                <a:cubicBezTo>
                  <a:pt x="8112" y="6504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2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6"/>
                  <a:pt x="12890" y="2039"/>
                  <a:pt x="13313" y="3272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3"/>
                </a:cubicBezTo>
                <a:cubicBezTo>
                  <a:pt x="13386" y="9109"/>
                  <a:pt x="13260" y="9535"/>
                  <a:pt x="13227" y="9619"/>
                </a:cubicBezTo>
                <a:cubicBezTo>
                  <a:pt x="13219" y="9631"/>
                  <a:pt x="13101" y="9813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0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2"/>
                </a:cubicBezTo>
                <a:cubicBezTo>
                  <a:pt x="13957" y="10422"/>
                  <a:pt x="14531" y="9808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4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80"/>
                </a:cubicBezTo>
                <a:cubicBezTo>
                  <a:pt x="6540" y="5169"/>
                  <a:pt x="7179" y="6892"/>
                  <a:pt x="7494" y="7758"/>
                </a:cubicBezTo>
                <a:cubicBezTo>
                  <a:pt x="7110" y="9740"/>
                  <a:pt x="7642" y="10422"/>
                  <a:pt x="7642" y="10422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7"/>
                </a:moveTo>
                <a:cubicBezTo>
                  <a:pt x="19516" y="15007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4"/>
                </a:cubicBezTo>
                <a:cubicBezTo>
                  <a:pt x="19388" y="7760"/>
                  <a:pt x="19900" y="6420"/>
                  <a:pt x="19470" y="5184"/>
                </a:cubicBezTo>
                <a:cubicBezTo>
                  <a:pt x="18974" y="3713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4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1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6"/>
                  <a:pt x="17332" y="3919"/>
                </a:cubicBezTo>
                <a:cubicBezTo>
                  <a:pt x="17375" y="3953"/>
                  <a:pt x="17421" y="3983"/>
                  <a:pt x="17467" y="4007"/>
                </a:cubicBezTo>
                <a:cubicBezTo>
                  <a:pt x="17950" y="4265"/>
                  <a:pt x="18131" y="4361"/>
                  <a:pt x="18562" y="5641"/>
                </a:cubicBezTo>
                <a:cubicBezTo>
                  <a:pt x="18822" y="6387"/>
                  <a:pt x="18452" y="7378"/>
                  <a:pt x="18253" y="7910"/>
                </a:cubicBezTo>
                <a:cubicBezTo>
                  <a:pt x="18161" y="8155"/>
                  <a:pt x="18130" y="8457"/>
                  <a:pt x="18182" y="8719"/>
                </a:cubicBezTo>
                <a:cubicBezTo>
                  <a:pt x="18316" y="9392"/>
                  <a:pt x="18254" y="9707"/>
                  <a:pt x="18232" y="9784"/>
                </a:cubicBezTo>
                <a:cubicBezTo>
                  <a:pt x="18230" y="9789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2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7"/>
                  <a:pt x="19516" y="15007"/>
                </a:cubicBezTo>
                <a:moveTo>
                  <a:pt x="2371" y="16155"/>
                </a:moveTo>
                <a:cubicBezTo>
                  <a:pt x="3030" y="15932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9"/>
                  <a:pt x="3367" y="9784"/>
                </a:cubicBezTo>
                <a:cubicBezTo>
                  <a:pt x="3346" y="9707"/>
                  <a:pt x="3283" y="9392"/>
                  <a:pt x="3418" y="8719"/>
                </a:cubicBezTo>
                <a:cubicBezTo>
                  <a:pt x="3470" y="8457"/>
                  <a:pt x="3439" y="8155"/>
                  <a:pt x="3347" y="7910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1"/>
                  <a:pt x="3649" y="4265"/>
                  <a:pt x="4133" y="4007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6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4"/>
                </a:cubicBezTo>
                <a:cubicBezTo>
                  <a:pt x="6045" y="3548"/>
                  <a:pt x="6096" y="3341"/>
                  <a:pt x="6165" y="3133"/>
                </a:cubicBezTo>
                <a:cubicBezTo>
                  <a:pt x="6225" y="2950"/>
                  <a:pt x="6289" y="2793"/>
                  <a:pt x="6351" y="2631"/>
                </a:cubicBezTo>
                <a:cubicBezTo>
                  <a:pt x="6046" y="2469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3"/>
                  <a:pt x="2130" y="5184"/>
                </a:cubicBezTo>
                <a:cubicBezTo>
                  <a:pt x="1700" y="6420"/>
                  <a:pt x="2212" y="7760"/>
                  <a:pt x="2464" y="8434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7"/>
                  <a:pt x="2084" y="15007"/>
                </a:cubicBezTo>
                <a:cubicBezTo>
                  <a:pt x="1191" y="15387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rgbClr val="0070C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374128" y="487518"/>
            <a:ext cx="6979672" cy="9116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700" b="1">
                <a:solidFill>
                  <a:srgbClr val="1A9092"/>
                </a:solidFill>
                <a:latin typeface="Raleway"/>
                <a:ea typeface="+mj-ea"/>
                <a:cs typeface="Raleway"/>
              </a:defRPr>
            </a:lvl1pPr>
          </a:lstStyle>
          <a:p>
            <a:pPr algn="r"/>
            <a:r>
              <a:rPr lang="es-MX" dirty="0" smtClean="0"/>
              <a:t>SOCIAL</a:t>
            </a:r>
          </a:p>
          <a:p>
            <a:pPr algn="r"/>
            <a:r>
              <a:rPr lang="es-MX" dirty="0" smtClean="0"/>
              <a:t>ENTREPRENEURS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0375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3553B2BEEB7449A985D5658CE756BD" ma:contentTypeVersion="10" ma:contentTypeDescription="Create a new document." ma:contentTypeScope="" ma:versionID="0ad5ceda1c907a4affbda35335b901b5">
  <xsd:schema xmlns:xsd="http://www.w3.org/2001/XMLSchema" xmlns:xs="http://www.w3.org/2001/XMLSchema" xmlns:p="http://schemas.microsoft.com/office/2006/metadata/properties" xmlns:ns2="b4c597e9-73a3-4571-a622-8c711933295a" xmlns:ns3="5b4bd610-a880-4e6e-894d-bf3b30aeefc6" targetNamespace="http://schemas.microsoft.com/office/2006/metadata/properties" ma:root="true" ma:fieldsID="7209053d96203a2ebc0480e0e6b4bac6" ns2:_="" ns3:_="">
    <xsd:import namespace="b4c597e9-73a3-4571-a622-8c711933295a"/>
    <xsd:import namespace="5b4bd610-a880-4e6e-894d-bf3b30aeef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c597e9-73a3-4571-a622-8c71193329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4bd610-a880-4e6e-894d-bf3b30aeefc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41DA780-CA5A-4054-9372-513EB59DEEEE}"/>
</file>

<file path=customXml/itemProps2.xml><?xml version="1.0" encoding="utf-8"?>
<ds:datastoreItem xmlns:ds="http://schemas.openxmlformats.org/officeDocument/2006/customXml" ds:itemID="{692B26B9-33B5-483A-AD39-A045A8C3CEDE}"/>
</file>

<file path=customXml/itemProps3.xml><?xml version="1.0" encoding="utf-8"?>
<ds:datastoreItem xmlns:ds="http://schemas.openxmlformats.org/officeDocument/2006/customXml" ds:itemID="{8907D351-2D5B-4C8F-B859-4A743670658A}"/>
</file>

<file path=docProps/app.xml><?xml version="1.0" encoding="utf-8"?>
<Properties xmlns="http://schemas.openxmlformats.org/officeDocument/2006/extended-properties" xmlns:vt="http://schemas.openxmlformats.org/officeDocument/2006/docPropsVTypes">
  <TotalTime>3023</TotalTime>
  <Words>984</Words>
  <Application>Microsoft Office PowerPoint</Application>
  <PresentationFormat>Widescreen</PresentationFormat>
  <Paragraphs>191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Kozuka Gothic Pr6N B</vt:lpstr>
      <vt:lpstr>Arial</vt:lpstr>
      <vt:lpstr>Browallia New</vt:lpstr>
      <vt:lpstr>Calibri</vt:lpstr>
      <vt:lpstr>Calibri Light</vt:lpstr>
      <vt:lpstr>Franklin Gothic Book</vt:lpstr>
      <vt:lpstr>HelveticaNeue LT 55 Roman</vt:lpstr>
      <vt:lpstr>Raleway</vt:lpstr>
      <vt:lpstr>Tahoma</vt:lpstr>
      <vt:lpstr>Titillium</vt:lpstr>
      <vt:lpstr>Titillium Light</vt:lpstr>
      <vt:lpstr>Titillium Regular</vt:lpstr>
      <vt:lpstr>Wingdings</vt:lpstr>
      <vt:lpstr>Office Theme</vt:lpstr>
      <vt:lpstr>PowerPoint Presentation</vt:lpstr>
      <vt:lpstr>PowerPoint Presentation</vt:lpstr>
      <vt:lpstr>The Center works in 3 Node: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IMPACT CEMEX-TEC AWARD</vt:lpstr>
      <vt:lpstr>Participation   2018th Edition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SC</cp:lastModifiedBy>
  <cp:revision>73</cp:revision>
  <dcterms:created xsi:type="dcterms:W3CDTF">2018-01-18T00:28:33Z</dcterms:created>
  <dcterms:modified xsi:type="dcterms:W3CDTF">2019-02-26T16:04:21Z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0x010100423553B2BEEB7449A985D5658CE756BD</vt:lpwstr>
  </property>
</Properties>
</file>