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8" r:id="rId5"/>
  </p:sldIdLst>
  <p:sldSz cx="6858000" cy="9906000" type="A4"/>
  <p:notesSz cx="7315200" cy="96012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19100" indent="381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38200" indent="76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58888" indent="1127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77988" indent="1508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nick Tomasetti" initials="YT" lastIdx="0" clrIdx="0">
    <p:extLst>
      <p:ext uri="{19B8F6BF-5375-455C-9EA6-DF929625EA0E}">
        <p15:presenceInfo xmlns:p15="http://schemas.microsoft.com/office/powerpoint/2012/main" userId="S-1-5-21-1017836254-511648046-1312564413-1346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716"/>
    <a:srgbClr val="E8112D"/>
    <a:srgbClr val="002868"/>
    <a:srgbClr val="00CCFF"/>
    <a:srgbClr val="3333FF"/>
    <a:srgbClr val="00FFFF"/>
    <a:srgbClr val="33CCCC"/>
    <a:srgbClr val="0099FF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5205" autoAdjust="0"/>
  </p:normalViewPr>
  <p:slideViewPr>
    <p:cSldViewPr>
      <p:cViewPr varScale="1">
        <p:scale>
          <a:sx n="77" d="100"/>
          <a:sy n="77" d="100"/>
        </p:scale>
        <p:origin x="3066" y="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411413" y="720725"/>
            <a:ext cx="249237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Click to change the text styles of the mask text</a:t>
            </a:r>
          </a:p>
          <a:p>
            <a:pPr lvl="1"/>
            <a:r>
              <a:rPr lang="fr-FR" noProof="0"/>
              <a:t>Second level</a:t>
            </a:r>
          </a:p>
          <a:p>
            <a:pPr lvl="2"/>
            <a:r>
              <a:rPr lang="fr-FR" noProof="0"/>
              <a:t>Third level</a:t>
            </a:r>
          </a:p>
          <a:p>
            <a:pPr lvl="3"/>
            <a:r>
              <a:rPr lang="fr-FR" noProof="0"/>
              <a:t>Fourth level</a:t>
            </a:r>
          </a:p>
          <a:p>
            <a:pPr lvl="4"/>
            <a:r>
              <a:rPr lang="fr-FR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D50509-FA04-4BA3-9FB7-938789E49347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191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38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588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6779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09923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9081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8927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8774" algn="l" defTabSz="83969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50509-FA04-4BA3-9FB7-938789E49347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203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027" y="3077978"/>
            <a:ext cx="5829947" cy="2122084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052" y="5613303"/>
            <a:ext cx="4801896" cy="2530912"/>
          </a:xfrm>
        </p:spPr>
        <p:txBody>
          <a:bodyPr/>
          <a:lstStyle>
            <a:lvl1pPr marL="0" indent="0" algn="ctr">
              <a:buNone/>
              <a:defRPr/>
            </a:lvl1pPr>
            <a:lvl2pPr marL="419847" indent="0" algn="ctr">
              <a:buNone/>
              <a:defRPr/>
            </a:lvl2pPr>
            <a:lvl3pPr marL="839694" indent="0" algn="ctr">
              <a:buNone/>
              <a:defRPr/>
            </a:lvl3pPr>
            <a:lvl4pPr marL="1259540" indent="0" algn="ctr">
              <a:buNone/>
              <a:defRPr/>
            </a:lvl4pPr>
            <a:lvl5pPr marL="1679387" indent="0" algn="ctr">
              <a:buNone/>
              <a:defRPr/>
            </a:lvl5pPr>
            <a:lvl6pPr marL="2099234" indent="0" algn="ctr">
              <a:buNone/>
              <a:defRPr/>
            </a:lvl6pPr>
            <a:lvl7pPr marL="2519081" indent="0" algn="ctr">
              <a:buNone/>
              <a:defRPr/>
            </a:lvl7pPr>
            <a:lvl8pPr marL="2938927" indent="0" algn="ctr">
              <a:buNone/>
              <a:defRPr/>
            </a:lvl8pPr>
            <a:lvl9pPr marL="3358774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9F4FB-5AA1-4066-A19C-1AF6288B244E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045E0-AC03-48B4-AF0D-D0038E09114D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3238" y="397064"/>
            <a:ext cx="1542078" cy="84515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684" y="397064"/>
            <a:ext cx="4492328" cy="84515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9C89C-5A84-4EE3-862F-F95A21D80B66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6B3E-EE47-4B77-AE7E-0D72725C4278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83" y="6366253"/>
            <a:ext cx="5829948" cy="1966199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83" y="4198580"/>
            <a:ext cx="5829948" cy="2167673"/>
          </a:xfrm>
        </p:spPr>
        <p:txBody>
          <a:bodyPr anchor="b"/>
          <a:lstStyle>
            <a:lvl1pPr marL="0" indent="0">
              <a:buNone/>
              <a:defRPr sz="1800"/>
            </a:lvl1pPr>
            <a:lvl2pPr marL="419847" indent="0">
              <a:buNone/>
              <a:defRPr sz="1700"/>
            </a:lvl2pPr>
            <a:lvl3pPr marL="839694" indent="0">
              <a:buNone/>
              <a:defRPr sz="1500"/>
            </a:lvl3pPr>
            <a:lvl4pPr marL="1259540" indent="0">
              <a:buNone/>
              <a:defRPr sz="1300"/>
            </a:lvl4pPr>
            <a:lvl5pPr marL="1679387" indent="0">
              <a:buNone/>
              <a:defRPr sz="1300"/>
            </a:lvl5pPr>
            <a:lvl6pPr marL="2099234" indent="0">
              <a:buNone/>
              <a:defRPr sz="1300"/>
            </a:lvl6pPr>
            <a:lvl7pPr marL="2519081" indent="0">
              <a:buNone/>
              <a:defRPr sz="1300"/>
            </a:lvl7pPr>
            <a:lvl8pPr marL="2938927" indent="0">
              <a:buNone/>
              <a:defRPr sz="1300"/>
            </a:lvl8pPr>
            <a:lvl9pPr marL="3358774" indent="0">
              <a:buNone/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4F3E7-AD3C-421E-B414-8739D57F852F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684" y="2311792"/>
            <a:ext cx="3016484" cy="65368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97393" y="2311792"/>
            <a:ext cx="3017923" cy="65368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B75C9-EDBE-4F3B-96C4-883D473C730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684" y="2217674"/>
            <a:ext cx="3030882" cy="92354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684" y="3141214"/>
            <a:ext cx="3030882" cy="570742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434" y="2217674"/>
            <a:ext cx="3030882" cy="92354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9847" indent="0">
              <a:buNone/>
              <a:defRPr sz="1800" b="1"/>
            </a:lvl2pPr>
            <a:lvl3pPr marL="839694" indent="0">
              <a:buNone/>
              <a:defRPr sz="1700" b="1"/>
            </a:lvl3pPr>
            <a:lvl4pPr marL="1259540" indent="0">
              <a:buNone/>
              <a:defRPr sz="1500" b="1"/>
            </a:lvl4pPr>
            <a:lvl5pPr marL="1679387" indent="0">
              <a:buNone/>
              <a:defRPr sz="1500" b="1"/>
            </a:lvl5pPr>
            <a:lvl6pPr marL="2099234" indent="0">
              <a:buNone/>
              <a:defRPr sz="1500" b="1"/>
            </a:lvl6pPr>
            <a:lvl7pPr marL="2519081" indent="0">
              <a:buNone/>
              <a:defRPr sz="1500" b="1"/>
            </a:lvl7pPr>
            <a:lvl8pPr marL="2938927" indent="0">
              <a:buNone/>
              <a:defRPr sz="1500" b="1"/>
            </a:lvl8pPr>
            <a:lvl9pPr marL="3358774" indent="0">
              <a:buNone/>
              <a:defRPr sz="15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434" y="3141214"/>
            <a:ext cx="3030882" cy="570742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A9A66-C4A2-4126-9665-CCC93E914F8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B98F2-6362-41F5-B410-7000052EE36A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44316-3B3E-4F0B-A2D3-40B78A029E43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685" y="394123"/>
            <a:ext cx="2256243" cy="167943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0999" y="394122"/>
            <a:ext cx="3834318" cy="8454513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685" y="2073554"/>
            <a:ext cx="2256243" cy="6775081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87DE9-2BD8-4715-A531-F07F02A82DA0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819" y="6933907"/>
            <a:ext cx="4113648" cy="81912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819" y="885305"/>
            <a:ext cx="4113648" cy="5942718"/>
          </a:xfrm>
        </p:spPr>
        <p:txBody>
          <a:bodyPr/>
          <a:lstStyle>
            <a:lvl1pPr marL="0" indent="0">
              <a:buNone/>
              <a:defRPr sz="2900"/>
            </a:lvl1pPr>
            <a:lvl2pPr marL="419847" indent="0">
              <a:buNone/>
              <a:defRPr sz="2600"/>
            </a:lvl2pPr>
            <a:lvl3pPr marL="839694" indent="0">
              <a:buNone/>
              <a:defRPr sz="2200"/>
            </a:lvl3pPr>
            <a:lvl4pPr marL="1259540" indent="0">
              <a:buNone/>
              <a:defRPr sz="1800"/>
            </a:lvl4pPr>
            <a:lvl5pPr marL="1679387" indent="0">
              <a:buNone/>
              <a:defRPr sz="1800"/>
            </a:lvl5pPr>
            <a:lvl6pPr marL="2099234" indent="0">
              <a:buNone/>
              <a:defRPr sz="1800"/>
            </a:lvl6pPr>
            <a:lvl7pPr marL="2519081" indent="0">
              <a:buNone/>
              <a:defRPr sz="1800"/>
            </a:lvl7pPr>
            <a:lvl8pPr marL="2938927" indent="0">
              <a:buNone/>
              <a:defRPr sz="1800"/>
            </a:lvl8pPr>
            <a:lvl9pPr marL="3358774" indent="0">
              <a:buNone/>
              <a:defRPr sz="18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819" y="7753033"/>
            <a:ext cx="4113648" cy="1161779"/>
          </a:xfrm>
        </p:spPr>
        <p:txBody>
          <a:bodyPr/>
          <a:lstStyle>
            <a:lvl1pPr marL="0" indent="0">
              <a:buNone/>
              <a:defRPr sz="1300"/>
            </a:lvl1pPr>
            <a:lvl2pPr marL="419847" indent="0">
              <a:buNone/>
              <a:defRPr sz="1100"/>
            </a:lvl2pPr>
            <a:lvl3pPr marL="839694" indent="0">
              <a:buNone/>
              <a:defRPr sz="900"/>
            </a:lvl3pPr>
            <a:lvl4pPr marL="1259540" indent="0">
              <a:buNone/>
              <a:defRPr sz="800"/>
            </a:lvl4pPr>
            <a:lvl5pPr marL="1679387" indent="0">
              <a:buNone/>
              <a:defRPr sz="800"/>
            </a:lvl5pPr>
            <a:lvl6pPr marL="2099234" indent="0">
              <a:buNone/>
              <a:defRPr sz="800"/>
            </a:lvl6pPr>
            <a:lvl7pPr marL="2519081" indent="0">
              <a:buNone/>
              <a:defRPr sz="800"/>
            </a:lvl7pPr>
            <a:lvl8pPr marL="2938927" indent="0">
              <a:buNone/>
              <a:defRPr sz="800"/>
            </a:lvl8pPr>
            <a:lvl9pPr marL="3358774" indent="0">
              <a:buNone/>
              <a:defRPr sz="8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79378-7324-4896-999E-389C4038FA95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change the style of the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change the text styles of the mask text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969" tIns="41985" rIns="83969" bIns="419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4842721-0E75-4895-8794-F5DE1DA1387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1984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839694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25954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679387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261938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49338" indent="-2095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68438" indent="-2095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9125" indent="-20955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0915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729004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148851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568697" indent="-209923" algn="l" rtl="0" fontAlgn="base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image" Target="../media/image6.jpe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image" Target="../media/image5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notesSlide" Target="../notesSlides/notesSlide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slideLayout" Target="../slideLayouts/slideLayout1.xml"/><Relationship Id="rId30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38" descr="Logo_CEMEX_FILET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-38490" y="-32725"/>
            <a:ext cx="10207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4">
            <a:extLst>
              <a:ext uri="{FF2B5EF4-FFF2-40B4-BE49-F238E27FC236}">
                <a16:creationId xmlns:a16="http://schemas.microsoft.com/office/drawing/2014/main" id="{9FD6A05D-7C6B-40BE-8C03-1B0CEEA84136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98730" y="83168"/>
            <a:ext cx="58592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cap="all" dirty="0">
                <a:solidFill>
                  <a:srgbClr val="E8112D"/>
                </a:solidFill>
                <a:latin typeface="+mj-lt"/>
              </a:rPr>
              <a:t>FINGERS AND Hands </a:t>
            </a:r>
            <a:r>
              <a:rPr lang="fr-FR" b="1" cap="all" dirty="0">
                <a:solidFill>
                  <a:srgbClr val="E8112D"/>
                </a:solidFill>
              </a:rPr>
              <a:t>Injuries</a:t>
            </a:r>
            <a:endParaRPr lang="fr-FR" b="1" cap="all" dirty="0">
              <a:solidFill>
                <a:srgbClr val="E8112D"/>
              </a:solidFill>
              <a:latin typeface="+mj-lt"/>
            </a:endParaRPr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ED99B7E6-36AD-45EB-8510-C86065A248EB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2281" y="632520"/>
            <a:ext cx="57770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marL="0" lvl="1" indent="-285750" eaLnBrk="0" hangingPunct="0">
              <a:buClr>
                <a:schemeClr val="tx1"/>
              </a:buClr>
              <a:defRPr/>
            </a:pP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Finger and hand injuries have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accounted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for a </a:t>
            </a:r>
            <a:r>
              <a:rPr lang="fr-FR" sz="1600" kern="0" dirty="0">
                <a:solidFill>
                  <a:srgbClr val="E8112D"/>
                </a:solidFill>
                <a:latin typeface="Arial"/>
                <a:cs typeface="Arial"/>
              </a:rPr>
              <a:t>large percentage of </a:t>
            </a:r>
            <a:r>
              <a:rPr lang="en-GB" sz="1600" kern="0" dirty="0">
                <a:solidFill>
                  <a:srgbClr val="E8112D"/>
                </a:solidFill>
                <a:latin typeface="Arial"/>
                <a:cs typeface="Arial"/>
              </a:rPr>
              <a:t>UK 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accidents in the last 18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months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,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with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little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improvement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seen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</a:t>
            </a:r>
            <a:r>
              <a:rPr lang="en-GB" sz="1600" kern="0" dirty="0">
                <a:solidFill>
                  <a:srgbClr val="002868"/>
                </a:solidFill>
                <a:latin typeface="Arial"/>
                <a:cs typeface="Arial"/>
              </a:rPr>
              <a:t>since</a:t>
            </a:r>
            <a:r>
              <a:rPr lang="fr-FR" sz="1600" kern="0" dirty="0">
                <a:solidFill>
                  <a:srgbClr val="002868"/>
                </a:solidFill>
                <a:latin typeface="Arial"/>
                <a:cs typeface="Arial"/>
              </a:rPr>
              <a:t> the beginning of 2019.</a:t>
            </a:r>
          </a:p>
          <a:p>
            <a:pPr marL="0" lvl="1" indent="-285750" algn="just" eaLnBrk="0" hangingPunct="0">
              <a:buClr>
                <a:schemeClr val="tx1"/>
              </a:buClr>
              <a:defRPr/>
            </a:pPr>
            <a:endParaRPr lang="fr-FR" sz="1600" kern="0" dirty="0">
              <a:solidFill>
                <a:srgbClr val="002868"/>
              </a:solidFill>
              <a:latin typeface="Arial"/>
              <a:cs typeface="Arial"/>
            </a:endParaRPr>
          </a:p>
          <a:p>
            <a:pPr marL="0" lvl="1" indent="-285750" algn="ctr" eaLnBrk="0" hangingPunct="0">
              <a:buClr>
                <a:schemeClr val="tx1"/>
              </a:buClr>
              <a:defRPr/>
            </a:pPr>
            <a:r>
              <a:rPr lang="fr-FR" sz="1600" b="1" kern="0" dirty="0">
                <a:solidFill>
                  <a:srgbClr val="FF0000"/>
                </a:solidFill>
                <a:latin typeface="Arial"/>
                <a:cs typeface="Arial"/>
              </a:rPr>
              <a:t>Your hands are Important! Protect Them!</a:t>
            </a: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F68A3319-9DF2-4131-A864-A27FA804073D}"/>
              </a:ext>
            </a:extLst>
          </p:cNvPr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8620" y="523345"/>
            <a:ext cx="1055252" cy="146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AutoShape 173">
            <a:extLst>
              <a:ext uri="{FF2B5EF4-FFF2-40B4-BE49-F238E27FC236}">
                <a16:creationId xmlns:a16="http://schemas.microsoft.com/office/drawing/2014/main" id="{0AC58B6A-7695-4945-A1C7-98F3E29C190B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9622" y="1982710"/>
            <a:ext cx="6644743" cy="360000"/>
          </a:xfrm>
          <a:prstGeom prst="roundRect">
            <a:avLst>
              <a:gd name="adj" fmla="val 16667"/>
            </a:avLst>
          </a:prstGeom>
          <a:solidFill>
            <a:srgbClr val="002868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GB" b="1" dirty="0">
                <a:solidFill>
                  <a:schemeClr val="bg1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Recent</a:t>
            </a:r>
            <a:r>
              <a:rPr lang="fr-FR" b="1" dirty="0">
                <a:solidFill>
                  <a:schemeClr val="bg1"/>
                </a:solidFill>
                <a:latin typeface="+mj-lt"/>
                <a:ea typeface="Ebrima" panose="02000000000000000000" pitchFamily="2" charset="0"/>
                <a:cs typeface="Ebrima" panose="02000000000000000000" pitchFamily="2" charset="0"/>
              </a:rPr>
              <a:t> incidents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64842F2-5F4B-4C37-AC14-B3475CF4F0C7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31"/>
          <a:srcRect l="4467" t="2845" r="2534"/>
          <a:stretch/>
        </p:blipFill>
        <p:spPr>
          <a:xfrm>
            <a:off x="1732392" y="3554554"/>
            <a:ext cx="2790310" cy="300755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6726522-F601-4073-AA5C-14FAAD9DB1C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41269" y="5504019"/>
            <a:ext cx="18452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US" sz="1200" b="1" dirty="0">
                <a:solidFill>
                  <a:srgbClr val="002060"/>
                </a:solidFill>
                <a:cs typeface="Arial" charset="0"/>
              </a:rPr>
              <a:t>January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2019: </a:t>
            </a:r>
            <a:r>
              <a:rPr lang="fr-FR" sz="1200" dirty="0">
                <a:cs typeface="Arial" charset="0"/>
              </a:rPr>
              <a:t>Cut to </a:t>
            </a:r>
            <a:r>
              <a:rPr lang="fr-FR" sz="1200" b="1" dirty="0">
                <a:solidFill>
                  <a:srgbClr val="FF0000"/>
                </a:solidFill>
                <a:cs typeface="Arial" charset="0"/>
              </a:rPr>
              <a:t>Palm of hand </a:t>
            </a:r>
            <a:r>
              <a:rPr lang="fr-FR" sz="1200" b="1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when a drill bit snapped </a:t>
            </a:r>
            <a:endParaRPr lang="fr-FR" sz="1200" dirty="0">
              <a:cs typeface="Arial" charset="0"/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D8C9F038-2442-4B6B-8862-194B8C3BB5F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 flipV="1">
            <a:off x="1767614" y="5426985"/>
            <a:ext cx="808156" cy="326204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xplosion : 8 points 9">
            <a:extLst>
              <a:ext uri="{FF2B5EF4-FFF2-40B4-BE49-F238E27FC236}">
                <a16:creationId xmlns:a16="http://schemas.microsoft.com/office/drawing/2014/main" id="{051CCA6C-CEA5-433F-AE75-1CBAF82F3D90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293985" y="4097905"/>
            <a:ext cx="628238" cy="463124"/>
          </a:xfrm>
          <a:prstGeom prst="irregularSeal1">
            <a:avLst/>
          </a:prstGeom>
          <a:solidFill>
            <a:srgbClr val="E8112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FB4DAB0-171E-47D0-9BE0-9D06EF2C0B4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920873" y="5201114"/>
            <a:ext cx="1937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September 2018: </a:t>
            </a:r>
            <a:r>
              <a:rPr lang="fr-FR" sz="1200" b="1" dirty="0">
                <a:solidFill>
                  <a:srgbClr val="FF0000"/>
                </a:solidFill>
                <a:cs typeface="Arial" charset="0"/>
              </a:rPr>
              <a:t>Broken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GB" sz="1200" b="1" dirty="0">
                <a:solidFill>
                  <a:srgbClr val="E8112D"/>
                </a:solidFill>
                <a:cs typeface="Arial" charset="0"/>
              </a:rPr>
              <a:t>thumb</a:t>
            </a:r>
            <a:r>
              <a:rPr lang="fr-FR" sz="1200" b="1" dirty="0">
                <a:solidFill>
                  <a:srgbClr val="E8112D"/>
                </a:solidFill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following a fall on steps </a:t>
            </a:r>
            <a:endParaRPr lang="fr-FR" sz="1200" dirty="0">
              <a:cs typeface="Arial" charset="0"/>
            </a:endParaRP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AD541090-948D-4465-A5A1-E4EDC0D8DB2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 flipV="1">
            <a:off x="4340210" y="5401852"/>
            <a:ext cx="558846" cy="89334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xplosion : 14 points 28">
            <a:extLst>
              <a:ext uri="{FF2B5EF4-FFF2-40B4-BE49-F238E27FC236}">
                <a16:creationId xmlns:a16="http://schemas.microsoft.com/office/drawing/2014/main" id="{4653AE31-8E5D-4959-869E-AE0B71E17F2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834045" y="5107076"/>
            <a:ext cx="530208" cy="463124"/>
          </a:xfrm>
          <a:prstGeom prst="irregularSeal2">
            <a:avLst/>
          </a:prstGeom>
          <a:solidFill>
            <a:srgbClr val="E8112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CEF37C5-3CD9-473E-9DAE-EB1DCD82883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955817" y="3948001"/>
            <a:ext cx="18800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GB" sz="1200" b="1" dirty="0">
                <a:solidFill>
                  <a:srgbClr val="002060"/>
                </a:solidFill>
                <a:cs typeface="Arial" charset="0"/>
              </a:rPr>
              <a:t>November 2018: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Broken bone to </a:t>
            </a:r>
            <a:r>
              <a:rPr lang="fr-FR" sz="1200" b="1" dirty="0">
                <a:solidFill>
                  <a:srgbClr val="FF0000"/>
                </a:solidFill>
                <a:cs typeface="Arial" charset="0"/>
              </a:rPr>
              <a:t>Index finger</a:t>
            </a:r>
            <a:r>
              <a:rPr lang="fr-FR" sz="1200" b="1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pinched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between</a:t>
            </a:r>
            <a:r>
              <a:rPr lang="fr-FR" sz="1200" dirty="0">
                <a:cs typeface="Arial" charset="0"/>
              </a:rPr>
              <a:t> </a:t>
            </a:r>
            <a:r>
              <a:rPr lang="fr-FR" sz="1200">
                <a:cs typeface="Arial" charset="0"/>
              </a:rPr>
              <a:t>framework</a:t>
            </a:r>
            <a:r>
              <a:rPr lang="fr-FR" sz="1200" dirty="0">
                <a:cs typeface="Arial" charset="0"/>
              </a:rPr>
              <a:t> whilst dismantling a structure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AAFD3A7-7F7B-4292-816C-E6FB569F4577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 flipH="1" flipV="1">
            <a:off x="3934034" y="4041952"/>
            <a:ext cx="963892" cy="300899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plosion : 8 points 37">
            <a:extLst>
              <a:ext uri="{FF2B5EF4-FFF2-40B4-BE49-F238E27FC236}">
                <a16:creationId xmlns:a16="http://schemas.microsoft.com/office/drawing/2014/main" id="{DE4DD106-D5DA-447A-9057-D8D1348A20FE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2674247" y="5074941"/>
            <a:ext cx="628238" cy="463124"/>
          </a:xfrm>
          <a:prstGeom prst="irregularSeal1">
            <a:avLst/>
          </a:prstGeom>
          <a:solidFill>
            <a:srgbClr val="E8112D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B1CC7ED-CBD9-44EC-9CFF-4C2914ADB489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0" y="4057173"/>
            <a:ext cx="18800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GB" sz="1200" b="1" dirty="0">
                <a:solidFill>
                  <a:srgbClr val="002060"/>
                </a:solidFill>
                <a:cs typeface="Arial" charset="0"/>
              </a:rPr>
              <a:t>February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2019: </a:t>
            </a:r>
            <a:r>
              <a:rPr lang="en-GB" sz="1200" dirty="0">
                <a:cs typeface="Arial" charset="0"/>
              </a:rPr>
              <a:t>Wound</a:t>
            </a:r>
            <a:r>
              <a:rPr lang="fr-FR" sz="1200" dirty="0">
                <a:cs typeface="Arial" charset="0"/>
              </a:rPr>
              <a:t> to the</a:t>
            </a:r>
            <a:r>
              <a:rPr lang="fr-FR" sz="12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fr-FR" sz="1200" b="1" dirty="0">
                <a:solidFill>
                  <a:srgbClr val="FF0000"/>
                </a:solidFill>
                <a:cs typeface="Arial" charset="0"/>
              </a:rPr>
              <a:t>Palm of the hand </a:t>
            </a:r>
            <a:r>
              <a:rPr lang="en-GB" sz="1200" dirty="0">
                <a:cs typeface="Arial" charset="0"/>
              </a:rPr>
              <a:t>after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being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pierced</a:t>
            </a:r>
            <a:r>
              <a:rPr lang="fr-FR" sz="1200" dirty="0">
                <a:cs typeface="Arial" charset="0"/>
              </a:rPr>
              <a:t>  by a </a:t>
            </a:r>
            <a:r>
              <a:rPr lang="en-GB" sz="1200" dirty="0">
                <a:cs typeface="Arial" charset="0"/>
              </a:rPr>
              <a:t>piece</a:t>
            </a:r>
            <a:r>
              <a:rPr lang="fr-FR" sz="1200" dirty="0">
                <a:cs typeface="Arial" charset="0"/>
              </a:rPr>
              <a:t> of  </a:t>
            </a:r>
            <a:r>
              <a:rPr lang="en-GB" sz="1200" dirty="0">
                <a:cs typeface="Arial" charset="0"/>
              </a:rPr>
              <a:t>steel</a:t>
            </a:r>
            <a:r>
              <a:rPr lang="fr-FR" sz="1200" dirty="0">
                <a:cs typeface="Arial" charset="0"/>
              </a:rPr>
              <a:t> whist </a:t>
            </a:r>
            <a:r>
              <a:rPr lang="en-GB" sz="1200" dirty="0">
                <a:cs typeface="Arial" charset="0"/>
              </a:rPr>
              <a:t>spreading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grease</a:t>
            </a:r>
            <a:r>
              <a:rPr lang="fr-FR" sz="1200" dirty="0">
                <a:cs typeface="Arial" charset="0"/>
              </a:rPr>
              <a:t> by hand</a:t>
            </a:r>
          </a:p>
        </p:txBody>
      </p: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45F60EB0-1005-4DCD-8C20-F9741CB27313}"/>
              </a:ext>
            </a:extLst>
          </p:cNvPr>
          <p:cNvCxnSpPr>
            <a:cxnSpLocks/>
          </p:cNvCxnSpPr>
          <p:nvPr>
            <p:custDataLst>
              <p:tags r:id="rId17"/>
            </p:custDataLst>
          </p:nvPr>
        </p:nvCxnSpPr>
        <p:spPr>
          <a:xfrm>
            <a:off x="1454030" y="5061451"/>
            <a:ext cx="1121740" cy="195681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E3DBD718-493E-48BC-99D9-D0C0BEE2C6C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2643082" y="2477725"/>
            <a:ext cx="1879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GB" sz="1200" b="1" dirty="0">
                <a:solidFill>
                  <a:srgbClr val="002060"/>
                </a:solidFill>
                <a:cs typeface="Arial" charset="0"/>
              </a:rPr>
              <a:t>February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2018: </a:t>
            </a:r>
            <a:r>
              <a:rPr lang="en-GB" sz="1200" dirty="0">
                <a:cs typeface="Arial" charset="0"/>
              </a:rPr>
              <a:t>Wound</a:t>
            </a:r>
            <a:r>
              <a:rPr lang="fr-FR" sz="1200" dirty="0">
                <a:cs typeface="Arial" charset="0"/>
              </a:rPr>
              <a:t> to the</a:t>
            </a:r>
            <a:r>
              <a:rPr lang="fr-FR" sz="12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fr-FR" sz="1200" b="1" dirty="0">
                <a:solidFill>
                  <a:srgbClr val="FF0000"/>
                </a:solidFill>
                <a:cs typeface="Arial" charset="0"/>
              </a:rPr>
              <a:t>Index finger </a:t>
            </a:r>
            <a:r>
              <a:rPr lang="en-GB" sz="1200" dirty="0">
                <a:cs typeface="Arial" charset="0"/>
              </a:rPr>
              <a:t>after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being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trapped in truck tail gate</a:t>
            </a:r>
            <a:endParaRPr lang="fr-FR" sz="1200" dirty="0">
              <a:cs typeface="Arial" charset="0"/>
            </a:endParaRP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BB947246-F35F-462B-8D23-2C93BA5FE846}"/>
              </a:ext>
            </a:extLst>
          </p:cNvPr>
          <p:cNvCxnSpPr>
            <a:cxnSpLocks/>
          </p:cNvCxnSpPr>
          <p:nvPr>
            <p:custDataLst>
              <p:tags r:id="rId19"/>
            </p:custDataLst>
          </p:nvPr>
        </p:nvCxnSpPr>
        <p:spPr>
          <a:xfrm>
            <a:off x="3167974" y="3287815"/>
            <a:ext cx="368464" cy="593981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Image 2051">
            <a:extLst>
              <a:ext uri="{FF2B5EF4-FFF2-40B4-BE49-F238E27FC236}">
                <a16:creationId xmlns:a16="http://schemas.microsoft.com/office/drawing/2014/main" id="{BDEE5387-A7B6-4960-B45D-38AC426E1493}"/>
              </a:ext>
            </a:extLst>
          </p:cNvPr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32"/>
          <a:stretch>
            <a:fillRect/>
          </a:stretch>
        </p:blipFill>
        <p:spPr>
          <a:xfrm>
            <a:off x="672523" y="2766515"/>
            <a:ext cx="841099" cy="818290"/>
          </a:xfrm>
          <a:prstGeom prst="rect">
            <a:avLst/>
          </a:prstGeom>
        </p:spPr>
      </p:pic>
      <p:sp>
        <p:nvSpPr>
          <p:cNvPr id="50" name="Text Box 4">
            <a:extLst>
              <a:ext uri="{FF2B5EF4-FFF2-40B4-BE49-F238E27FC236}">
                <a16:creationId xmlns:a16="http://schemas.microsoft.com/office/drawing/2014/main" id="{DEC1F168-1FC1-401A-B512-A1C118A63987}"/>
              </a:ext>
            </a:extLst>
          </p:cNvPr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-23661" y="6808448"/>
            <a:ext cx="6858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cap="all" dirty="0">
                <a:solidFill>
                  <a:srgbClr val="E8112D"/>
                </a:solidFill>
                <a:latin typeface="+mj-lt"/>
              </a:rPr>
              <a:t>YOU CAN STOP THIS!</a:t>
            </a:r>
          </a:p>
          <a:p>
            <a:pPr algn="ctr"/>
            <a:r>
              <a:rPr lang="fr-FR" sz="1600" b="1" cap="all" dirty="0">
                <a:solidFill>
                  <a:srgbClr val="E8112D"/>
                </a:solidFill>
                <a:latin typeface="+mj-lt"/>
              </a:rPr>
              <a:t>TAKE care of your hands </a:t>
            </a:r>
          </a:p>
        </p:txBody>
      </p:sp>
      <p:sp>
        <p:nvSpPr>
          <p:cNvPr id="54" name="Rectangle 24">
            <a:extLst>
              <a:ext uri="{FF2B5EF4-FFF2-40B4-BE49-F238E27FC236}">
                <a16:creationId xmlns:a16="http://schemas.microsoft.com/office/drawing/2014/main" id="{A2C54740-6B38-4879-8054-054A590D5D55}"/>
              </a:ext>
            </a:extLst>
          </p:cNvPr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695336" y="7443735"/>
            <a:ext cx="5064034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your hands, it would be difficult for you to perform simple tasks such as:</a:t>
            </a:r>
          </a:p>
          <a:p>
            <a:pPr marL="704850" lvl="1" indent="-285750"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a door,</a:t>
            </a:r>
          </a:p>
          <a:p>
            <a:pPr marL="704850" lvl="1" indent="-285750"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your shoes,</a:t>
            </a:r>
          </a:p>
          <a:p>
            <a:pPr marL="704850" lvl="1" indent="-285750">
              <a:spcBef>
                <a:spcPts val="0"/>
              </a:spcBef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fork...</a:t>
            </a:r>
          </a:p>
          <a:p>
            <a:pPr lvl="1">
              <a:spcBef>
                <a:spcPts val="0"/>
              </a:spcBef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fr-FR" alt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hands are essential in </a:t>
            </a:r>
            <a:r>
              <a:rPr lang="fr-FR" altLang="en-US" sz="1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fr-FR" alt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spcBef>
                <a:spcPts val="600"/>
              </a:spcBef>
            </a:pPr>
            <a:r>
              <a:rPr lang="en-GB" altLang="en-US" sz="2400" b="1" dirty="0">
                <a:solidFill>
                  <a:srgbClr val="E811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lang="fr-FR" altLang="en-US" sz="2400" b="1" dirty="0">
                <a:solidFill>
                  <a:srgbClr val="E811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2400" b="1" dirty="0" err="1">
                <a:solidFill>
                  <a:srgbClr val="E811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fr-FR" altLang="en-US" sz="2400" b="1" dirty="0">
                <a:solidFill>
                  <a:srgbClr val="E811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altLang="en-US" sz="1400" b="1" dirty="0">
              <a:solidFill>
                <a:srgbClr val="E811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7C3F462-F0F3-4065-B6EC-3BDCA8F76F2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972912" y="5988115"/>
            <a:ext cx="18800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GB" sz="1200" b="1" dirty="0">
                <a:solidFill>
                  <a:srgbClr val="002060"/>
                </a:solidFill>
                <a:cs typeface="Arial" charset="0"/>
              </a:rPr>
              <a:t>November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2018: </a:t>
            </a:r>
            <a:r>
              <a:rPr lang="en-GB" sz="1200" dirty="0">
                <a:cs typeface="Arial" charset="0"/>
              </a:rPr>
              <a:t>Deep cut to </a:t>
            </a:r>
            <a:r>
              <a:rPr lang="en-GB" sz="1200" b="1" dirty="0">
                <a:solidFill>
                  <a:srgbClr val="FF0000"/>
                </a:solidFill>
                <a:cs typeface="Arial" charset="0"/>
              </a:rPr>
              <a:t>Palm of hand </a:t>
            </a:r>
            <a:r>
              <a:rPr lang="en-GB" sz="1200" dirty="0">
                <a:cs typeface="Arial" charset="0"/>
              </a:rPr>
              <a:t>following a trip and fall in a car park </a:t>
            </a:r>
          </a:p>
          <a:p>
            <a:pPr algn="just">
              <a:spcBef>
                <a:spcPts val="1200"/>
              </a:spcBef>
              <a:buClr>
                <a:srgbClr val="002060"/>
              </a:buClr>
            </a:pPr>
            <a:endParaRPr lang="fr-FR" sz="1200" dirty="0">
              <a:cs typeface="Arial" charset="0"/>
            </a:endParaRPr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3DE52907-5421-4880-AD4A-C5237ED9E7D8}"/>
              </a:ext>
            </a:extLst>
          </p:cNvPr>
          <p:cNvCxnSpPr>
            <a:cxnSpLocks/>
          </p:cNvCxnSpPr>
          <p:nvPr>
            <p:custDataLst>
              <p:tags r:id="rId24"/>
            </p:custDataLst>
          </p:nvPr>
        </p:nvCxnSpPr>
        <p:spPr>
          <a:xfrm flipH="1" flipV="1">
            <a:off x="3242109" y="5393900"/>
            <a:ext cx="1843576" cy="839760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6CDEA26E-1C71-4521-B940-75E6910E3FA4}"/>
              </a:ext>
            </a:extLst>
          </p:cNvPr>
          <p:cNvCxnSpPr>
            <a:cxnSpLocks/>
          </p:cNvCxnSpPr>
          <p:nvPr>
            <p:custDataLst>
              <p:tags r:id="rId25"/>
            </p:custDataLst>
          </p:nvPr>
        </p:nvCxnSpPr>
        <p:spPr>
          <a:xfrm flipH="1">
            <a:off x="3859805" y="3378492"/>
            <a:ext cx="1008896" cy="484601"/>
          </a:xfrm>
          <a:prstGeom prst="straightConnector1">
            <a:avLst/>
          </a:prstGeom>
          <a:ln w="38100">
            <a:solidFill>
              <a:srgbClr val="E8112D"/>
            </a:solidFill>
            <a:prstDash val="solid"/>
            <a:tailEnd type="triangle"/>
          </a:ln>
          <a:effectLst>
            <a:glow rad="635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92A086FE-21E5-458C-9A33-B9C771AAB8E9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920520" y="2945617"/>
            <a:ext cx="18800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rgbClr val="002060"/>
              </a:buClr>
            </a:pPr>
            <a:r>
              <a:rPr lang="en-GB" sz="1200" b="1" dirty="0">
                <a:solidFill>
                  <a:srgbClr val="002060"/>
                </a:solidFill>
                <a:cs typeface="Arial" charset="0"/>
              </a:rPr>
              <a:t>April</a:t>
            </a:r>
            <a:r>
              <a:rPr lang="fr-FR" sz="1200" b="1" dirty="0">
                <a:solidFill>
                  <a:srgbClr val="002060"/>
                </a:solidFill>
                <a:cs typeface="Arial" charset="0"/>
              </a:rPr>
              <a:t> 2018: </a:t>
            </a:r>
            <a:r>
              <a:rPr lang="fr-FR" sz="1200" b="1" dirty="0">
                <a:solidFill>
                  <a:srgbClr val="FF0000"/>
                </a:solidFill>
                <a:cs typeface="Arial" charset="0"/>
              </a:rPr>
              <a:t>Index finger </a:t>
            </a:r>
            <a:r>
              <a:rPr lang="en-GB" sz="1200" dirty="0">
                <a:cs typeface="Arial" charset="0"/>
              </a:rPr>
              <a:t>cut </a:t>
            </a:r>
            <a:r>
              <a:rPr lang="fr-FR" sz="1200" dirty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whilst trying to reach a bonnet catch on a fork lift truck</a:t>
            </a:r>
            <a:endParaRPr lang="fr-FR" sz="1200" dirty="0">
              <a:cs typeface="Arial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2648DA-8BE8-4DF0-90A1-DC384C68FB90}"/>
              </a:ext>
            </a:extLst>
          </p:cNvPr>
          <p:cNvSpPr/>
          <p:nvPr/>
        </p:nvSpPr>
        <p:spPr>
          <a:xfrm rot="900000">
            <a:off x="4887746" y="7957361"/>
            <a:ext cx="1395156" cy="675075"/>
          </a:xfrm>
          <a:prstGeom prst="rect">
            <a:avLst/>
          </a:prstGeom>
          <a:solidFill>
            <a:srgbClr val="E811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THINK ABOUT IT!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FC4DC3B-8EB3-4251-A191-D18BAA360DB2}"/>
              </a:ext>
            </a:extLst>
          </p:cNvPr>
          <p:cNvSpPr/>
          <p:nvPr/>
        </p:nvSpPr>
        <p:spPr>
          <a:xfrm>
            <a:off x="207690" y="9138464"/>
            <a:ext cx="1395155" cy="4950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TAKE CARE!</a:t>
            </a:r>
          </a:p>
          <a:p>
            <a:pPr algn="ctr"/>
            <a:r>
              <a:rPr lang="fr-FR" sz="900" b="1" dirty="0">
                <a:solidFill>
                  <a:schemeClr val="bg1"/>
                </a:solidFill>
              </a:rPr>
              <a:t>WEAR YOUR GLOVES!</a:t>
            </a:r>
            <a:endParaRPr lang="fr-FR" sz="800" b="1" dirty="0">
              <a:solidFill>
                <a:schemeClr val="bg1"/>
              </a:solidFill>
            </a:endParaRPr>
          </a:p>
        </p:txBody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id="{1AB5984B-1711-4D06-81FF-3865FEF0EC92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290" y="9123347"/>
            <a:ext cx="495055" cy="661660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07391936-E66A-4961-83BE-5FDD7050191A}"/>
              </a:ext>
            </a:extLst>
          </p:cNvPr>
          <p:cNvPicPr>
            <a:picLocks noChangeAspect="1"/>
          </p:cNvPicPr>
          <p:nvPr/>
        </p:nvPicPr>
        <p:blipFill rotWithShape="1"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20" t="2854" r="26439" b="2633"/>
          <a:stretch/>
        </p:blipFill>
        <p:spPr>
          <a:xfrm>
            <a:off x="163621" y="6532621"/>
            <a:ext cx="1513099" cy="226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184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2142FEA27B114483A007FBC7E43D03" ma:contentTypeVersion="8" ma:contentTypeDescription="Crée un document." ma:contentTypeScope="" ma:versionID="1de583da672e4ff1cbb5a9a00f93df89">
  <xsd:schema xmlns:xsd="http://www.w3.org/2001/XMLSchema" xmlns:xs="http://www.w3.org/2001/XMLSchema" xmlns:p="http://schemas.microsoft.com/office/2006/metadata/properties" xmlns:ns2="e9807dab-5c52-44a3-b0dc-3fd3adfa0a14" xmlns:ns3="2d9b898f-07f2-4646-b9dd-34d4017ce872" targetNamespace="http://schemas.microsoft.com/office/2006/metadata/properties" ma:root="true" ma:fieldsID="06cd73176808764bc426cb20d70f0070" ns2:_="" ns3:_="">
    <xsd:import namespace="e9807dab-5c52-44a3-b0dc-3fd3adfa0a14"/>
    <xsd:import namespace="2d9b898f-07f2-4646-b9dd-34d4017ce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807dab-5c52-44a3-b0dc-3fd3adfa0a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b898f-07f2-4646-b9dd-34d4017ce87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FCDE85-5323-4906-BB60-BF293AC22D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D3D7AD-8E0A-49D8-A4A4-EC4A21C000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807dab-5c52-44a3-b0dc-3fd3adfa0a14"/>
    <ds:schemaRef ds:uri="2d9b898f-07f2-4646-b9dd-34d4017ce8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D8FD36-2697-4188-A4F0-CBA8B47D7B97}">
  <ds:schemaRefs>
    <ds:schemaRef ds:uri="e9807dab-5c52-44a3-b0dc-3fd3adfa0a14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2d9b898f-07f2-4646-b9dd-34d4017ce87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A4 Paper (210x297 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Ebrima</vt:lpstr>
      <vt:lpstr>Wingdings</vt:lpstr>
      <vt:lpstr>Modèle par défaut</vt:lpstr>
      <vt:lpstr>PowerPoint Presentation</vt:lpstr>
    </vt:vector>
  </TitlesOfParts>
  <Company>CEMEX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DeepL Translator</dc:creator>
  <cp:lastModifiedBy>Andy Taylor</cp:lastModifiedBy>
  <cp:revision>252</cp:revision>
  <dcterms:created xsi:type="dcterms:W3CDTF">2007-04-19T13:42:26Z</dcterms:created>
  <dcterms:modified xsi:type="dcterms:W3CDTF">2019-05-03T15:02:51Z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0x010100B62142FEA27B114483A007FBC7E43D03</vt:lpwstr>
  </property>
</Properties>
</file>