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9" r:id="rId5"/>
    <p:sldId id="270" r:id="rId6"/>
  </p:sldIdLst>
  <p:sldSz cx="6858000" cy="9906000" type="A4"/>
  <p:notesSz cx="7315200" cy="96012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19100" indent="381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838200" indent="76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258888" indent="1127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677988" indent="1508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nick Tomasetti" initials="YT" lastIdx="0" clrIdx="0">
    <p:extLst>
      <p:ext uri="{19B8F6BF-5375-455C-9EA6-DF929625EA0E}">
        <p15:presenceInfo xmlns:p15="http://schemas.microsoft.com/office/powerpoint/2012/main" userId="S-1-5-21-1017836254-511648046-1312564413-1346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68"/>
    <a:srgbClr val="E8112D"/>
    <a:srgbClr val="00CCFF"/>
    <a:srgbClr val="3333FF"/>
    <a:srgbClr val="00FFFF"/>
    <a:srgbClr val="33CCCC"/>
    <a:srgbClr val="0099FF"/>
    <a:srgbClr val="66CCFF"/>
    <a:srgbClr val="33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5205" autoAdjust="0"/>
  </p:normalViewPr>
  <p:slideViewPr>
    <p:cSldViewPr>
      <p:cViewPr varScale="1">
        <p:scale>
          <a:sx n="77" d="100"/>
          <a:sy n="77" d="100"/>
        </p:scale>
        <p:origin x="3066" y="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411413" y="720725"/>
            <a:ext cx="2492375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Click to change the text styles of the mask text</a:t>
            </a:r>
          </a:p>
          <a:p>
            <a:pPr lvl="1"/>
            <a:r>
              <a:rPr lang="fr-FR" noProof="0"/>
              <a:t>Second level</a:t>
            </a:r>
          </a:p>
          <a:p>
            <a:pPr lvl="2"/>
            <a:r>
              <a:rPr lang="fr-FR" noProof="0"/>
              <a:t>Third level</a:t>
            </a:r>
          </a:p>
          <a:p>
            <a:pPr lvl="3"/>
            <a:r>
              <a:rPr lang="fr-FR" noProof="0"/>
              <a:t>Fourth level</a:t>
            </a:r>
          </a:p>
          <a:p>
            <a:pPr lvl="4"/>
            <a:r>
              <a:rPr lang="fr-FR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0D50509-FA04-4BA3-9FB7-938789E49347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191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838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2588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6779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099234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19081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38927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58774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50509-FA04-4BA3-9FB7-938789E49347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1053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50509-FA04-4BA3-9FB7-938789E49347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4478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027" y="3077978"/>
            <a:ext cx="5829947" cy="2122084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052" y="5613303"/>
            <a:ext cx="4801896" cy="2530912"/>
          </a:xfrm>
        </p:spPr>
        <p:txBody>
          <a:bodyPr/>
          <a:lstStyle>
            <a:lvl1pPr marL="0" indent="0" algn="ctr">
              <a:buNone/>
              <a:defRPr/>
            </a:lvl1pPr>
            <a:lvl2pPr marL="419847" indent="0" algn="ctr">
              <a:buNone/>
              <a:defRPr/>
            </a:lvl2pPr>
            <a:lvl3pPr marL="839694" indent="0" algn="ctr">
              <a:buNone/>
              <a:defRPr/>
            </a:lvl3pPr>
            <a:lvl4pPr marL="1259540" indent="0" algn="ctr">
              <a:buNone/>
              <a:defRPr/>
            </a:lvl4pPr>
            <a:lvl5pPr marL="1679387" indent="0" algn="ctr">
              <a:buNone/>
              <a:defRPr/>
            </a:lvl5pPr>
            <a:lvl6pPr marL="2099234" indent="0" algn="ctr">
              <a:buNone/>
              <a:defRPr/>
            </a:lvl6pPr>
            <a:lvl7pPr marL="2519081" indent="0" algn="ctr">
              <a:buNone/>
              <a:defRPr/>
            </a:lvl7pPr>
            <a:lvl8pPr marL="2938927" indent="0" algn="ctr">
              <a:buNone/>
              <a:defRPr/>
            </a:lvl8pPr>
            <a:lvl9pPr marL="3358774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9F4FB-5AA1-4066-A19C-1AF6288B244E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045E0-AC03-48B4-AF0D-D0038E09114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3238" y="397064"/>
            <a:ext cx="1542078" cy="8451571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684" y="397064"/>
            <a:ext cx="4492328" cy="845157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9C89C-5A84-4EE3-862F-F95A21D80B6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16B3E-EE47-4B77-AE7E-0D72725C4278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83" y="6366253"/>
            <a:ext cx="5829948" cy="1966199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83" y="4198580"/>
            <a:ext cx="5829948" cy="2167673"/>
          </a:xfrm>
        </p:spPr>
        <p:txBody>
          <a:bodyPr anchor="b"/>
          <a:lstStyle>
            <a:lvl1pPr marL="0" indent="0">
              <a:buNone/>
              <a:defRPr sz="1800"/>
            </a:lvl1pPr>
            <a:lvl2pPr marL="419847" indent="0">
              <a:buNone/>
              <a:defRPr sz="1700"/>
            </a:lvl2pPr>
            <a:lvl3pPr marL="839694" indent="0">
              <a:buNone/>
              <a:defRPr sz="1500"/>
            </a:lvl3pPr>
            <a:lvl4pPr marL="1259540" indent="0">
              <a:buNone/>
              <a:defRPr sz="1300"/>
            </a:lvl4pPr>
            <a:lvl5pPr marL="1679387" indent="0">
              <a:buNone/>
              <a:defRPr sz="1300"/>
            </a:lvl5pPr>
            <a:lvl6pPr marL="2099234" indent="0">
              <a:buNone/>
              <a:defRPr sz="1300"/>
            </a:lvl6pPr>
            <a:lvl7pPr marL="2519081" indent="0">
              <a:buNone/>
              <a:defRPr sz="1300"/>
            </a:lvl7pPr>
            <a:lvl8pPr marL="2938927" indent="0">
              <a:buNone/>
              <a:defRPr sz="1300"/>
            </a:lvl8pPr>
            <a:lvl9pPr marL="3358774" indent="0">
              <a:buNone/>
              <a:defRPr sz="1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4F3E7-AD3C-421E-B414-8739D57F852F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684" y="2311792"/>
            <a:ext cx="3016484" cy="653684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97393" y="2311792"/>
            <a:ext cx="3017923" cy="653684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B75C9-EDBE-4F3B-96C4-883D473C7301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684" y="2217674"/>
            <a:ext cx="3030882" cy="923540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9847" indent="0">
              <a:buNone/>
              <a:defRPr sz="1800" b="1"/>
            </a:lvl2pPr>
            <a:lvl3pPr marL="839694" indent="0">
              <a:buNone/>
              <a:defRPr sz="1700" b="1"/>
            </a:lvl3pPr>
            <a:lvl4pPr marL="1259540" indent="0">
              <a:buNone/>
              <a:defRPr sz="1500" b="1"/>
            </a:lvl4pPr>
            <a:lvl5pPr marL="1679387" indent="0">
              <a:buNone/>
              <a:defRPr sz="1500" b="1"/>
            </a:lvl5pPr>
            <a:lvl6pPr marL="2099234" indent="0">
              <a:buNone/>
              <a:defRPr sz="1500" b="1"/>
            </a:lvl6pPr>
            <a:lvl7pPr marL="2519081" indent="0">
              <a:buNone/>
              <a:defRPr sz="1500" b="1"/>
            </a:lvl7pPr>
            <a:lvl8pPr marL="2938927" indent="0">
              <a:buNone/>
              <a:defRPr sz="1500" b="1"/>
            </a:lvl8pPr>
            <a:lvl9pPr marL="3358774" indent="0">
              <a:buNone/>
              <a:defRPr sz="15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684" y="3141214"/>
            <a:ext cx="3030882" cy="570742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434" y="2217674"/>
            <a:ext cx="3030882" cy="923540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9847" indent="0">
              <a:buNone/>
              <a:defRPr sz="1800" b="1"/>
            </a:lvl2pPr>
            <a:lvl3pPr marL="839694" indent="0">
              <a:buNone/>
              <a:defRPr sz="1700" b="1"/>
            </a:lvl3pPr>
            <a:lvl4pPr marL="1259540" indent="0">
              <a:buNone/>
              <a:defRPr sz="1500" b="1"/>
            </a:lvl4pPr>
            <a:lvl5pPr marL="1679387" indent="0">
              <a:buNone/>
              <a:defRPr sz="1500" b="1"/>
            </a:lvl5pPr>
            <a:lvl6pPr marL="2099234" indent="0">
              <a:buNone/>
              <a:defRPr sz="1500" b="1"/>
            </a:lvl6pPr>
            <a:lvl7pPr marL="2519081" indent="0">
              <a:buNone/>
              <a:defRPr sz="1500" b="1"/>
            </a:lvl7pPr>
            <a:lvl8pPr marL="2938927" indent="0">
              <a:buNone/>
              <a:defRPr sz="1500" b="1"/>
            </a:lvl8pPr>
            <a:lvl9pPr marL="3358774" indent="0">
              <a:buNone/>
              <a:defRPr sz="15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434" y="3141214"/>
            <a:ext cx="3030882" cy="570742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A9A66-C4A2-4126-9665-CCC93E914F81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B98F2-6362-41F5-B410-7000052EE36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44316-3B3E-4F0B-A2D3-40B78A029E43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685" y="394123"/>
            <a:ext cx="2256243" cy="167943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0999" y="394122"/>
            <a:ext cx="3834318" cy="8454513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685" y="2073554"/>
            <a:ext cx="2256243" cy="6775081"/>
          </a:xfrm>
        </p:spPr>
        <p:txBody>
          <a:bodyPr/>
          <a:lstStyle>
            <a:lvl1pPr marL="0" indent="0">
              <a:buNone/>
              <a:defRPr sz="1300"/>
            </a:lvl1pPr>
            <a:lvl2pPr marL="419847" indent="0">
              <a:buNone/>
              <a:defRPr sz="1100"/>
            </a:lvl2pPr>
            <a:lvl3pPr marL="839694" indent="0">
              <a:buNone/>
              <a:defRPr sz="900"/>
            </a:lvl3pPr>
            <a:lvl4pPr marL="1259540" indent="0">
              <a:buNone/>
              <a:defRPr sz="800"/>
            </a:lvl4pPr>
            <a:lvl5pPr marL="1679387" indent="0">
              <a:buNone/>
              <a:defRPr sz="800"/>
            </a:lvl5pPr>
            <a:lvl6pPr marL="2099234" indent="0">
              <a:buNone/>
              <a:defRPr sz="800"/>
            </a:lvl6pPr>
            <a:lvl7pPr marL="2519081" indent="0">
              <a:buNone/>
              <a:defRPr sz="800"/>
            </a:lvl7pPr>
            <a:lvl8pPr marL="2938927" indent="0">
              <a:buNone/>
              <a:defRPr sz="800"/>
            </a:lvl8pPr>
            <a:lvl9pPr marL="3358774" indent="0">
              <a:buNone/>
              <a:defRPr sz="8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7DE9-2BD8-4715-A531-F07F02A82DA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819" y="6933907"/>
            <a:ext cx="4113648" cy="81912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819" y="885305"/>
            <a:ext cx="4113648" cy="5942718"/>
          </a:xfrm>
        </p:spPr>
        <p:txBody>
          <a:bodyPr/>
          <a:lstStyle>
            <a:lvl1pPr marL="0" indent="0">
              <a:buNone/>
              <a:defRPr sz="2900"/>
            </a:lvl1pPr>
            <a:lvl2pPr marL="419847" indent="0">
              <a:buNone/>
              <a:defRPr sz="2600"/>
            </a:lvl2pPr>
            <a:lvl3pPr marL="839694" indent="0">
              <a:buNone/>
              <a:defRPr sz="2200"/>
            </a:lvl3pPr>
            <a:lvl4pPr marL="1259540" indent="0">
              <a:buNone/>
              <a:defRPr sz="1800"/>
            </a:lvl4pPr>
            <a:lvl5pPr marL="1679387" indent="0">
              <a:buNone/>
              <a:defRPr sz="1800"/>
            </a:lvl5pPr>
            <a:lvl6pPr marL="2099234" indent="0">
              <a:buNone/>
              <a:defRPr sz="1800"/>
            </a:lvl6pPr>
            <a:lvl7pPr marL="2519081" indent="0">
              <a:buNone/>
              <a:defRPr sz="1800"/>
            </a:lvl7pPr>
            <a:lvl8pPr marL="2938927" indent="0">
              <a:buNone/>
              <a:defRPr sz="1800"/>
            </a:lvl8pPr>
            <a:lvl9pPr marL="3358774" indent="0">
              <a:buNone/>
              <a:defRPr sz="18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819" y="7753033"/>
            <a:ext cx="4113648" cy="1161779"/>
          </a:xfrm>
        </p:spPr>
        <p:txBody>
          <a:bodyPr/>
          <a:lstStyle>
            <a:lvl1pPr marL="0" indent="0">
              <a:buNone/>
              <a:defRPr sz="1300"/>
            </a:lvl1pPr>
            <a:lvl2pPr marL="419847" indent="0">
              <a:buNone/>
              <a:defRPr sz="1100"/>
            </a:lvl2pPr>
            <a:lvl3pPr marL="839694" indent="0">
              <a:buNone/>
              <a:defRPr sz="900"/>
            </a:lvl3pPr>
            <a:lvl4pPr marL="1259540" indent="0">
              <a:buNone/>
              <a:defRPr sz="800"/>
            </a:lvl4pPr>
            <a:lvl5pPr marL="1679387" indent="0">
              <a:buNone/>
              <a:defRPr sz="800"/>
            </a:lvl5pPr>
            <a:lvl6pPr marL="2099234" indent="0">
              <a:buNone/>
              <a:defRPr sz="800"/>
            </a:lvl6pPr>
            <a:lvl7pPr marL="2519081" indent="0">
              <a:buNone/>
              <a:defRPr sz="800"/>
            </a:lvl7pPr>
            <a:lvl8pPr marL="2938927" indent="0">
              <a:buNone/>
              <a:defRPr sz="800"/>
            </a:lvl8pPr>
            <a:lvl9pPr marL="3358774" indent="0">
              <a:buNone/>
              <a:defRPr sz="8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79378-7324-4896-999E-389C4038FA95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69" tIns="41985" rIns="83969" bIns="419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change the style of the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69" tIns="41985" rIns="83969" bIns="419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change the text styles of the mask text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969" tIns="41985" rIns="83969" bIns="4198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969" tIns="41985" rIns="83969" bIns="41985" numCol="1" anchor="t" anchorCtr="0" compatLnSpc="1">
            <a:prstTxWarp prst="textNoShape">
              <a:avLst/>
            </a:prstTxWarp>
          </a:bodyPr>
          <a:lstStyle>
            <a:lvl1pPr algn="ctr">
              <a:defRPr sz="13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969" tIns="41985" rIns="83969" bIns="4198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B4842721-0E75-4895-8794-F5DE1DA13871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19847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839694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25954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679387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14325" indent="-314325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81038" indent="-261938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049338" indent="-20955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468438" indent="-2095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889125" indent="-20955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309157" indent="-209923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729004" indent="-209923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3148851" indent="-209923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568697" indent="-209923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19847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39694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540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79387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99234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9081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8927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58774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Layout" Target="../slideLayouts/slideLayout1.xml"/><Relationship Id="rId26" Type="http://schemas.openxmlformats.org/officeDocument/2006/relationships/image" Target="../media/image7.png"/><Relationship Id="rId3" Type="http://schemas.openxmlformats.org/officeDocument/2006/relationships/tags" Target="../tags/tag3.xml"/><Relationship Id="rId21" Type="http://schemas.openxmlformats.org/officeDocument/2006/relationships/image" Target="../media/image2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image" Target="../media/image6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image" Target="../media/image1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image" Target="../media/image5.jpe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image" Target="../media/image4.jpeg"/><Relationship Id="rId28" Type="http://schemas.openxmlformats.org/officeDocument/2006/relationships/image" Target="../media/image9.jpg"/><Relationship Id="rId10" Type="http://schemas.openxmlformats.org/officeDocument/2006/relationships/tags" Target="../tags/tag10.xml"/><Relationship Id="rId19" Type="http://schemas.openxmlformats.org/officeDocument/2006/relationships/notesSlide" Target="../notesSlides/notesSlide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image" Target="../media/image3.jpeg"/><Relationship Id="rId27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slideLayout" Target="../slideLayouts/slideLayout1.xml"/><Relationship Id="rId18" Type="http://schemas.openxmlformats.org/officeDocument/2006/relationships/image" Target="../media/image6.png"/><Relationship Id="rId3" Type="http://schemas.openxmlformats.org/officeDocument/2006/relationships/tags" Target="../tags/tag20.xml"/><Relationship Id="rId21" Type="http://schemas.openxmlformats.org/officeDocument/2006/relationships/image" Target="../media/image14.jpeg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image" Target="../media/image11.png"/><Relationship Id="rId25" Type="http://schemas.openxmlformats.org/officeDocument/2006/relationships/image" Target="../media/image18.jpg"/><Relationship Id="rId2" Type="http://schemas.openxmlformats.org/officeDocument/2006/relationships/tags" Target="../tags/tag19.xml"/><Relationship Id="rId16" Type="http://schemas.openxmlformats.org/officeDocument/2006/relationships/image" Target="../media/image10.png"/><Relationship Id="rId20" Type="http://schemas.openxmlformats.org/officeDocument/2006/relationships/image" Target="../media/image13.jpg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24" Type="http://schemas.openxmlformats.org/officeDocument/2006/relationships/image" Target="../media/image17.jpg"/><Relationship Id="rId5" Type="http://schemas.openxmlformats.org/officeDocument/2006/relationships/tags" Target="../tags/tag22.xml"/><Relationship Id="rId15" Type="http://schemas.openxmlformats.org/officeDocument/2006/relationships/image" Target="../media/image1.png"/><Relationship Id="rId23" Type="http://schemas.openxmlformats.org/officeDocument/2006/relationships/image" Target="../media/image16.jpeg"/><Relationship Id="rId10" Type="http://schemas.openxmlformats.org/officeDocument/2006/relationships/tags" Target="../tags/tag27.xml"/><Relationship Id="rId19" Type="http://schemas.openxmlformats.org/officeDocument/2006/relationships/image" Target="../media/image12.jpg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notesSlide" Target="../notesSlides/notesSlide2.xml"/><Relationship Id="rId22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38" descr="Logo_CEMEX_FILET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-38490" y="-32725"/>
            <a:ext cx="10207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 Box 4">
            <a:extLst>
              <a:ext uri="{FF2B5EF4-FFF2-40B4-BE49-F238E27FC236}">
                <a16:creationId xmlns:a16="http://schemas.microsoft.com/office/drawing/2014/main" id="{9FD6A05D-7C6B-40BE-8C03-1B0CEEA84136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08720" y="82943"/>
            <a:ext cx="53105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algn="ctr"/>
            <a:r>
              <a:rPr lang="fr-FR" sz="1600" b="1" cap="all" dirty="0">
                <a:solidFill>
                  <a:srgbClr val="E8112D"/>
                </a:solidFill>
                <a:latin typeface="+mj-lt"/>
              </a:rPr>
              <a:t>WHICH GLOVES </a:t>
            </a:r>
          </a:p>
        </p:txBody>
      </p:sp>
      <p:sp>
        <p:nvSpPr>
          <p:cNvPr id="16" name="Rectangle 24">
            <a:extLst>
              <a:ext uri="{FF2B5EF4-FFF2-40B4-BE49-F238E27FC236}">
                <a16:creationId xmlns:a16="http://schemas.microsoft.com/office/drawing/2014/main" id="{ED99B7E6-36AD-45EB-8510-C86065A248EB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0521" y="986460"/>
            <a:ext cx="5928789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0" lvl="1" indent="-285750" eaLnBrk="0" hangingPunct="0">
              <a:buClr>
                <a:schemeClr val="tx1"/>
              </a:buClr>
              <a:defRPr/>
            </a:pPr>
            <a:r>
              <a:rPr lang="en-GB" sz="1400" kern="0" dirty="0">
                <a:solidFill>
                  <a:srgbClr val="002060"/>
                </a:solidFill>
                <a:latin typeface="Arial"/>
                <a:cs typeface="Arial"/>
              </a:rPr>
              <a:t>Improper use of </a:t>
            </a:r>
            <a:r>
              <a:rPr lang="en-GB" sz="1400" kern="0" dirty="0">
                <a:solidFill>
                  <a:srgbClr val="E8112D"/>
                </a:solidFill>
                <a:latin typeface="Arial"/>
                <a:cs typeface="Arial"/>
              </a:rPr>
              <a:t>hand tools </a:t>
            </a:r>
            <a:r>
              <a:rPr lang="en-GB" sz="1400" kern="0" dirty="0">
                <a:solidFill>
                  <a:srgbClr val="002060"/>
                </a:solidFill>
                <a:latin typeface="Arial"/>
                <a:cs typeface="Arial"/>
              </a:rPr>
              <a:t>can cause injuries ranging from simple scratches, fractures and in the worst case's to amputations. These tools are not the only dangers to our hands. </a:t>
            </a:r>
            <a:endParaRPr lang="en-GB" sz="1400" kern="0" dirty="0">
              <a:solidFill>
                <a:srgbClr val="002060"/>
              </a:solidFill>
              <a:cs typeface="Arial" charset="0"/>
            </a:endParaRPr>
          </a:p>
          <a:p>
            <a:pPr marL="0" lvl="1" indent="-285750" eaLnBrk="0" hangingPunct="0">
              <a:buClr>
                <a:schemeClr val="tx1"/>
              </a:buClr>
              <a:defRPr/>
            </a:pPr>
            <a:r>
              <a:rPr lang="en-GB" sz="1400" kern="0" dirty="0">
                <a:solidFill>
                  <a:srgbClr val="E8112D"/>
                </a:solidFill>
                <a:latin typeface="Arial"/>
                <a:cs typeface="Arial"/>
              </a:rPr>
              <a:t>Electrically powered tools and Machinery can also be dangerous. </a:t>
            </a:r>
            <a:r>
              <a:rPr lang="en-GB" sz="1400" kern="0" dirty="0">
                <a:solidFill>
                  <a:srgbClr val="002060"/>
                </a:solidFill>
                <a:latin typeface="Arial"/>
                <a:cs typeface="Arial"/>
              </a:rPr>
              <a:t>They often cause more serious injuries than hand tools, due to the power source.</a:t>
            </a:r>
            <a:endParaRPr lang="en-GB" dirty="0">
              <a:cs typeface="Arial"/>
            </a:endParaRPr>
          </a:p>
          <a:p>
            <a:pPr marL="0" lvl="1" indent="-285750">
              <a:buClr>
                <a:schemeClr val="tx1"/>
              </a:buClr>
              <a:defRPr/>
            </a:pPr>
            <a:r>
              <a:rPr lang="en-GB" sz="1400" kern="0" dirty="0">
                <a:solidFill>
                  <a:srgbClr val="E8112D"/>
                </a:solidFill>
                <a:latin typeface="Arial"/>
                <a:cs typeface="Arial"/>
              </a:rPr>
              <a:t>Chemicals, Oils and Greases </a:t>
            </a:r>
            <a:r>
              <a:rPr lang="en-GB" sz="1400" kern="0" dirty="0">
                <a:solidFill>
                  <a:srgbClr val="002060"/>
                </a:solidFill>
                <a:latin typeface="Arial"/>
                <a:cs typeface="Arial"/>
              </a:rPr>
              <a:t>can lead to skin complaints and disease.</a:t>
            </a:r>
          </a:p>
          <a:p>
            <a:pPr marL="0" lvl="1" indent="-285750" eaLnBrk="0" hangingPunct="0">
              <a:buClr>
                <a:schemeClr val="tx1"/>
              </a:buClr>
              <a:defRPr/>
            </a:pPr>
            <a:r>
              <a:rPr lang="en-GB" sz="1400" kern="0" dirty="0">
                <a:solidFill>
                  <a:srgbClr val="E8112D"/>
                </a:solidFill>
                <a:latin typeface="Arial"/>
                <a:cs typeface="Arial"/>
              </a:rPr>
              <a:t>Manual Handling also carries risks, </a:t>
            </a:r>
            <a:r>
              <a:rPr lang="en-GB" sz="1400" kern="0" dirty="0">
                <a:solidFill>
                  <a:srgbClr val="002060"/>
                </a:solidFill>
                <a:latin typeface="Arial"/>
                <a:cs typeface="Arial"/>
              </a:rPr>
              <a:t>leading to trapping and crushing injuries.</a:t>
            </a:r>
          </a:p>
        </p:txBody>
      </p:sp>
      <p:sp>
        <p:nvSpPr>
          <p:cNvPr id="23" name="AutoShape 173">
            <a:extLst>
              <a:ext uri="{FF2B5EF4-FFF2-40B4-BE49-F238E27FC236}">
                <a16:creationId xmlns:a16="http://schemas.microsoft.com/office/drawing/2014/main" id="{0AC58B6A-7695-4945-A1C7-98F3E29C190B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41799" y="496464"/>
            <a:ext cx="6120681" cy="360000"/>
          </a:xfrm>
          <a:prstGeom prst="roundRect">
            <a:avLst>
              <a:gd name="adj" fmla="val 16667"/>
            </a:avLst>
          </a:prstGeom>
          <a:solidFill>
            <a:srgbClr val="002868"/>
          </a:solidFill>
          <a:ln w="9525">
            <a:noFill/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fr-FR" b="1" dirty="0">
                <a:solidFill>
                  <a:schemeClr val="bg1"/>
                </a:solidFill>
                <a:latin typeface="+mj-lt"/>
                <a:ea typeface="Ebrima"/>
                <a:cs typeface="Ebrima"/>
              </a:rPr>
              <a:t>Constant  </a:t>
            </a:r>
            <a:r>
              <a:rPr lang="en-GB" b="1" dirty="0">
                <a:solidFill>
                  <a:schemeClr val="bg1"/>
                </a:solidFill>
                <a:latin typeface="+mj-lt"/>
                <a:ea typeface="Ebrima"/>
                <a:cs typeface="Ebrima"/>
              </a:rPr>
              <a:t>risks</a:t>
            </a:r>
            <a:r>
              <a:rPr lang="fr-FR" b="1" dirty="0">
                <a:solidFill>
                  <a:schemeClr val="bg1"/>
                </a:solidFill>
                <a:latin typeface="+mj-lt"/>
                <a:ea typeface="Ebrima"/>
                <a:cs typeface="Ebrima"/>
              </a:rPr>
              <a:t>....</a:t>
            </a:r>
          </a:p>
        </p:txBody>
      </p:sp>
      <p:sp>
        <p:nvSpPr>
          <p:cNvPr id="50" name="Text Box 4">
            <a:extLst>
              <a:ext uri="{FF2B5EF4-FFF2-40B4-BE49-F238E27FC236}">
                <a16:creationId xmlns:a16="http://schemas.microsoft.com/office/drawing/2014/main" id="{DEC1F168-1FC1-401A-B512-A1C118A63987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0" y="3093857"/>
            <a:ext cx="578129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algn="ctr"/>
            <a:r>
              <a:rPr lang="en-GB" sz="1600" b="1" cap="all" dirty="0">
                <a:solidFill>
                  <a:srgbClr val="E8112D"/>
                </a:solidFill>
                <a:latin typeface="+mj-lt"/>
              </a:rPr>
              <a:t>Ensure</a:t>
            </a:r>
            <a:r>
              <a:rPr lang="fr-FR" sz="1600" b="1" cap="all" dirty="0">
                <a:solidFill>
                  <a:srgbClr val="E8112D"/>
                </a:solidFill>
                <a:latin typeface="+mj-lt"/>
              </a:rPr>
              <a:t> compliance </a:t>
            </a:r>
            <a:r>
              <a:rPr lang="en-GB" sz="1600" b="1" cap="all" dirty="0">
                <a:solidFill>
                  <a:srgbClr val="E8112D"/>
                </a:solidFill>
                <a:latin typeface="+mj-lt"/>
              </a:rPr>
              <a:t>with</a:t>
            </a:r>
            <a:r>
              <a:rPr lang="fr-FR" sz="1600" b="1" cap="all" dirty="0">
                <a:solidFill>
                  <a:srgbClr val="E8112D"/>
                </a:solidFill>
                <a:latin typeface="+mj-lt"/>
              </a:rPr>
              <a:t> Safe </a:t>
            </a:r>
            <a:r>
              <a:rPr lang="en-GB" sz="1600" b="1" cap="all" dirty="0">
                <a:solidFill>
                  <a:srgbClr val="E8112D"/>
                </a:solidFill>
                <a:latin typeface="+mj-lt"/>
              </a:rPr>
              <a:t>Systems.</a:t>
            </a:r>
            <a:r>
              <a:rPr lang="fr-FR" sz="1600" b="1" cap="all" dirty="0">
                <a:solidFill>
                  <a:srgbClr val="E8112D"/>
                </a:solidFill>
                <a:latin typeface="+mj-lt"/>
              </a:rPr>
              <a:t> </a:t>
            </a:r>
          </a:p>
          <a:p>
            <a:pPr algn="ctr"/>
            <a:r>
              <a:rPr lang="fr-FR" sz="1600" b="1" cap="all" dirty="0">
                <a:solidFill>
                  <a:srgbClr val="E8112D"/>
                </a:solidFill>
                <a:latin typeface="+mj-lt"/>
              </a:rPr>
              <a:t>BE CAREFUL, WEAR GLOVES!</a:t>
            </a:r>
          </a:p>
        </p:txBody>
      </p:sp>
      <p:sp>
        <p:nvSpPr>
          <p:cNvPr id="43" name="Rectangle 24">
            <a:extLst>
              <a:ext uri="{FF2B5EF4-FFF2-40B4-BE49-F238E27FC236}">
                <a16:creationId xmlns:a16="http://schemas.microsoft.com/office/drawing/2014/main" id="{1DE99E33-11E4-4F0E-9243-3574DFAA161C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83256" y="3683458"/>
            <a:ext cx="52742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0" lvl="1" indent="-285750" eaLnBrk="0" hangingPunct="0">
              <a:buClr>
                <a:schemeClr val="tx1"/>
              </a:buClr>
              <a:defRPr/>
            </a:pPr>
            <a:r>
              <a:rPr lang="en-GB" sz="1400" kern="0" dirty="0">
                <a:latin typeface="Arial"/>
                <a:cs typeface="Arial"/>
              </a:rPr>
              <a:t>Even though wearing gloves may not totally prevent an incident, they can significantly reduce injuries and severity!</a:t>
            </a:r>
          </a:p>
        </p:txBody>
      </p:sp>
      <p:sp>
        <p:nvSpPr>
          <p:cNvPr id="44" name="AutoShape 173">
            <a:extLst>
              <a:ext uri="{FF2B5EF4-FFF2-40B4-BE49-F238E27FC236}">
                <a16:creationId xmlns:a16="http://schemas.microsoft.com/office/drawing/2014/main" id="{E7588F10-6E71-4E53-B866-52E32CD1079C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85423" y="4452772"/>
            <a:ext cx="6120681" cy="360000"/>
          </a:xfrm>
          <a:prstGeom prst="roundRect">
            <a:avLst>
              <a:gd name="adj" fmla="val 16667"/>
            </a:avLst>
          </a:prstGeom>
          <a:solidFill>
            <a:srgbClr val="002868"/>
          </a:solidFill>
          <a:ln w="9525">
            <a:noFill/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GB" b="1" dirty="0">
                <a:solidFill>
                  <a:schemeClr val="bg1"/>
                </a:solidFill>
                <a:latin typeface="+mj-lt"/>
                <a:ea typeface="Ebrima"/>
                <a:cs typeface="Ebrima"/>
              </a:rPr>
              <a:t>Which</a:t>
            </a:r>
            <a:r>
              <a:rPr lang="fr-FR" b="1" dirty="0">
                <a:solidFill>
                  <a:schemeClr val="bg1"/>
                </a:solidFill>
                <a:latin typeface="+mj-lt"/>
                <a:ea typeface="Ebrima"/>
                <a:cs typeface="Ebrima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+mj-lt"/>
                <a:ea typeface="Ebrima"/>
                <a:cs typeface="Ebrima"/>
              </a:rPr>
              <a:t>gloves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7E65075-BB6D-416E-92B6-4336F44DD9DB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1"/>
          <a:stretch>
            <a:fillRect/>
          </a:stretch>
        </p:blipFill>
        <p:spPr>
          <a:xfrm>
            <a:off x="377183" y="6003758"/>
            <a:ext cx="1094099" cy="1006274"/>
          </a:xfrm>
          <a:prstGeom prst="rect">
            <a:avLst/>
          </a:prstGeom>
        </p:spPr>
      </p:pic>
      <p:sp>
        <p:nvSpPr>
          <p:cNvPr id="48" name="Rectangle 24">
            <a:extLst>
              <a:ext uri="{FF2B5EF4-FFF2-40B4-BE49-F238E27FC236}">
                <a16:creationId xmlns:a16="http://schemas.microsoft.com/office/drawing/2014/main" id="{97F1BFD4-4A2B-4833-9FA1-904BBB097D3B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14428" y="5152867"/>
            <a:ext cx="595598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0" lvl="1" indent="-285750" algn="ctr">
              <a:buClr>
                <a:schemeClr val="tx1"/>
              </a:buClr>
              <a:defRPr/>
            </a:pPr>
            <a:r>
              <a:rPr lang="en-GB" sz="1400" b="1" kern="0" dirty="0">
                <a:solidFill>
                  <a:srgbClr val="002060"/>
                </a:solidFill>
                <a:latin typeface="Arial"/>
                <a:cs typeface="Arial"/>
              </a:rPr>
              <a:t>Each task should be assessed for all PPE requirements, including gloves, one glove does not fit all scenarios; if in any doubt consult your PPE supplier to ensure correct size and specification.</a:t>
            </a:r>
            <a:endParaRPr lang="en-GB" dirty="0">
              <a:cs typeface="Arial"/>
            </a:endParaRPr>
          </a:p>
        </p:txBody>
      </p:sp>
      <p:sp>
        <p:nvSpPr>
          <p:cNvPr id="51" name="Rectangle 24">
            <a:extLst>
              <a:ext uri="{FF2B5EF4-FFF2-40B4-BE49-F238E27FC236}">
                <a16:creationId xmlns:a16="http://schemas.microsoft.com/office/drawing/2014/main" id="{63AB725A-1DAA-4579-8F56-8A65D1BA7EE9}"/>
              </a:ext>
            </a:extLst>
          </p:cNvPr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-44224" y="9627015"/>
            <a:ext cx="685430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indent="-285750" eaLnBrk="0" hangingPunct="0">
              <a:buClr>
                <a:schemeClr val="tx1"/>
              </a:buClr>
              <a:defRPr/>
            </a:pPr>
            <a:r>
              <a:rPr lang="fr-FR" sz="900" b="1" i="1" kern="0" dirty="0">
                <a:cs typeface="Arial" charset="0"/>
              </a:rPr>
              <a:t>*For other risks (chemical, </a:t>
            </a:r>
            <a:r>
              <a:rPr lang="en-GB" sz="900" b="1" i="1" kern="0" dirty="0">
                <a:cs typeface="Arial" charset="0"/>
              </a:rPr>
              <a:t>electrical</a:t>
            </a:r>
            <a:r>
              <a:rPr lang="fr-FR" sz="900" b="1" i="1" kern="0" dirty="0">
                <a:cs typeface="Arial" charset="0"/>
              </a:rPr>
              <a:t>), </a:t>
            </a:r>
            <a:r>
              <a:rPr lang="en-GB" sz="900" b="1" i="1" kern="0" dirty="0">
                <a:cs typeface="Arial" charset="0"/>
              </a:rPr>
              <a:t>contact your PPE supplier or H&amp;S team</a:t>
            </a:r>
            <a:r>
              <a:rPr lang="fr-FR" sz="900" i="1" kern="0" dirty="0">
                <a:cs typeface="Arial" charset="0"/>
              </a:rPr>
              <a:t>.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4E16A794-3BAA-43DF-8F60-F82C47040688}"/>
              </a:ext>
            </a:extLst>
          </p:cNvPr>
          <p:cNvGrpSpPr/>
          <p:nvPr>
            <p:custDataLst>
              <p:tags r:id="rId11"/>
            </p:custDataLst>
          </p:nvPr>
        </p:nvGrpSpPr>
        <p:grpSpPr>
          <a:xfrm>
            <a:off x="83429" y="7555474"/>
            <a:ext cx="1650581" cy="1949352"/>
            <a:chOff x="3287411" y="6734956"/>
            <a:chExt cx="1650581" cy="1847986"/>
          </a:xfrm>
        </p:grpSpPr>
        <p:pic>
          <p:nvPicPr>
            <p:cNvPr id="52" name="image" descr="GANT ANT 308">
              <a:extLst>
                <a:ext uri="{FF2B5EF4-FFF2-40B4-BE49-F238E27FC236}">
                  <a16:creationId xmlns:a16="http://schemas.microsoft.com/office/drawing/2014/main" id="{5DE5E160-D51E-40D4-A3B1-BE3387ACE0EA}"/>
                </a:ext>
              </a:extLst>
            </p:cNvPr>
            <p:cNvPicPr/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3308051" y="6734956"/>
              <a:ext cx="1461941" cy="1477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4">
              <a:extLst>
                <a:ext uri="{FF2B5EF4-FFF2-40B4-BE49-F238E27FC236}">
                  <a16:creationId xmlns:a16="http://schemas.microsoft.com/office/drawing/2014/main" id="{2D86CA22-3774-4169-9B23-8447A5772939}"/>
                </a:ext>
              </a:extLst>
            </p:cNvPr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287411" y="8275165"/>
              <a:ext cx="165058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1400" b="1" cap="all" dirty="0">
                  <a:solidFill>
                    <a:srgbClr val="E8112D"/>
                  </a:solidFill>
                  <a:latin typeface="+mj-lt"/>
                </a:rPr>
                <a:t>ANTI CUT</a:t>
              </a:r>
              <a:endParaRPr lang="fr-FR" sz="1600" b="1" cap="all" dirty="0">
                <a:solidFill>
                  <a:srgbClr val="E8112D"/>
                </a:solidFill>
                <a:latin typeface="+mj-lt"/>
              </a:endParaRPr>
            </a:p>
          </p:txBody>
        </p:sp>
      </p:grpSp>
      <p:sp>
        <p:nvSpPr>
          <p:cNvPr id="56" name="Text Box 4">
            <a:extLst>
              <a:ext uri="{FF2B5EF4-FFF2-40B4-BE49-F238E27FC236}">
                <a16:creationId xmlns:a16="http://schemas.microsoft.com/office/drawing/2014/main" id="{6EC77A72-DE66-4A4C-92DC-1D55CC749BE6}"/>
              </a:ext>
            </a:extLst>
          </p:cNvPr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435979" y="9161893"/>
            <a:ext cx="16505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400" b="1" cap="all" dirty="0">
                <a:solidFill>
                  <a:srgbClr val="E8112D"/>
                </a:solidFill>
                <a:latin typeface="+mj-lt"/>
              </a:rPr>
              <a:t>specialist</a:t>
            </a:r>
            <a:endParaRPr lang="en-GB" sz="1600" b="1" cap="all" dirty="0">
              <a:solidFill>
                <a:srgbClr val="E8112D"/>
              </a:solidFill>
              <a:latin typeface="+mj-lt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2FDB8905-33AD-4800-A6A2-860B1D47A716}"/>
              </a:ext>
            </a:extLst>
          </p:cNvPr>
          <p:cNvGrpSpPr/>
          <p:nvPr>
            <p:custDataLst>
              <p:tags r:id="rId13"/>
            </p:custDataLst>
          </p:nvPr>
        </p:nvGrpSpPr>
        <p:grpSpPr>
          <a:xfrm>
            <a:off x="4560858" y="7639095"/>
            <a:ext cx="1650581" cy="1854109"/>
            <a:chOff x="4506607" y="7881810"/>
            <a:chExt cx="1650581" cy="1854109"/>
          </a:xfrm>
        </p:grpSpPr>
        <p:pic>
          <p:nvPicPr>
            <p:cNvPr id="57" name="Image 56" descr="ITM_3GF031008">
              <a:extLst>
                <a:ext uri="{FF2B5EF4-FFF2-40B4-BE49-F238E27FC236}">
                  <a16:creationId xmlns:a16="http://schemas.microsoft.com/office/drawing/2014/main" id="{A8F0E150-B7BB-45F5-B4DF-AE970881B781}"/>
                </a:ext>
              </a:extLst>
            </p:cNvPr>
            <p:cNvPicPr/>
            <p:nvPr/>
          </p:nvPicPr>
          <p:blipFill rotWithShape="1">
            <a:blip r:embed="rId23" cstate="print"/>
            <a:srcRect l="960" t="9192" r="-960" b="-9192"/>
            <a:stretch/>
          </p:blipFill>
          <p:spPr bwMode="auto">
            <a:xfrm>
              <a:off x="4528413" y="7881810"/>
              <a:ext cx="1628775" cy="1628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8" name="Text Box 4">
              <a:extLst>
                <a:ext uri="{FF2B5EF4-FFF2-40B4-BE49-F238E27FC236}">
                  <a16:creationId xmlns:a16="http://schemas.microsoft.com/office/drawing/2014/main" id="{27377200-AF00-4254-9FB1-BCF5C64D82F2}"/>
                </a:ext>
              </a:extLst>
            </p:cNvPr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506607" y="9428142"/>
              <a:ext cx="165058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1400" b="1" cap="all" dirty="0">
                  <a:solidFill>
                    <a:srgbClr val="E8112D"/>
                  </a:solidFill>
                  <a:latin typeface="+mj-lt"/>
                </a:rPr>
                <a:t>Thermal </a:t>
              </a:r>
              <a:endParaRPr lang="fr-FR" sz="1600" b="1" cap="all" dirty="0">
                <a:solidFill>
                  <a:srgbClr val="E8112D"/>
                </a:solidFill>
                <a:latin typeface="+mj-lt"/>
              </a:endParaRP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D4597BA2-2B85-4E6B-BC6D-ADB173534BBD}"/>
              </a:ext>
            </a:extLst>
          </p:cNvPr>
          <p:cNvGrpSpPr/>
          <p:nvPr>
            <p:custDataLst>
              <p:tags r:id="rId14"/>
            </p:custDataLst>
          </p:nvPr>
        </p:nvGrpSpPr>
        <p:grpSpPr>
          <a:xfrm>
            <a:off x="4794276" y="5999174"/>
            <a:ext cx="1183743" cy="1444089"/>
            <a:chOff x="4655489" y="6079757"/>
            <a:chExt cx="1650581" cy="1871838"/>
          </a:xfrm>
        </p:grpSpPr>
        <p:pic>
          <p:nvPicPr>
            <p:cNvPr id="59" name="Picture 2">
              <a:extLst>
                <a:ext uri="{FF2B5EF4-FFF2-40B4-BE49-F238E27FC236}">
                  <a16:creationId xmlns:a16="http://schemas.microsoft.com/office/drawing/2014/main" id="{BC327494-BC1F-4164-BB48-C29F6F7F41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5144819" y="6079757"/>
              <a:ext cx="671921" cy="151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4">
              <a:extLst>
                <a:ext uri="{FF2B5EF4-FFF2-40B4-BE49-F238E27FC236}">
                  <a16:creationId xmlns:a16="http://schemas.microsoft.com/office/drawing/2014/main" id="{92D94154-B3E6-47EB-B6AC-415A792F3CB0}"/>
                </a:ext>
              </a:extLst>
            </p:cNvPr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655489" y="7643817"/>
              <a:ext cx="1650581" cy="307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1400" b="1" cap="all" dirty="0">
                  <a:latin typeface="+mj-lt"/>
                </a:rPr>
                <a:t>In WINTER</a:t>
              </a:r>
              <a:endParaRPr lang="fr-FR" sz="1600" b="1" cap="all" dirty="0">
                <a:latin typeface="+mj-lt"/>
              </a:endParaRPr>
            </a:p>
          </p:txBody>
        </p:sp>
      </p:grpSp>
      <p:pic>
        <p:nvPicPr>
          <p:cNvPr id="28" name="Image 27">
            <a:extLst>
              <a:ext uri="{FF2B5EF4-FFF2-40B4-BE49-F238E27FC236}">
                <a16:creationId xmlns:a16="http://schemas.microsoft.com/office/drawing/2014/main" id="{605990F5-A79D-4CD0-B595-248CD9FEF63B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290" y="9123347"/>
            <a:ext cx="495055" cy="66166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A6F3A25-8B3B-4676-B727-A46FAFDBE117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583" y="3359298"/>
            <a:ext cx="924161" cy="92416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B4F33C2-1181-47EA-BBE3-3A8A356A8F96}"/>
              </a:ext>
            </a:extLst>
          </p:cNvPr>
          <p:cNvSpPr/>
          <p:nvPr/>
        </p:nvSpPr>
        <p:spPr>
          <a:xfrm>
            <a:off x="283256" y="7194700"/>
            <a:ext cx="14619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cap="all" dirty="0">
                <a:latin typeface="Arial"/>
              </a:rPr>
              <a:t>Mechanical</a:t>
            </a:r>
            <a:r>
              <a:rPr lang="fr-FR" sz="1400" b="1" cap="all" dirty="0">
                <a:latin typeface="Arial"/>
              </a:rPr>
              <a:t> </a:t>
            </a:r>
            <a:endParaRPr lang="en-GB" sz="1400" b="1" cap="all" dirty="0">
              <a:latin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7FA8325-C3DB-4C95-A0B3-A1B755BE8627}"/>
              </a:ext>
            </a:extLst>
          </p:cNvPr>
          <p:cNvPicPr>
            <a:picLocks noChangeAspect="1"/>
          </p:cNvPicPr>
          <p:nvPr/>
        </p:nvPicPr>
        <p:blipFill rotWithShape="1"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0" t="10471" r="29485"/>
          <a:stretch/>
        </p:blipFill>
        <p:spPr>
          <a:xfrm>
            <a:off x="2538008" y="7598825"/>
            <a:ext cx="1356649" cy="161698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65AF020-DD4D-4FA1-9782-7F371E223359}"/>
              </a:ext>
            </a:extLst>
          </p:cNvPr>
          <p:cNvSpPr/>
          <p:nvPr/>
        </p:nvSpPr>
        <p:spPr>
          <a:xfrm>
            <a:off x="2543098" y="7186004"/>
            <a:ext cx="12260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cap="all" dirty="0">
                <a:latin typeface="Arial"/>
              </a:rPr>
              <a:t>  </a:t>
            </a:r>
            <a:r>
              <a:rPr lang="en-GB" sz="1400" b="1" cap="all" dirty="0">
                <a:latin typeface="Arial"/>
              </a:rPr>
              <a:t>chemical</a:t>
            </a:r>
            <a:endParaRPr lang="en-GB" b="1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74919B5-AAF8-431A-86A2-5AB8A0B7EC06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059" y="5999174"/>
            <a:ext cx="1094099" cy="108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88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38" descr="Logo_CEMEX_FILET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38490" y="-32725"/>
            <a:ext cx="10207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Rectangle 24">
            <a:extLst>
              <a:ext uri="{FF2B5EF4-FFF2-40B4-BE49-F238E27FC236}">
                <a16:creationId xmlns:a16="http://schemas.microsoft.com/office/drawing/2014/main" id="{97F1BFD4-4A2B-4833-9FA1-904BBB097D3B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77703" y="2011346"/>
            <a:ext cx="52647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indent="-285750" algn="ctr" eaLnBrk="0" hangingPunct="0">
              <a:buClr>
                <a:schemeClr val="tx1"/>
              </a:buClr>
              <a:defRPr/>
            </a:pPr>
            <a:r>
              <a:rPr lang="fr-FR" sz="1400" b="1" kern="0" dirty="0">
                <a:solidFill>
                  <a:srgbClr val="002868"/>
                </a:solidFill>
                <a:cs typeface="Arial" charset="0"/>
              </a:rPr>
              <a:t>Gloves for</a:t>
            </a:r>
            <a:r>
              <a:rPr lang="fr-FR" sz="1400" b="1" kern="0" dirty="0">
                <a:solidFill>
                  <a:srgbClr val="002060"/>
                </a:solidFill>
                <a:cs typeface="Arial" charset="0"/>
              </a:rPr>
              <a:t> handling </a:t>
            </a:r>
            <a:r>
              <a:rPr lang="en-GB" sz="1400" b="1" kern="0" dirty="0">
                <a:solidFill>
                  <a:srgbClr val="002060"/>
                </a:solidFill>
                <a:cs typeface="Arial" charset="0"/>
              </a:rPr>
              <a:t>Oil’s</a:t>
            </a:r>
            <a:r>
              <a:rPr lang="fr-FR" sz="1400" b="1" kern="0" dirty="0">
                <a:solidFill>
                  <a:srgbClr val="002060"/>
                </a:solidFill>
                <a:cs typeface="Arial" charset="0"/>
              </a:rPr>
              <a:t> and </a:t>
            </a:r>
            <a:r>
              <a:rPr lang="en-GB" sz="1400" b="1" kern="0" dirty="0">
                <a:solidFill>
                  <a:srgbClr val="002060"/>
                </a:solidFill>
                <a:cs typeface="Arial" charset="0"/>
              </a:rPr>
              <a:t>Greases</a:t>
            </a:r>
            <a:endParaRPr lang="en-GB" sz="1400" kern="0" dirty="0">
              <a:cs typeface="Arial" charset="0"/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E02EE35F-5454-437E-98D9-9C27934C8987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57882" y="2274747"/>
            <a:ext cx="1676135" cy="1956938"/>
            <a:chOff x="3197742" y="3526108"/>
            <a:chExt cx="1676135" cy="1956938"/>
          </a:xfrm>
        </p:grpSpPr>
        <p:sp>
          <p:nvSpPr>
            <p:cNvPr id="55" name="Text Box 4">
              <a:extLst>
                <a:ext uri="{FF2B5EF4-FFF2-40B4-BE49-F238E27FC236}">
                  <a16:creationId xmlns:a16="http://schemas.microsoft.com/office/drawing/2014/main" id="{2D86CA22-3774-4169-9B23-8447A5772939}"/>
                </a:ext>
              </a:extLst>
            </p:cNvPr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197742" y="5175269"/>
              <a:ext cx="167613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1400" b="1" cap="all" dirty="0">
                  <a:solidFill>
                    <a:srgbClr val="E8112D"/>
                  </a:solidFill>
                  <a:latin typeface="+mj-lt"/>
                </a:rPr>
                <a:t>NITRILE</a:t>
              </a:r>
            </a:p>
          </p:txBody>
        </p:sp>
        <p:pic>
          <p:nvPicPr>
            <p:cNvPr id="27" name="Picture 5">
              <a:extLst>
                <a:ext uri="{FF2B5EF4-FFF2-40B4-BE49-F238E27FC236}">
                  <a16:creationId xmlns:a16="http://schemas.microsoft.com/office/drawing/2014/main" id="{00000000-0008-0000-0000-000005040000}"/>
                </a:ext>
              </a:extLst>
            </p:cNvPr>
            <p:cNvPicPr>
              <a:picLocks noChangeArrowheads="1"/>
            </p:cNvPicPr>
            <p:nvPr/>
          </p:nvPicPr>
          <p:blipFill rotWithShape="1">
            <a:blip r:embed="rId16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 b="11430"/>
            <a:stretch/>
          </p:blipFill>
          <p:spPr bwMode="auto">
            <a:xfrm>
              <a:off x="3375663" y="3526108"/>
              <a:ext cx="1320291" cy="1614426"/>
            </a:xfrm>
            <a:prstGeom prst="rect">
              <a:avLst/>
            </a:prstGeom>
            <a:noFill/>
            <a:ln w="1">
              <a:noFill/>
              <a:miter lim="800000"/>
              <a:headEnd/>
              <a:tailEnd type="none" w="med" len="med"/>
            </a:ln>
            <a:effectLst/>
          </p:spPr>
        </p:pic>
      </p:grpSp>
      <p:sp>
        <p:nvSpPr>
          <p:cNvPr id="32" name="Rectangle 24">
            <a:extLst>
              <a:ext uri="{FF2B5EF4-FFF2-40B4-BE49-F238E27FC236}">
                <a16:creationId xmlns:a16="http://schemas.microsoft.com/office/drawing/2014/main" id="{0DF5DECF-B197-47CB-840D-E1CA42378964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95948" y="5673150"/>
            <a:ext cx="51412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indent="-285750" algn="ctr" eaLnBrk="0" hangingPunct="0">
              <a:buClr>
                <a:schemeClr val="tx1"/>
              </a:buClr>
              <a:defRPr/>
            </a:pPr>
            <a:r>
              <a:rPr lang="fr-FR" sz="1400" b="1" kern="0" dirty="0">
                <a:solidFill>
                  <a:srgbClr val="002060"/>
                </a:solidFill>
                <a:cs typeface="Arial" charset="0"/>
              </a:rPr>
              <a:t>General Handling &amp; Anti-impact </a:t>
            </a:r>
            <a:r>
              <a:rPr lang="en-GB" sz="1400" b="1" kern="0" dirty="0">
                <a:solidFill>
                  <a:srgbClr val="002060"/>
                </a:solidFill>
                <a:cs typeface="Arial" charset="0"/>
              </a:rPr>
              <a:t>gloves.</a:t>
            </a:r>
            <a:r>
              <a:rPr lang="fr-FR" sz="1400" b="1" kern="0" dirty="0">
                <a:solidFill>
                  <a:srgbClr val="002060"/>
                </a:solidFill>
                <a:cs typeface="Arial" charset="0"/>
              </a:rPr>
              <a:t> </a:t>
            </a:r>
          </a:p>
          <a:p>
            <a:pPr marL="0" lvl="1" indent="-285750" algn="ctr" eaLnBrk="0" hangingPunct="0">
              <a:buClr>
                <a:schemeClr val="tx1"/>
              </a:buClr>
              <a:defRPr/>
            </a:pPr>
            <a:r>
              <a:rPr lang="en-GB" sz="1400" kern="0" dirty="0">
                <a:cs typeface="Arial" charset="0"/>
              </a:rPr>
              <a:t>Whenever</a:t>
            </a:r>
            <a:r>
              <a:rPr lang="fr-FR" sz="1400" kern="0" dirty="0">
                <a:cs typeface="Arial" charset="0"/>
              </a:rPr>
              <a:t> a manual tool is used and/or for </a:t>
            </a:r>
            <a:r>
              <a:rPr lang="en-GB" sz="1400" kern="0" dirty="0">
                <a:cs typeface="Arial" charset="0"/>
              </a:rPr>
              <a:t>mechanical</a:t>
            </a:r>
            <a:r>
              <a:rPr lang="fr-FR" sz="1400" kern="0" dirty="0">
                <a:cs typeface="Arial" charset="0"/>
              </a:rPr>
              <a:t> </a:t>
            </a:r>
            <a:r>
              <a:rPr lang="en-GB" sz="1400" kern="0" dirty="0">
                <a:cs typeface="Arial" charset="0"/>
              </a:rPr>
              <a:t>works</a:t>
            </a:r>
            <a:r>
              <a:rPr lang="fr-FR" sz="1400" kern="0" dirty="0">
                <a:cs typeface="Arial" charset="0"/>
              </a:rPr>
              <a:t>.</a:t>
            </a: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54CFF452-7795-489F-B567-9B209EA323B8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2444214" y="4516224"/>
            <a:ext cx="1355225" cy="888170"/>
            <a:chOff x="2227125" y="5313040"/>
            <a:chExt cx="1355225" cy="888170"/>
          </a:xfrm>
        </p:grpSpPr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B62FEF5E-95D2-40CF-B45F-31A46BC3AC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227125" y="5313040"/>
              <a:ext cx="1355225" cy="888170"/>
            </a:xfrm>
            <a:prstGeom prst="rect">
              <a:avLst/>
            </a:prstGeom>
          </p:spPr>
        </p:pic>
        <p:sp>
          <p:nvSpPr>
            <p:cNvPr id="37" name="Explosion : 8 points 36">
              <a:extLst>
                <a:ext uri="{FF2B5EF4-FFF2-40B4-BE49-F238E27FC236}">
                  <a16:creationId xmlns:a16="http://schemas.microsoft.com/office/drawing/2014/main" id="{53628CAC-264F-4D89-BCB7-320AAD631D93}"/>
                </a:ext>
              </a:extLst>
            </p:cNvPr>
            <p:cNvSpPr/>
            <p:nvPr/>
          </p:nvSpPr>
          <p:spPr>
            <a:xfrm>
              <a:off x="2892599" y="5815352"/>
              <a:ext cx="323535" cy="307778"/>
            </a:xfrm>
            <a:prstGeom prst="irregularSeal1">
              <a:avLst/>
            </a:prstGeom>
            <a:solidFill>
              <a:srgbClr val="E8112D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6" name="AutoShape 173">
            <a:extLst>
              <a:ext uri="{FF2B5EF4-FFF2-40B4-BE49-F238E27FC236}">
                <a16:creationId xmlns:a16="http://schemas.microsoft.com/office/drawing/2014/main" id="{7522C35D-A868-4366-B7AB-108CF076A75E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03674" y="527836"/>
            <a:ext cx="6120681" cy="360000"/>
          </a:xfrm>
          <a:prstGeom prst="roundRect">
            <a:avLst>
              <a:gd name="adj" fmla="val 16667"/>
            </a:avLst>
          </a:prstGeom>
          <a:solidFill>
            <a:srgbClr val="002868"/>
          </a:solidFill>
          <a:ln w="9525">
            <a:noFill/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GB" b="1" dirty="0">
                <a:solidFill>
                  <a:schemeClr val="bg1"/>
                </a:solidFill>
                <a:ea typeface="Ebrima" panose="02000000000000000000" pitchFamily="2" charset="0"/>
                <a:cs typeface="Ebrima" panose="02000000000000000000" pitchFamily="2" charset="0"/>
              </a:rPr>
              <a:t>Which</a:t>
            </a:r>
            <a:r>
              <a:rPr lang="fr-FR" b="1" dirty="0">
                <a:solidFill>
                  <a:schemeClr val="bg1"/>
                </a:solidFill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en-GB" b="1" dirty="0">
                <a:solidFill>
                  <a:schemeClr val="bg1"/>
                </a:solidFill>
                <a:ea typeface="Ebrima" panose="02000000000000000000" pitchFamily="2" charset="0"/>
                <a:cs typeface="Ebrima" panose="02000000000000000000" pitchFamily="2" charset="0"/>
              </a:rPr>
              <a:t>gloves</a:t>
            </a:r>
          </a:p>
        </p:txBody>
      </p:sp>
      <p:sp>
        <p:nvSpPr>
          <p:cNvPr id="42" name="Rectangle 24">
            <a:extLst>
              <a:ext uri="{FF2B5EF4-FFF2-40B4-BE49-F238E27FC236}">
                <a16:creationId xmlns:a16="http://schemas.microsoft.com/office/drawing/2014/main" id="{DB39FF77-4D48-4843-9D99-32B706DDEDFE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-31624" y="9647806"/>
            <a:ext cx="685430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indent="-285750" eaLnBrk="0" hangingPunct="0">
              <a:buClr>
                <a:schemeClr val="tx1"/>
              </a:buClr>
              <a:defRPr/>
            </a:pPr>
            <a:r>
              <a:rPr lang="fr-FR" sz="900" b="1" i="1" kern="0" dirty="0">
                <a:cs typeface="Arial" charset="0"/>
              </a:rPr>
              <a:t>*For </a:t>
            </a:r>
            <a:r>
              <a:rPr lang="fr-FR" sz="900" b="1" i="1" kern="0" dirty="0" err="1">
                <a:cs typeface="Arial" charset="0"/>
              </a:rPr>
              <a:t>other</a:t>
            </a:r>
            <a:r>
              <a:rPr lang="fr-FR" sz="900" b="1" i="1" kern="0" dirty="0">
                <a:cs typeface="Arial" charset="0"/>
              </a:rPr>
              <a:t> </a:t>
            </a:r>
            <a:r>
              <a:rPr lang="fr-FR" sz="900" b="1" i="1" kern="0" dirty="0" err="1">
                <a:cs typeface="Arial" charset="0"/>
              </a:rPr>
              <a:t>risks</a:t>
            </a:r>
            <a:r>
              <a:rPr lang="fr-FR" sz="900" b="1" i="1" kern="0" dirty="0">
                <a:cs typeface="Arial" charset="0"/>
              </a:rPr>
              <a:t> (</a:t>
            </a:r>
            <a:r>
              <a:rPr lang="fr-FR" sz="900" b="1" i="1" kern="0" dirty="0" err="1">
                <a:cs typeface="Arial" charset="0"/>
              </a:rPr>
              <a:t>chemical</a:t>
            </a:r>
            <a:r>
              <a:rPr lang="fr-FR" sz="900" b="1" i="1" kern="0" dirty="0">
                <a:cs typeface="Arial" charset="0"/>
              </a:rPr>
              <a:t>, </a:t>
            </a:r>
            <a:r>
              <a:rPr lang="en-GB" sz="900" b="1" i="1" kern="0" dirty="0">
                <a:cs typeface="Arial" charset="0"/>
              </a:rPr>
              <a:t>electrical</a:t>
            </a:r>
            <a:r>
              <a:rPr lang="fr-FR" sz="900" b="1" i="1" kern="0" dirty="0">
                <a:cs typeface="Arial" charset="0"/>
              </a:rPr>
              <a:t>), </a:t>
            </a:r>
            <a:r>
              <a:rPr lang="en-GB" sz="900" b="1" i="1" kern="0" dirty="0">
                <a:cs typeface="Arial" charset="0"/>
              </a:rPr>
              <a:t>contact your PPE supplier or H&amp;S team</a:t>
            </a:r>
            <a:endParaRPr lang="fr-FR" sz="900" i="1" kern="0" dirty="0">
              <a:cs typeface="Arial" charset="0"/>
            </a:endParaRPr>
          </a:p>
        </p:txBody>
      </p:sp>
      <p:sp>
        <p:nvSpPr>
          <p:cNvPr id="46" name="Text Box 4">
            <a:extLst>
              <a:ext uri="{FF2B5EF4-FFF2-40B4-BE49-F238E27FC236}">
                <a16:creationId xmlns:a16="http://schemas.microsoft.com/office/drawing/2014/main" id="{4C7B3A16-4084-44B1-849D-088D6A377FE6}"/>
              </a:ext>
            </a:extLst>
          </p:cNvPr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60893" y="8214005"/>
            <a:ext cx="61734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indent="-285750" algn="ctr" eaLnBrk="0" hangingPunct="0">
              <a:buClr>
                <a:srgbClr val="000000"/>
              </a:buClr>
              <a:defRPr/>
            </a:pPr>
            <a:r>
              <a:rPr lang="en-GB" sz="1400" b="1" kern="0" dirty="0">
                <a:solidFill>
                  <a:srgbClr val="FF0000"/>
                </a:solidFill>
                <a:cs typeface="Arial" charset="0"/>
              </a:rPr>
              <a:t>These</a:t>
            </a:r>
            <a:r>
              <a:rPr lang="fr-FR" sz="1400" b="1" kern="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GB" sz="1400" b="1" kern="0" dirty="0">
                <a:solidFill>
                  <a:srgbClr val="FF0000"/>
                </a:solidFill>
                <a:cs typeface="Arial" charset="0"/>
              </a:rPr>
              <a:t>glove can </a:t>
            </a:r>
            <a:r>
              <a:rPr lang="fr-FR" sz="1400" b="1" kern="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GB" sz="1400" b="1" kern="0" dirty="0">
                <a:solidFill>
                  <a:srgbClr val="FF0000"/>
                </a:solidFill>
                <a:cs typeface="Arial" charset="0"/>
              </a:rPr>
              <a:t>protect</a:t>
            </a:r>
            <a:r>
              <a:rPr lang="fr-FR" sz="1400" b="1" kern="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GB" sz="1400" b="1" kern="0" dirty="0">
                <a:solidFill>
                  <a:srgbClr val="FF0000"/>
                </a:solidFill>
                <a:cs typeface="Arial" charset="0"/>
              </a:rPr>
              <a:t>against</a:t>
            </a:r>
            <a:r>
              <a:rPr lang="fr-FR" sz="1400" b="1" kern="0" dirty="0">
                <a:solidFill>
                  <a:srgbClr val="FF0000"/>
                </a:solidFill>
                <a:cs typeface="Arial" charset="0"/>
              </a:rPr>
              <a:t>  </a:t>
            </a:r>
            <a:r>
              <a:rPr lang="en-GB" sz="1400" b="1" kern="0" dirty="0">
                <a:solidFill>
                  <a:srgbClr val="FF0000"/>
                </a:solidFill>
                <a:cs typeface="Arial" charset="0"/>
              </a:rPr>
              <a:t>cuts, shocks</a:t>
            </a:r>
            <a:r>
              <a:rPr lang="fr-FR" sz="1400" b="1" kern="0" dirty="0">
                <a:solidFill>
                  <a:srgbClr val="FF0000"/>
                </a:solidFill>
                <a:cs typeface="Arial" charset="0"/>
              </a:rPr>
              <a:t> and </a:t>
            </a:r>
            <a:r>
              <a:rPr lang="en-GB" sz="1400" b="1" kern="0" dirty="0">
                <a:solidFill>
                  <a:srgbClr val="FF0000"/>
                </a:solidFill>
                <a:cs typeface="Arial" charset="0"/>
              </a:rPr>
              <a:t>blows</a:t>
            </a:r>
            <a:r>
              <a:rPr lang="fr-FR" sz="1400" b="1" kern="0" dirty="0">
                <a:solidFill>
                  <a:srgbClr val="FF0000"/>
                </a:solidFill>
                <a:cs typeface="Arial" charset="0"/>
              </a:rPr>
              <a:t>!</a:t>
            </a:r>
          </a:p>
        </p:txBody>
      </p:sp>
      <p:pic>
        <p:nvPicPr>
          <p:cNvPr id="44" name="Image 43">
            <a:extLst>
              <a:ext uri="{FF2B5EF4-FFF2-40B4-BE49-F238E27FC236}">
                <a16:creationId xmlns:a16="http://schemas.microsoft.com/office/drawing/2014/main" id="{9614E221-32F2-4B26-9EB0-7761D9B8F21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290" y="9123347"/>
            <a:ext cx="495055" cy="66166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88CF1E3-6FE4-4D8C-AFC4-7A23BF292DB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231" y="1009669"/>
            <a:ext cx="934169" cy="93416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6FA2683-C6A1-4216-B0E4-BAF5309CECDB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827" y="939830"/>
            <a:ext cx="1476254" cy="103449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B8A9CB1-81A7-4FCD-9364-EB5E146AE3C7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779" y="2417311"/>
            <a:ext cx="882632" cy="1416974"/>
          </a:xfrm>
          <a:prstGeom prst="rect">
            <a:avLst/>
          </a:prstGeom>
        </p:spPr>
      </p:pic>
      <p:sp>
        <p:nvSpPr>
          <p:cNvPr id="49" name="Text Box 4">
            <a:extLst>
              <a:ext uri="{FF2B5EF4-FFF2-40B4-BE49-F238E27FC236}">
                <a16:creationId xmlns:a16="http://schemas.microsoft.com/office/drawing/2014/main" id="{E64506A7-E930-4F94-ACD1-22974C4BE33C}"/>
              </a:ext>
            </a:extLst>
          </p:cNvPr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372028" y="3919539"/>
            <a:ext cx="167613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400" b="1" cap="all" dirty="0">
                <a:solidFill>
                  <a:srgbClr val="E8112D"/>
                </a:solidFill>
                <a:latin typeface="+mj-lt"/>
              </a:rPr>
              <a:t>Disposable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FDC9FCD-4C67-4DB3-8590-403C00F01BC8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832" y="2373433"/>
            <a:ext cx="1557468" cy="1557468"/>
          </a:xfrm>
          <a:prstGeom prst="rect">
            <a:avLst/>
          </a:prstGeom>
        </p:spPr>
      </p:pic>
      <p:sp>
        <p:nvSpPr>
          <p:cNvPr id="50" name="Text Box 4">
            <a:extLst>
              <a:ext uri="{FF2B5EF4-FFF2-40B4-BE49-F238E27FC236}">
                <a16:creationId xmlns:a16="http://schemas.microsoft.com/office/drawing/2014/main" id="{D255145E-CE0E-408F-BA44-37B61E9C481C}"/>
              </a:ext>
            </a:extLst>
          </p:cNvPr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512498" y="3925074"/>
            <a:ext cx="167613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400" b="1" cap="all" dirty="0">
                <a:solidFill>
                  <a:srgbClr val="E8112D"/>
                </a:solidFill>
                <a:latin typeface="+mj-lt"/>
              </a:rPr>
              <a:t>Gauntlet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302A1C45-7A90-47D0-94FB-63410257BA13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93" y="6425809"/>
            <a:ext cx="1569720" cy="156972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4176246-CECC-4485-A4BE-FE52D814FBF9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880" y="6449252"/>
            <a:ext cx="1603988" cy="160398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775925CE-997C-4512-967E-65A7F8E1F2D1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456" y="6449252"/>
            <a:ext cx="1517921" cy="1517921"/>
          </a:xfrm>
          <a:prstGeom prst="rect">
            <a:avLst/>
          </a:prstGeom>
        </p:spPr>
      </p:pic>
      <p:sp>
        <p:nvSpPr>
          <p:cNvPr id="57" name="Text Box 4">
            <a:extLst>
              <a:ext uri="{FF2B5EF4-FFF2-40B4-BE49-F238E27FC236}">
                <a16:creationId xmlns:a16="http://schemas.microsoft.com/office/drawing/2014/main" id="{6BBA5B06-EF7E-42CE-B31C-F1645DACDF0B}"/>
              </a:ext>
            </a:extLst>
          </p:cNvPr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42274" y="8567356"/>
            <a:ext cx="617345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indent="-285750" algn="ctr" eaLnBrk="0" hangingPunct="0">
              <a:buClr>
                <a:srgbClr val="000000"/>
              </a:buClr>
              <a:defRPr/>
            </a:pPr>
            <a:r>
              <a:rPr lang="en-GB" sz="1400" b="1" kern="0" dirty="0">
                <a:solidFill>
                  <a:srgbClr val="002868"/>
                </a:solidFill>
                <a:cs typeface="Arial" charset="0"/>
              </a:rPr>
              <a:t>Different glove types protect against different risks, make sure  you have assessed the task and have the correct gloves. </a:t>
            </a:r>
          </a:p>
          <a:p>
            <a:pPr marL="0" lvl="1" indent="-285750" algn="ctr" eaLnBrk="0" hangingPunct="0">
              <a:buClr>
                <a:srgbClr val="000000"/>
              </a:buClr>
              <a:defRPr/>
            </a:pPr>
            <a:r>
              <a:rPr lang="en-GB" sz="1600" b="1" kern="0" dirty="0">
                <a:solidFill>
                  <a:srgbClr val="FF0000"/>
                </a:solidFill>
                <a:cs typeface="Arial" charset="0"/>
              </a:rPr>
              <a:t>Look after Your Hands</a:t>
            </a:r>
            <a:endParaRPr lang="fr-FR" sz="1600" b="1" kern="0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8514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2142FEA27B114483A007FBC7E43D03" ma:contentTypeVersion="8" ma:contentTypeDescription="Crée un document." ma:contentTypeScope="" ma:versionID="1de583da672e4ff1cbb5a9a00f93df89">
  <xsd:schema xmlns:xsd="http://www.w3.org/2001/XMLSchema" xmlns:xs="http://www.w3.org/2001/XMLSchema" xmlns:p="http://schemas.microsoft.com/office/2006/metadata/properties" xmlns:ns2="e9807dab-5c52-44a3-b0dc-3fd3adfa0a14" xmlns:ns3="2d9b898f-07f2-4646-b9dd-34d4017ce872" targetNamespace="http://schemas.microsoft.com/office/2006/metadata/properties" ma:root="true" ma:fieldsID="06cd73176808764bc426cb20d70f0070" ns2:_="" ns3:_="">
    <xsd:import namespace="e9807dab-5c52-44a3-b0dc-3fd3adfa0a14"/>
    <xsd:import namespace="2d9b898f-07f2-4646-b9dd-34d4017ce8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807dab-5c52-44a3-b0dc-3fd3adfa0a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9b898f-07f2-4646-b9dd-34d4017ce87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BA63AF-FDF1-4DB2-A8FB-65973DFBC3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807dab-5c52-44a3-b0dc-3fd3adfa0a14"/>
    <ds:schemaRef ds:uri="2d9b898f-07f2-4646-b9dd-34d4017ce8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914CDD-DFE4-4CB3-98E1-F7AC8A7513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B9EA5F-EC5F-452D-9E41-90937F842B30}">
  <ds:schemaRefs>
    <ds:schemaRef ds:uri="http://purl.org/dc/terms/"/>
    <ds:schemaRef ds:uri="e9807dab-5c52-44a3-b0dc-3fd3adfa0a14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2d9b898f-07f2-4646-b9dd-34d4017ce872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A4 Paper (210x297 mm)</PresentationFormat>
  <Paragraphs>31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Ebrima</vt:lpstr>
      <vt:lpstr>Modèle par défaut</vt:lpstr>
      <vt:lpstr>PowerPoint Presentation</vt:lpstr>
      <vt:lpstr>PowerPoint Presentation</vt:lpstr>
    </vt:vector>
  </TitlesOfParts>
  <Company>CEMEX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DeepL Translator</dc:creator>
  <cp:lastModifiedBy>Andy Taylor</cp:lastModifiedBy>
  <cp:revision>355</cp:revision>
  <dcterms:created xsi:type="dcterms:W3CDTF">2007-04-19T13:42:26Z</dcterms:created>
  <dcterms:modified xsi:type="dcterms:W3CDTF">2019-05-03T15:08:08Z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0x010100B62142FEA27B114483A007FBC7E43D03</vt:lpwstr>
  </property>
</Properties>
</file>