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07" r:id="rId4"/>
  </p:sldMasterIdLst>
  <p:notesMasterIdLst>
    <p:notesMasterId r:id="rId6"/>
  </p:notesMasterIdLst>
  <p:handoutMasterIdLst>
    <p:handoutMasterId r:id="rId7"/>
  </p:handoutMasterIdLst>
  <p:sldIdLst>
    <p:sldId id="294" r:id="rId5"/>
  </p:sldIdLst>
  <p:sldSz cx="12192000" cy="6858000"/>
  <p:notesSz cx="6797675" cy="9928225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orient="horz" pos="888" userDrawn="1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045"/>
    <a:srgbClr val="C5D3EF"/>
    <a:srgbClr val="D9D9D9"/>
    <a:srgbClr val="EECB5F"/>
    <a:srgbClr val="CBE3AD"/>
    <a:srgbClr val="47637D"/>
    <a:srgbClr val="1E386E"/>
    <a:srgbClr val="002F9E"/>
    <a:srgbClr val="880F97"/>
    <a:srgbClr val="0F7E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49" autoAdjust="0"/>
  </p:normalViewPr>
  <p:slideViewPr>
    <p:cSldViewPr snapToGrid="0">
      <p:cViewPr varScale="1">
        <p:scale>
          <a:sx n="110" d="100"/>
          <a:sy n="110" d="100"/>
        </p:scale>
        <p:origin x="516" y="108"/>
      </p:cViewPr>
      <p:guideLst>
        <p:guide orient="horz" pos="799"/>
        <p:guide orient="horz" pos="88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400" cy="498476"/>
          </a:xfrm>
          <a:prstGeom prst="rect">
            <a:avLst/>
          </a:prstGeom>
        </p:spPr>
        <p:txBody>
          <a:bodyPr vert="horz" lIns="88137" tIns="44069" rIns="88137" bIns="44069" rtlCol="0"/>
          <a:lstStyle>
            <a:lvl1pPr algn="l">
              <a:defRPr sz="1100"/>
            </a:lvl1pPr>
          </a:lstStyle>
          <a:p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8476"/>
          </a:xfrm>
          <a:prstGeom prst="rect">
            <a:avLst/>
          </a:prstGeom>
        </p:spPr>
        <p:txBody>
          <a:bodyPr vert="horz" lIns="88137" tIns="44069" rIns="88137" bIns="44069" rtlCol="0"/>
          <a:lstStyle>
            <a:lvl1pPr algn="r">
              <a:defRPr sz="1100"/>
            </a:lvl1pPr>
          </a:lstStyle>
          <a:p>
            <a:fld id="{9B252DA9-096C-FD4B-9566-2DD1C893C295}" type="datetime4">
              <a:rPr lang="en-US" smtClean="0">
                <a:latin typeface="Century Gothic" panose="020B0502020202020204" pitchFamily="34" charset="0"/>
              </a:rPr>
              <a:t>May 27, 2019</a:t>
            </a:fld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9755"/>
            <a:ext cx="2946400" cy="498476"/>
          </a:xfrm>
          <a:prstGeom prst="rect">
            <a:avLst/>
          </a:prstGeom>
        </p:spPr>
        <p:txBody>
          <a:bodyPr vert="horz" lIns="88137" tIns="44069" rIns="88137" bIns="44069" rtlCol="0" anchor="b"/>
          <a:lstStyle>
            <a:lvl1pPr algn="r">
              <a:defRPr sz="1100"/>
            </a:lvl1pPr>
          </a:lstStyle>
          <a:p>
            <a:fld id="{D11C492B-4752-433E-A678-8FD1E4E1AA3D}" type="slidenum">
              <a:rPr lang="en-US" smtClean="0">
                <a:latin typeface="Century Gothic" panose="020B0502020202020204" pitchFamily="34" charset="0"/>
              </a:rPr>
              <a:t>‹#›</a:t>
            </a:fld>
            <a:endParaRPr lang="en-US">
              <a:latin typeface="Century Gothic" panose="020B0502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FF99F6-E070-4357-BF7D-0E673FB6210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651" y="72805"/>
            <a:ext cx="741506" cy="206094"/>
          </a:xfrm>
          <a:prstGeom prst="rect">
            <a:avLst/>
          </a:prstGeom>
          <a:solidFill>
            <a:sysClr val="window" lastClr="FFFFFF"/>
          </a:solidFill>
        </p:spPr>
      </p:pic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1120"/>
            <a:ext cx="2945341" cy="497106"/>
          </a:xfrm>
          <a:prstGeom prst="rect">
            <a:avLst/>
          </a:prstGeom>
        </p:spPr>
        <p:txBody>
          <a:bodyPr vert="horz" lIns="94073" tIns="47037" rIns="94073" bIns="4703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0657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8135"/>
          </a:xfrm>
          <a:prstGeom prst="rect">
            <a:avLst/>
          </a:prstGeom>
        </p:spPr>
        <p:txBody>
          <a:bodyPr vert="horz" lIns="88137" tIns="44069" rIns="88137" bIns="4406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135"/>
          </a:xfrm>
          <a:prstGeom prst="rect">
            <a:avLst/>
          </a:prstGeom>
        </p:spPr>
        <p:txBody>
          <a:bodyPr vert="horz" lIns="88137" tIns="44069" rIns="88137" bIns="44069" rtlCol="0"/>
          <a:lstStyle>
            <a:lvl1pPr algn="r">
              <a:defRPr sz="1100">
                <a:latin typeface="Century Gothic" panose="020B0502020202020204" pitchFamily="34" charset="0"/>
              </a:defRPr>
            </a:lvl1pPr>
          </a:lstStyle>
          <a:p>
            <a:fld id="{21B04220-C379-F14E-A3D3-E1CE795A5A42}" type="datetime4">
              <a:rPr lang="en-US" smtClean="0"/>
              <a:t>May 27, 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39838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7" tIns="44069" rIns="88137" bIns="4406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61"/>
            <a:ext cx="5438140" cy="3909239"/>
          </a:xfrm>
          <a:prstGeom prst="rect">
            <a:avLst/>
          </a:prstGeom>
        </p:spPr>
        <p:txBody>
          <a:bodyPr vert="horz" lIns="88137" tIns="44069" rIns="88137" bIns="44069" rtlCol="0"/>
          <a:lstStyle/>
          <a:p>
            <a:pPr lvl="0"/>
            <a:r>
              <a:rPr lang="en-US"/>
              <a:t>Main Text (Century Gothic 14, black)</a:t>
            </a:r>
          </a:p>
          <a:p>
            <a:pPr lvl="1"/>
            <a:r>
              <a:rPr lang="en-US"/>
              <a:t>Level 1 Bullet (Century Gothic 14, black – mid blue bullet)</a:t>
            </a:r>
          </a:p>
          <a:p>
            <a:pPr lvl="2"/>
            <a:r>
              <a:rPr lang="en-US"/>
              <a:t>Level 2 Bullet (Century Gothic 14, black – mid blue bullet)</a:t>
            </a:r>
          </a:p>
          <a:p>
            <a:pPr lvl="3"/>
            <a:r>
              <a:rPr lang="en-US"/>
              <a:t>Level 3 Bullet (Century Gothic 12, black – mid blue bullet)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3"/>
            <a:ext cx="2945659" cy="498133"/>
          </a:xfrm>
          <a:prstGeom prst="rect">
            <a:avLst/>
          </a:prstGeom>
        </p:spPr>
        <p:txBody>
          <a:bodyPr vert="horz" lIns="88137" tIns="44069" rIns="88137" bIns="44069" rtlCol="0" anchor="b"/>
          <a:lstStyle>
            <a:lvl1pPr algn="r">
              <a:defRPr sz="1100">
                <a:latin typeface="Century Gothic" panose="020B0502020202020204" pitchFamily="34" charset="0"/>
              </a:defRPr>
            </a:lvl1pPr>
          </a:lstStyle>
          <a:p>
            <a:fld id="{501EF7E4-F8FF-43C3-960F-A459CD3593F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6704E20-9161-4AC9-A5A8-F89FC8EEBA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" y="944"/>
            <a:ext cx="1249936" cy="506071"/>
          </a:xfrm>
          <a:prstGeom prst="rect">
            <a:avLst/>
          </a:prstGeom>
          <a:solidFill>
            <a:sysClr val="window" lastClr="FFFFFF"/>
          </a:solidFill>
        </p:spPr>
      </p:pic>
    </p:spTree>
    <p:extLst>
      <p:ext uri="{BB962C8B-B14F-4D97-AF65-F5344CB8AC3E}">
        <p14:creationId xmlns:p14="http://schemas.microsoft.com/office/powerpoint/2010/main" val="23449956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400" b="1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399600" indent="-284400" algn="l" defTabSz="914400" rtl="0" eaLnBrk="1" latinLnBrk="0" hangingPunct="1">
      <a:spcAft>
        <a:spcPts val="600"/>
      </a:spcAft>
      <a:buClr>
        <a:schemeClr val="bg2"/>
      </a:buClr>
      <a:buSzPct val="130000"/>
      <a:buFont typeface="Arial" panose="020B0604020202020204" pitchFamily="34" charset="0"/>
      <a:buChar char="•"/>
      <a:defRPr sz="140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622800" indent="-266400" algn="l" defTabSz="914400" rtl="0" eaLnBrk="1" latinLnBrk="0" hangingPunct="1">
      <a:spcBef>
        <a:spcPts val="300"/>
      </a:spcBef>
      <a:spcAft>
        <a:spcPts val="600"/>
      </a:spcAft>
      <a:buClr>
        <a:schemeClr val="bg2"/>
      </a:buClr>
      <a:buFont typeface="Century Gothic" panose="020B0502020202020204" pitchFamily="34" charset="0"/>
      <a:buChar char="»"/>
      <a:defRPr sz="140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900000" indent="-280800" algn="l" defTabSz="914400" rtl="0" eaLnBrk="1" latinLnBrk="0" hangingPunct="1">
      <a:spcBef>
        <a:spcPts val="300"/>
      </a:spcBef>
      <a:buClr>
        <a:schemeClr val="bg2"/>
      </a:buClr>
      <a:buSzPct val="100000"/>
      <a:buFont typeface="Courier New" panose="02070309020205020404" pitchFamily="49" charset="0"/>
      <a:buChar char="o"/>
      <a:defRPr sz="120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0" kern="1200" noProof="0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21B04220-C379-F14E-A3D3-E1CE795A5A42}" type="datetime4">
              <a:rPr lang="en-US" smtClean="0"/>
              <a:t>May 27, 2019</a:t>
            </a:fld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1EF7E4-F8FF-43C3-960F-A459CD3593F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74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8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9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0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1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cess&amp;IT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4365CA43-C0C9-42C2-BC91-76AA65391F3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556084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think-cell Slide" r:id="rId4" imgW="421" imgH="423" progId="TCLayout.ActiveDocument.1">
                  <p:embed/>
                </p:oleObj>
              </mc:Choice>
              <mc:Fallback>
                <p:oleObj name="think-cell Slide" r:id="rId4" imgW="421" imgH="423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4365CA43-C0C9-42C2-BC91-76AA65391F3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09FA73B6-0292-4B75-9D69-B1B5738C4C3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4204380-ACF8-4A7D-8A72-178AA473ACE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204165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176B7AE8-D148-491C-A29F-1445E288E10B}"/>
              </a:ext>
            </a:extLst>
          </p:cNvPr>
          <p:cNvSpPr/>
          <p:nvPr userDrawn="1"/>
        </p:nvSpPr>
        <p:spPr>
          <a:xfrm>
            <a:off x="-600" y="3180457"/>
            <a:ext cx="12193200" cy="84195"/>
          </a:xfrm>
          <a:prstGeom prst="rect">
            <a:avLst/>
          </a:prstGeom>
          <a:gradFill flip="none" rotWithShape="1">
            <a:gsLst>
              <a:gs pos="100000">
                <a:srgbClr val="1B4561"/>
              </a:gs>
              <a:gs pos="0">
                <a:srgbClr val="377CA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6ABDFE8-296B-4562-B0A8-465BEE91338F}"/>
              </a:ext>
            </a:extLst>
          </p:cNvPr>
          <p:cNvSpPr/>
          <p:nvPr userDrawn="1"/>
        </p:nvSpPr>
        <p:spPr>
          <a:xfrm>
            <a:off x="10634786" y="3027963"/>
            <a:ext cx="1558642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kern="1200" baseline="0">
                <a:solidFill>
                  <a:schemeClr val="bg1">
                    <a:lumMod val="75000"/>
                  </a:schemeClr>
                </a:solidFill>
                <a:latin typeface="+mj-lt"/>
                <a:ea typeface="Tahoma" charset="0"/>
                <a:cs typeface="Tahoma" charset="0"/>
              </a:rPr>
              <a:t>Heydar </a:t>
            </a:r>
            <a:r>
              <a:rPr lang="en-US" sz="600" kern="1200" baseline="0" noProof="0">
                <a:solidFill>
                  <a:schemeClr val="bg1">
                    <a:lumMod val="75000"/>
                  </a:schemeClr>
                </a:solidFill>
                <a:latin typeface="+mj-lt"/>
                <a:ea typeface="Tahoma" charset="0"/>
                <a:cs typeface="Tahoma" charset="0"/>
              </a:rPr>
              <a:t>Aliyev </a:t>
            </a:r>
            <a:r>
              <a:rPr lang="en-US" sz="600" kern="1200" baseline="0">
                <a:solidFill>
                  <a:schemeClr val="bg1">
                    <a:lumMod val="75000"/>
                  </a:schemeClr>
                </a:solidFill>
                <a:latin typeface="+mj-lt"/>
                <a:ea typeface="Tahoma" charset="0"/>
                <a:cs typeface="Tahoma" charset="0"/>
              </a:rPr>
              <a:t>Center, </a:t>
            </a:r>
            <a:r>
              <a:rPr lang="en-US" sz="600" kern="1200" baseline="0">
                <a:solidFill>
                  <a:schemeClr val="bg1">
                    <a:lumMod val="75000"/>
                  </a:schemeClr>
                </a:solidFill>
                <a:latin typeface="+mn-lt"/>
                <a:ea typeface="Tahoma" charset="0"/>
                <a:cs typeface="Tahoma" charset="0"/>
              </a:rPr>
              <a:t>Azerbaijan</a:t>
            </a:r>
            <a:r>
              <a:rPr lang="en-US" sz="600" kern="1200" baseline="0">
                <a:solidFill>
                  <a:schemeClr val="bg1">
                    <a:lumMod val="75000"/>
                  </a:schemeClr>
                </a:solidFill>
                <a:latin typeface="+mj-lt"/>
                <a:ea typeface="Tahoma" charset="0"/>
                <a:cs typeface="Tahoma" charset="0"/>
              </a:rPr>
              <a:t> </a:t>
            </a:r>
            <a:endParaRPr lang="en-GB" sz="600" kern="1200">
              <a:solidFill>
                <a:schemeClr val="bg1">
                  <a:lumMod val="75000"/>
                </a:schemeClr>
              </a:solidFill>
              <a:latin typeface="+mj-lt"/>
              <a:ea typeface="Tahoma" charset="0"/>
              <a:cs typeface="Tahom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5600" y="3603600"/>
            <a:ext cx="10155600" cy="450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Main Title (Century Gothic 28, dark blue </a:t>
            </a:r>
            <a:r>
              <a:rPr lang="mr-IN"/>
              <a:t>–</a:t>
            </a:r>
            <a:r>
              <a:rPr lang="en-US"/>
              <a:t> bold)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525462" y="4071600"/>
            <a:ext cx="10155600" cy="3132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000" b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345FB8"/>
              </a:buClr>
              <a:buSzPct val="130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Subtitle (Century Gothic 20, dark blue)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6347792" y="393907"/>
            <a:ext cx="5671930" cy="220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1200" b="0" baseline="0">
                <a:solidFill>
                  <a:schemeClr val="bg1">
                    <a:lumMod val="9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/>
              <a:t>Date (Century Gothic 12, light gray)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B6FFD06-96A7-47B8-BA64-E7E17C642052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2093" y="6251742"/>
            <a:ext cx="1313470" cy="63226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D12542F-8C4D-4EC4-B453-168CF7D1F23A}"/>
              </a:ext>
            </a:extLst>
          </p:cNvPr>
          <p:cNvSpPr txBox="1"/>
          <p:nvPr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>
                <a:solidFill>
                  <a:srgbClr val="8A95AC"/>
                </a:solidFill>
                <a:latin typeface="+mn-lt"/>
              </a:rPr>
              <a:t>Copyright ©2019, CEMEX International Holding AG. </a:t>
            </a:r>
            <a:r>
              <a:rPr lang="mr-IN" sz="60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3816165297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baseline="0"/>
            </a:lvl1pPr>
          </a:lstStyle>
          <a:p>
            <a:r>
              <a:rPr lang="en-US"/>
              <a:t>Title (Century Gothic 24, dark blue </a:t>
            </a:r>
            <a:r>
              <a:rPr lang="mr-IN"/>
              <a:t>–</a:t>
            </a:r>
            <a:r>
              <a:rPr lang="en-US"/>
              <a:t> bold)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85200" y="1432800"/>
            <a:ext cx="5355200" cy="4586400"/>
          </a:xfrm>
        </p:spPr>
        <p:txBody>
          <a:bodyPr/>
          <a:lstStyle/>
          <a:p>
            <a:r>
              <a:rPr lang="en-US" kern="0"/>
              <a:t>Main Text (</a:t>
            </a:r>
            <a:r>
              <a:rPr lang="en-US"/>
              <a:t>Century Gothic </a:t>
            </a:r>
            <a:r>
              <a:rPr lang="en-US" kern="0"/>
              <a:t>14, black)</a:t>
            </a:r>
          </a:p>
          <a:p>
            <a:pPr lvl="1"/>
            <a:r>
              <a:rPr lang="en-US" kern="0"/>
              <a:t>Level 1 Bullet (</a:t>
            </a:r>
            <a:r>
              <a:rPr lang="en-US"/>
              <a:t>Century Gothic</a:t>
            </a:r>
            <a:r>
              <a:rPr lang="en-US" kern="0"/>
              <a:t> 14, black – mid blue bullet)</a:t>
            </a:r>
          </a:p>
          <a:p>
            <a:pPr lvl="2"/>
            <a:r>
              <a:rPr lang="en-US" kern="0"/>
              <a:t>Level 2 Bullet (</a:t>
            </a:r>
            <a:r>
              <a:rPr lang="en-US"/>
              <a:t>Century Gothic</a:t>
            </a:r>
            <a:r>
              <a:rPr lang="en-US" kern="0"/>
              <a:t> 14, black – mid blue double arrow)</a:t>
            </a:r>
          </a:p>
          <a:p>
            <a:pPr lvl="3"/>
            <a:r>
              <a:rPr lang="en-US" kern="0"/>
              <a:t>Level 3 Bullet (</a:t>
            </a:r>
            <a:r>
              <a:rPr lang="en-US"/>
              <a:t>Century Gothic</a:t>
            </a:r>
            <a:r>
              <a:rPr lang="en-US" kern="0"/>
              <a:t> 12, black – mid blue circle bullet)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440400" y="1432800"/>
            <a:ext cx="5343612" cy="471600"/>
          </a:xfrm>
        </p:spPr>
        <p:txBody>
          <a:bodyPr anchor="ctr"/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Title (Century Gothic 16, medium gray </a:t>
            </a:r>
            <a:r>
              <a:rPr lang="mr-IN"/>
              <a:t>–</a:t>
            </a:r>
            <a:r>
              <a:rPr lang="en-US"/>
              <a:t> bold)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6440400" y="1965600"/>
            <a:ext cx="5343525" cy="40536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/>
              <a:t>Content (Graph, Table, Image, etc.)</a:t>
            </a:r>
          </a:p>
        </p:txBody>
      </p:sp>
    </p:spTree>
    <p:extLst>
      <p:ext uri="{BB962C8B-B14F-4D97-AF65-F5344CB8AC3E}">
        <p14:creationId xmlns:p14="http://schemas.microsoft.com/office/powerpoint/2010/main" val="3958255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4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en-US"/>
              <a:t>Title (Century Gothic 24, dark blue </a:t>
            </a:r>
            <a:r>
              <a:rPr lang="mr-IN"/>
              <a:t>–</a:t>
            </a:r>
            <a:r>
              <a:rPr lang="en-US"/>
              <a:t> bold)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85200" y="1440000"/>
            <a:ext cx="5331600" cy="475200"/>
          </a:xfrm>
        </p:spPr>
        <p:txBody>
          <a:bodyPr anchor="ctr"/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/>
              <a:t>Title (Century Gothic 16, medium gray </a:t>
            </a:r>
            <a:r>
              <a:rPr lang="mr-IN"/>
              <a:t>–</a:t>
            </a:r>
            <a:r>
              <a:rPr lang="en-US"/>
              <a:t> bold)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385200" y="1965600"/>
            <a:ext cx="5331600" cy="40536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345FB8"/>
              </a:buClr>
              <a:buSzPct val="130000"/>
              <a:buFont typeface="Arial" panose="020B0604020202020204" pitchFamily="34" charset="0"/>
              <a:buNone/>
              <a:tabLst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345FB8"/>
              </a:buClr>
              <a:buSzPct val="130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Content (Graph, Table, Image, etc.)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6505200" y="1440000"/>
            <a:ext cx="5278812" cy="4593600"/>
          </a:xfrm>
        </p:spPr>
        <p:txBody>
          <a:bodyPr/>
          <a:lstStyle/>
          <a:p>
            <a:r>
              <a:rPr lang="en-US" kern="0"/>
              <a:t>Main Text (</a:t>
            </a:r>
            <a:r>
              <a:rPr lang="en-US"/>
              <a:t>Century Gothic </a:t>
            </a:r>
            <a:r>
              <a:rPr lang="en-US" kern="0"/>
              <a:t>14, black)</a:t>
            </a:r>
          </a:p>
          <a:p>
            <a:pPr lvl="1"/>
            <a:r>
              <a:rPr lang="en-US" kern="0"/>
              <a:t>Level 1 Bullet (</a:t>
            </a:r>
            <a:r>
              <a:rPr lang="en-US"/>
              <a:t>Century Gothic</a:t>
            </a:r>
            <a:r>
              <a:rPr lang="en-US" kern="0"/>
              <a:t> 14, black – mid blue bullet)</a:t>
            </a:r>
          </a:p>
          <a:p>
            <a:pPr lvl="2"/>
            <a:r>
              <a:rPr lang="en-US" kern="0"/>
              <a:t>Level 2 Bullet (</a:t>
            </a:r>
            <a:r>
              <a:rPr lang="en-US"/>
              <a:t>Century Gothic</a:t>
            </a:r>
            <a:r>
              <a:rPr lang="en-US" kern="0"/>
              <a:t> 14, black – mid blue double arrow)</a:t>
            </a:r>
          </a:p>
          <a:p>
            <a:pPr lvl="3"/>
            <a:r>
              <a:rPr lang="en-US" kern="0"/>
              <a:t>Level 3 Bullet (</a:t>
            </a:r>
            <a:r>
              <a:rPr lang="en-US"/>
              <a:t>Century Gothic</a:t>
            </a:r>
            <a:r>
              <a:rPr lang="en-US" kern="0"/>
              <a:t> 12, black – mid blue circle bullet)</a:t>
            </a:r>
          </a:p>
        </p:txBody>
      </p:sp>
    </p:spTree>
    <p:extLst>
      <p:ext uri="{BB962C8B-B14F-4D97-AF65-F5344CB8AC3E}">
        <p14:creationId xmlns:p14="http://schemas.microsoft.com/office/powerpoint/2010/main" val="126860065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en-US"/>
              <a:t>Title (Century Gothic 24, dark blue </a:t>
            </a:r>
            <a:r>
              <a:rPr lang="mr-IN"/>
              <a:t>–</a:t>
            </a:r>
            <a:r>
              <a:rPr lang="en-US"/>
              <a:t> bold)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385200" y="1429200"/>
            <a:ext cx="11398812" cy="459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345FB8"/>
              </a:buClr>
              <a:buSzPct val="130000"/>
              <a:buFont typeface="Arial" panose="020B0604020202020204" pitchFamily="34" charset="0"/>
              <a:buNone/>
              <a:tabLst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345FB8"/>
              </a:buClr>
              <a:buSzPct val="130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Content (Graph, Table, Image, etc.)</a:t>
            </a:r>
          </a:p>
        </p:txBody>
      </p:sp>
    </p:spTree>
    <p:extLst>
      <p:ext uri="{BB962C8B-B14F-4D97-AF65-F5344CB8AC3E}">
        <p14:creationId xmlns:p14="http://schemas.microsoft.com/office/powerpoint/2010/main" val="4053998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4000">
                <a:srgbClr val="303E5A"/>
              </a:gs>
              <a:gs pos="67000">
                <a:srgbClr val="44546A">
                  <a:lumMod val="50000"/>
                </a:srgbClr>
              </a:gs>
              <a:gs pos="19000">
                <a:srgbClr val="42506C"/>
              </a:gs>
              <a:gs pos="0">
                <a:srgbClr val="4E5C79">
                  <a:alpha val="96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0000" y="3167391"/>
            <a:ext cx="11160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sk-SK" sz="2800" b="1" dirty="0">
                <a:solidFill>
                  <a:schemeClr val="bg1"/>
                </a:solidFill>
              </a:rPr>
              <a:t>Q</a:t>
            </a:r>
            <a:r>
              <a:rPr lang="en-US" sz="2800" b="1" dirty="0">
                <a:solidFill>
                  <a:schemeClr val="bg1"/>
                </a:solidFill>
              </a:rPr>
              <a:t>&amp;A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A8D64D-970D-4C5E-BB1E-1FB93A403046}"/>
              </a:ext>
            </a:extLst>
          </p:cNvPr>
          <p:cNvSpPr txBox="1"/>
          <p:nvPr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>
                <a:solidFill>
                  <a:srgbClr val="8A95AC"/>
                </a:solidFill>
                <a:latin typeface="+mn-lt"/>
              </a:rPr>
              <a:t>Copyright ©2019, CEMEX International Holding AG. </a:t>
            </a:r>
            <a:r>
              <a:rPr lang="mr-IN" sz="60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3922603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- for 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EFD280AA-5257-42E0-A6DA-E4E1BEB8B33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1" name="think-cell Slide" r:id="rId4" imgW="421" imgH="423" progId="TCLayout.ActiveDocument.1">
                  <p:embed/>
                </p:oleObj>
              </mc:Choice>
              <mc:Fallback>
                <p:oleObj name="think-cell Slide" r:id="rId4" imgW="421" imgH="423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EFD280AA-5257-42E0-A6DA-E4E1BEB8B3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A539178C-F3A6-48F2-807A-C580113F100A}"/>
              </a:ext>
            </a:extLst>
          </p:cNvPr>
          <p:cNvSpPr/>
          <p:nvPr userDrawn="1"/>
        </p:nvSpPr>
        <p:spPr>
          <a:xfrm>
            <a:off x="-24538" y="-9000"/>
            <a:ext cx="12241076" cy="6876000"/>
          </a:xfrm>
          <a:prstGeom prst="rect">
            <a:avLst/>
          </a:prstGeom>
          <a:gradFill flip="none" rotWithShape="1">
            <a:gsLst>
              <a:gs pos="34000">
                <a:schemeClr val="bg1"/>
              </a:gs>
              <a:gs pos="67000">
                <a:schemeClr val="bg1">
                  <a:lumMod val="95000"/>
                </a:schemeClr>
              </a:gs>
              <a:gs pos="19000">
                <a:schemeClr val="bg1"/>
              </a:gs>
              <a:gs pos="0">
                <a:schemeClr val="bg1"/>
              </a:gs>
            </a:gsLst>
            <a:path path="circle">
              <a:fillToRect l="100000" b="100000"/>
            </a:path>
            <a:tileRect t="-100000" r="-100000"/>
          </a:gra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40000" y="3167391"/>
            <a:ext cx="11160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b="1">
                <a:solidFill>
                  <a:schemeClr val="tx2"/>
                </a:solidFill>
              </a:rPr>
              <a:t>THANK YOU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>
                <a:solidFill>
                  <a:srgbClr val="8A95AC"/>
                </a:solidFill>
                <a:latin typeface="+mn-lt"/>
              </a:rPr>
              <a:t>Copyright ©2019, CEMEX International Holding AG. </a:t>
            </a:r>
            <a:r>
              <a:rPr lang="mr-IN" sz="60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1160605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up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4000">
                <a:srgbClr val="303E5A"/>
              </a:gs>
              <a:gs pos="67000">
                <a:srgbClr val="44546A">
                  <a:lumMod val="50000"/>
                </a:srgbClr>
              </a:gs>
              <a:gs pos="19000">
                <a:srgbClr val="42506C"/>
              </a:gs>
              <a:gs pos="0">
                <a:srgbClr val="4E5C79">
                  <a:alpha val="96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0000" y="3167391"/>
            <a:ext cx="11160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2800" b="1" dirty="0">
                <a:solidFill>
                  <a:schemeClr val="bg1"/>
                </a:solidFill>
              </a:rPr>
              <a:t>Backup</a:t>
            </a:r>
            <a:r>
              <a:rPr lang="en-US" sz="2800" b="1" baseline="0" dirty="0">
                <a:solidFill>
                  <a:schemeClr val="bg1"/>
                </a:solidFill>
              </a:rPr>
              <a:t> Slides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76DDEB-2A5A-45E8-8962-4A0636E7E6EA}"/>
              </a:ext>
            </a:extLst>
          </p:cNvPr>
          <p:cNvSpPr txBox="1"/>
          <p:nvPr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>
                <a:solidFill>
                  <a:srgbClr val="8A95AC"/>
                </a:solidFill>
                <a:latin typeface="+mn-lt"/>
              </a:rPr>
              <a:t>Copyright ©2019, CEMEX International Holding AG. </a:t>
            </a:r>
            <a:r>
              <a:rPr lang="mr-IN" sz="60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2831002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up slides - for 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34B2F052-1E19-437C-9558-E057FE7AA6B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9" name="think-cell Slide" r:id="rId4" imgW="421" imgH="423" progId="TCLayout.ActiveDocument.1">
                  <p:embed/>
                </p:oleObj>
              </mc:Choice>
              <mc:Fallback>
                <p:oleObj name="think-cell Slide" r:id="rId4" imgW="421" imgH="423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34B2F052-1E19-437C-9558-E057FE7AA6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83A3816-A6C7-458C-B55A-DA14847BA440}"/>
              </a:ext>
            </a:extLst>
          </p:cNvPr>
          <p:cNvSpPr/>
          <p:nvPr userDrawn="1"/>
        </p:nvSpPr>
        <p:spPr>
          <a:xfrm>
            <a:off x="-24538" y="-9000"/>
            <a:ext cx="12241076" cy="6876000"/>
          </a:xfrm>
          <a:prstGeom prst="rect">
            <a:avLst/>
          </a:prstGeom>
          <a:gradFill flip="none" rotWithShape="1">
            <a:gsLst>
              <a:gs pos="34000">
                <a:schemeClr val="bg1"/>
              </a:gs>
              <a:gs pos="67000">
                <a:schemeClr val="bg1">
                  <a:lumMod val="95000"/>
                </a:schemeClr>
              </a:gs>
              <a:gs pos="19000">
                <a:schemeClr val="bg1"/>
              </a:gs>
              <a:gs pos="0">
                <a:schemeClr val="bg1"/>
              </a:gs>
            </a:gsLst>
            <a:path path="circle">
              <a:fillToRect l="100000" b="100000"/>
            </a:path>
            <a:tileRect t="-100000" r="-100000"/>
          </a:gra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40000" y="3167391"/>
            <a:ext cx="11160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2800" b="1">
                <a:solidFill>
                  <a:schemeClr val="tx2"/>
                </a:solidFill>
              </a:rPr>
              <a:t>Backup</a:t>
            </a:r>
            <a:r>
              <a:rPr lang="en-US" sz="2800" b="1" baseline="0">
                <a:solidFill>
                  <a:schemeClr val="tx2"/>
                </a:solidFill>
              </a:rPr>
              <a:t> Slides</a:t>
            </a: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>
                <a:solidFill>
                  <a:srgbClr val="8A95AC"/>
                </a:solidFill>
                <a:latin typeface="+mn-lt"/>
              </a:rPr>
              <a:t>Copyright ©2019, CEMEX International Holding AG. </a:t>
            </a:r>
            <a:r>
              <a:rPr lang="mr-IN" sz="60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39975511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EMEX Go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816717BA-4D47-48CB-B42D-499B8A6EA3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4364958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" name="think-cell Slide" r:id="rId4" imgW="421" imgH="423" progId="TCLayout.ActiveDocument.1">
                  <p:embed/>
                </p:oleObj>
              </mc:Choice>
              <mc:Fallback>
                <p:oleObj name="think-cell Slide" r:id="rId4" imgW="421" imgH="423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816717BA-4D47-48CB-B42D-499B8A6EA32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8FB6AD04-C6D2-4EEF-90AD-757B74AEE3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24D0B43-D66A-4C03-9AB7-223251009A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204165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08327214-6AC8-4B91-8C14-1CAEA13BBEE3}"/>
              </a:ext>
            </a:extLst>
          </p:cNvPr>
          <p:cNvSpPr/>
          <p:nvPr userDrawn="1"/>
        </p:nvSpPr>
        <p:spPr>
          <a:xfrm>
            <a:off x="10424161" y="3027965"/>
            <a:ext cx="165224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600" kern="1200" baseline="0">
                <a:solidFill>
                  <a:schemeClr val="bg1">
                    <a:lumMod val="75000"/>
                  </a:schemeClr>
                </a:solidFill>
                <a:latin typeface="+mj-lt"/>
                <a:ea typeface="Tahoma" charset="0"/>
                <a:cs typeface="Tahoma" charset="0"/>
              </a:rPr>
              <a:t>Faculty of Health Sciences, Spain</a:t>
            </a:r>
            <a:endParaRPr lang="en-GB" sz="600" kern="1200">
              <a:solidFill>
                <a:schemeClr val="bg1">
                  <a:lumMod val="75000"/>
                </a:schemeClr>
              </a:solidFill>
              <a:latin typeface="+mj-lt"/>
              <a:ea typeface="Tahoma" charset="0"/>
              <a:cs typeface="Tahoma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696E820-7566-42F5-A170-23E8AA9F4F31}"/>
              </a:ext>
            </a:extLst>
          </p:cNvPr>
          <p:cNvSpPr/>
          <p:nvPr userDrawn="1"/>
        </p:nvSpPr>
        <p:spPr>
          <a:xfrm>
            <a:off x="-600" y="3180457"/>
            <a:ext cx="12193200" cy="84195"/>
          </a:xfrm>
          <a:prstGeom prst="rect">
            <a:avLst/>
          </a:prstGeom>
          <a:gradFill flip="none" rotWithShape="1">
            <a:gsLst>
              <a:gs pos="100000">
                <a:srgbClr val="1B4561"/>
              </a:gs>
              <a:gs pos="0">
                <a:srgbClr val="377CA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Rectangle 14"/>
          <p:cNvSpPr/>
          <p:nvPr/>
        </p:nvSpPr>
        <p:spPr>
          <a:xfrm>
            <a:off x="6347792" y="142147"/>
            <a:ext cx="5671931" cy="24622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pPr algn="r"/>
            <a:r>
              <a:rPr lang="en-US" sz="1600" kern="120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CEMEX Go</a:t>
            </a:r>
            <a:endParaRPr lang="en-GB" sz="1600" kern="1200">
              <a:solidFill>
                <a:schemeClr val="bg1"/>
              </a:solidFill>
              <a:latin typeface="+mj-lt"/>
              <a:ea typeface="Tahoma" charset="0"/>
              <a:cs typeface="Tahoma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03DA3CD-8D6F-47A6-A618-5F46AD7BD5C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600" y="3603600"/>
            <a:ext cx="10155600" cy="450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Main Title (Century Gothic 28, dark blue </a:t>
            </a:r>
            <a:r>
              <a:rPr lang="mr-IN"/>
              <a:t>–</a:t>
            </a:r>
            <a:r>
              <a:rPr lang="en-US"/>
              <a:t> bold)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2F3D8756-4D68-4B8A-868A-FA6887E932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5462" y="4071600"/>
            <a:ext cx="10155600" cy="3132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000" b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345FB8"/>
              </a:buClr>
              <a:buSzPct val="130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Subtitle (Century Gothic 20, dark blue)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AA646AD6-C39D-43C0-8C01-B30AB40547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47792" y="393907"/>
            <a:ext cx="5671930" cy="220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1200" b="0" baseline="0">
                <a:solidFill>
                  <a:schemeClr val="bg1">
                    <a:lumMod val="9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/>
              <a:t>Date (Century Gothic 12, light gray)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6AE071B-C75F-43BF-9C75-313D25FBCC2A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2093" y="6251742"/>
            <a:ext cx="1313470" cy="63226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C834E24-4F03-47A6-95C5-947C4B352FD3}"/>
              </a:ext>
            </a:extLst>
          </p:cNvPr>
          <p:cNvSpPr txBox="1"/>
          <p:nvPr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>
                <a:solidFill>
                  <a:srgbClr val="8A95AC"/>
                </a:solidFill>
                <a:latin typeface="+mn-lt"/>
              </a:rPr>
              <a:t>Copyright ©2019, CEMEX International Holding AG. </a:t>
            </a:r>
            <a:r>
              <a:rPr lang="mr-IN" sz="60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23354830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HR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A2913981-C25D-488E-B70C-BC831C0143A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50699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" name="think-cell Slide" r:id="rId4" imgW="421" imgH="423" progId="TCLayout.ActiveDocument.1">
                  <p:embed/>
                </p:oleObj>
              </mc:Choice>
              <mc:Fallback>
                <p:oleObj name="think-cell Slide" r:id="rId4" imgW="421" imgH="423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A2913981-C25D-488E-B70C-BC831C0143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943481FA-6BF6-419F-B145-7E068B9CB72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5A54F2B-0F80-4781-9999-A56E18B03C2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204165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9828D2C2-86BC-465A-8AF0-65159A90327B}"/>
              </a:ext>
            </a:extLst>
          </p:cNvPr>
          <p:cNvSpPr/>
          <p:nvPr userDrawn="1"/>
        </p:nvSpPr>
        <p:spPr>
          <a:xfrm>
            <a:off x="10872624" y="3027963"/>
            <a:ext cx="1354863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600" kern="1200" baseline="0">
                <a:solidFill>
                  <a:schemeClr val="tx2"/>
                </a:solidFill>
                <a:latin typeface="+mj-lt"/>
                <a:ea typeface="Tahoma" charset="0"/>
                <a:cs typeface="Tahoma" charset="0"/>
              </a:rPr>
              <a:t>Hotel Steigenberger, Germany</a:t>
            </a:r>
            <a:endParaRPr lang="en-GB" sz="600" kern="1200">
              <a:solidFill>
                <a:schemeClr val="tx2"/>
              </a:solidFill>
              <a:latin typeface="+mj-lt"/>
              <a:ea typeface="Tahoma" charset="0"/>
              <a:cs typeface="Tahoma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141B45-355C-43FB-80F1-8A8591BF7331}"/>
              </a:ext>
            </a:extLst>
          </p:cNvPr>
          <p:cNvSpPr/>
          <p:nvPr userDrawn="1"/>
        </p:nvSpPr>
        <p:spPr>
          <a:xfrm>
            <a:off x="-600" y="3180457"/>
            <a:ext cx="12193200" cy="84195"/>
          </a:xfrm>
          <a:prstGeom prst="rect">
            <a:avLst/>
          </a:prstGeom>
          <a:gradFill flip="none" rotWithShape="1">
            <a:gsLst>
              <a:gs pos="100000">
                <a:srgbClr val="1B4561"/>
              </a:gs>
              <a:gs pos="0">
                <a:srgbClr val="377CA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6347792" y="393907"/>
            <a:ext cx="5671930" cy="220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1200" b="0" baseline="0">
                <a:solidFill>
                  <a:schemeClr val="tx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/>
              <a:t>Date (Century Gothic 12, dark blue)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347792" y="142147"/>
            <a:ext cx="5671930" cy="24622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pPr algn="r"/>
            <a:r>
              <a:rPr lang="en-US" sz="1600" kern="1200">
                <a:solidFill>
                  <a:schemeClr val="tx2"/>
                </a:solidFill>
                <a:latin typeface="+mj-lt"/>
                <a:ea typeface="Tahoma" charset="0"/>
                <a:cs typeface="Tahoma" charset="0"/>
              </a:rPr>
              <a:t>OHR</a:t>
            </a:r>
            <a:endParaRPr lang="en-GB" sz="1600" kern="1200">
              <a:solidFill>
                <a:schemeClr val="tx2"/>
              </a:solidFill>
              <a:latin typeface="+mj-lt"/>
              <a:ea typeface="Tahoma" charset="0"/>
              <a:cs typeface="Tahoma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BEF0DCC-257A-409D-9F9B-6D55E7DFA85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600" y="3603600"/>
            <a:ext cx="10155600" cy="450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Main Title (Century Gothic 28, dark blue </a:t>
            </a:r>
            <a:r>
              <a:rPr lang="mr-IN"/>
              <a:t>–</a:t>
            </a:r>
            <a:r>
              <a:rPr lang="en-US"/>
              <a:t> bold)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0030E5A9-863F-4FED-9B03-0A86E9032E4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5462" y="4071600"/>
            <a:ext cx="10155600" cy="3132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000" b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345FB8"/>
              </a:buClr>
              <a:buSzPct val="130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Subtitle (Century Gothic 20, dark blue)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5F565DA-0E9E-41C4-AB0A-B7390B2BC04D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2093" y="6251742"/>
            <a:ext cx="1313470" cy="63226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E714ACA-5423-464A-A9AE-0E796DA40A1D}"/>
              </a:ext>
            </a:extLst>
          </p:cNvPr>
          <p:cNvSpPr txBox="1"/>
          <p:nvPr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>
                <a:solidFill>
                  <a:srgbClr val="8A95AC"/>
                </a:solidFill>
                <a:latin typeface="+mn-lt"/>
              </a:rPr>
              <a:t>Copyright ©2019, CEMEX International Holding AG. </a:t>
            </a:r>
            <a:r>
              <a:rPr lang="mr-IN" sz="60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26979841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ealth &amp; Safety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030DE0D5-4FCA-41B4-B27D-1979F84A99C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299699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1" name="think-cell Slide" r:id="rId4" imgW="421" imgH="423" progId="TCLayout.ActiveDocument.1">
                  <p:embed/>
                </p:oleObj>
              </mc:Choice>
              <mc:Fallback>
                <p:oleObj name="think-cell Slide" r:id="rId4" imgW="421" imgH="423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030DE0D5-4FCA-41B4-B27D-1979F84A99C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7C4396E2-DD38-421F-9138-7416F7C027E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DF2511B-6CCF-4F36-AF42-0FC52921813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204165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71B651F-F486-4B48-94B4-D76AB9E6DF6C}"/>
              </a:ext>
            </a:extLst>
          </p:cNvPr>
          <p:cNvSpPr/>
          <p:nvPr userDrawn="1"/>
        </p:nvSpPr>
        <p:spPr>
          <a:xfrm>
            <a:off x="-600" y="3180457"/>
            <a:ext cx="12193200" cy="84195"/>
          </a:xfrm>
          <a:prstGeom prst="rect">
            <a:avLst/>
          </a:prstGeom>
          <a:gradFill flip="none" rotWithShape="1">
            <a:gsLst>
              <a:gs pos="100000">
                <a:srgbClr val="1B4561"/>
              </a:gs>
              <a:gs pos="0">
                <a:srgbClr val="377CA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7F319ED-9C75-4D90-8D7E-31374790A6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600" y="3603600"/>
            <a:ext cx="10155600" cy="450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Main Title (Century Gothic 28, dark blue </a:t>
            </a:r>
            <a:r>
              <a:rPr lang="mr-IN"/>
              <a:t>–</a:t>
            </a:r>
            <a:r>
              <a:rPr lang="en-US"/>
              <a:t> bold)</a:t>
            </a:r>
          </a:p>
        </p:txBody>
      </p: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24A81044-42C6-432C-9764-86A3FEBA8BB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5462" y="4071600"/>
            <a:ext cx="10155600" cy="3132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000" b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345FB8"/>
              </a:buClr>
              <a:buSzPct val="130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Subtitle (Century Gothic 20, dark blue)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6EC9D6B0-CCAD-4230-8C54-781E769F8F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47792" y="393907"/>
            <a:ext cx="5671930" cy="220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1200" b="0" baseline="0">
                <a:solidFill>
                  <a:schemeClr val="bg1">
                    <a:lumMod val="9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/>
              <a:t>Date (Century Gothic 12, light gray)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E994B0-AAF9-48A1-B263-0D7C9B7427C3}"/>
              </a:ext>
            </a:extLst>
          </p:cNvPr>
          <p:cNvSpPr/>
          <p:nvPr/>
        </p:nvSpPr>
        <p:spPr>
          <a:xfrm>
            <a:off x="6347792" y="142147"/>
            <a:ext cx="5671930" cy="246221"/>
          </a:xfrm>
          <a:prstGeom prst="rect">
            <a:avLst/>
          </a:prstGeom>
          <a:effectLst/>
        </p:spPr>
        <p:txBody>
          <a:bodyPr wrap="square" tIns="0" bIns="0">
            <a:spAutoFit/>
          </a:bodyPr>
          <a:lstStyle/>
          <a:p>
            <a:pPr algn="r"/>
            <a:r>
              <a:rPr lang="en-US" sz="1600" kern="120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Health &amp; Safety</a:t>
            </a:r>
            <a:endParaRPr lang="en-GB" sz="1600" kern="1200">
              <a:solidFill>
                <a:schemeClr val="bg1"/>
              </a:solidFill>
              <a:latin typeface="+mj-lt"/>
              <a:ea typeface="Tahoma" charset="0"/>
              <a:cs typeface="Tahoma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F440597-434B-4CB2-A580-DE76D78DBE50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2093" y="6251742"/>
            <a:ext cx="1313470" cy="63226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CF58BCC-3007-4530-87A3-2E2D7B6DFF09}"/>
              </a:ext>
            </a:extLst>
          </p:cNvPr>
          <p:cNvSpPr txBox="1"/>
          <p:nvPr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>
                <a:solidFill>
                  <a:srgbClr val="8A95AC"/>
                </a:solidFill>
                <a:latin typeface="+mn-lt"/>
              </a:rPr>
              <a:t>Copyright ©2019, CEMEX International Holding AG. </a:t>
            </a:r>
            <a:r>
              <a:rPr lang="mr-IN" sz="60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359435492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6273800"/>
            <a:ext cx="12192000" cy="587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10800000">
            <a:off x="0" y="0"/>
            <a:ext cx="12192000" cy="877540"/>
          </a:xfrm>
          <a:prstGeom prst="rect">
            <a:avLst/>
          </a:prstGeom>
          <a:gradFill flip="none" rotWithShape="1">
            <a:gsLst>
              <a:gs pos="34000">
                <a:srgbClr val="303E5A"/>
              </a:gs>
              <a:gs pos="67000">
                <a:srgbClr val="44546A">
                  <a:lumMod val="50000"/>
                </a:srgbClr>
              </a:gs>
              <a:gs pos="19000">
                <a:srgbClr val="42506C"/>
              </a:gs>
              <a:gs pos="0">
                <a:srgbClr val="4E5C79">
                  <a:alpha val="96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" y="875614"/>
            <a:ext cx="12191999" cy="84195"/>
          </a:xfrm>
          <a:prstGeom prst="rect">
            <a:avLst/>
          </a:prstGeom>
          <a:gradFill flip="none" rotWithShape="1">
            <a:gsLst>
              <a:gs pos="100000">
                <a:srgbClr val="1B4561"/>
              </a:gs>
              <a:gs pos="0">
                <a:srgbClr val="377CA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97600" y="1378800"/>
            <a:ext cx="10944000" cy="3380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charset="0"/>
              <a:buNone/>
              <a:defRPr sz="1600" b="1" baseline="0">
                <a:solidFill>
                  <a:schemeClr val="tx1"/>
                </a:solidFill>
                <a:latin typeface="+mn-lt"/>
              </a:defRPr>
            </a:lvl1pPr>
            <a:lvl2pPr marL="4000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ct val="130000"/>
              <a:buFont typeface="Arial" panose="020B0604020202020204" pitchFamily="34" charset="0"/>
              <a:buChar char="•"/>
              <a:tabLst/>
              <a:defRPr sz="1400" baseline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Topic 01 (Century Gothic 16, black </a:t>
            </a:r>
            <a:r>
              <a:rPr lang="mr-IN"/>
              <a:t>–</a:t>
            </a:r>
            <a:r>
              <a:rPr lang="en-US"/>
              <a:t> bold)</a:t>
            </a:r>
          </a:p>
          <a:p>
            <a:pPr lvl="1"/>
            <a:r>
              <a:rPr lang="en-US"/>
              <a:t>Subtopic 01 (Century Gothic 14, black)</a:t>
            </a:r>
          </a:p>
          <a:p>
            <a:pPr marL="4000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ct val="130000"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Subtopic 02 (Century Gothic 14, black)</a:t>
            </a:r>
          </a:p>
          <a:p>
            <a:pPr lvl="0"/>
            <a:endParaRPr lang="en-US"/>
          </a:p>
          <a:p>
            <a:pPr lvl="0"/>
            <a:r>
              <a:rPr lang="en-US"/>
              <a:t>Topic 02 (Century Gothic 16, black </a:t>
            </a:r>
            <a:r>
              <a:rPr lang="mr-IN"/>
              <a:t>–</a:t>
            </a:r>
            <a:r>
              <a:rPr lang="en-US"/>
              <a:t> bold)</a:t>
            </a:r>
          </a:p>
          <a:p>
            <a:pPr lvl="1"/>
            <a:r>
              <a:rPr lang="en-US"/>
              <a:t>Subtopic 01 (Century Gothic 14, black)</a:t>
            </a:r>
          </a:p>
          <a:p>
            <a:pPr marL="4000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ct val="130000"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Subtopic 02 (Century Gothic 14, black)</a:t>
            </a:r>
          </a:p>
          <a:p>
            <a:pPr lvl="1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22000" y="205200"/>
            <a:ext cx="6094800" cy="52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Agenda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0E7AFE1-070F-4670-843F-4FEA0E13E65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2093" y="6251742"/>
            <a:ext cx="1313470" cy="63226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00FEEE5-F522-401C-81E6-0C8A536204E9}"/>
              </a:ext>
            </a:extLst>
          </p:cNvPr>
          <p:cNvSpPr txBox="1"/>
          <p:nvPr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>
                <a:solidFill>
                  <a:srgbClr val="8A95AC"/>
                </a:solidFill>
                <a:latin typeface="+mn-lt"/>
              </a:rPr>
              <a:t>Copyright ©2019, CEMEX International Holding AG. </a:t>
            </a:r>
            <a:r>
              <a:rPr lang="mr-IN" sz="60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33796632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GSO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07E6FD71-7FD8-4F9D-BF93-20ACCC781B4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4480472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5" name="think-cell Slide" r:id="rId4" imgW="421" imgH="423" progId="TCLayout.ActiveDocument.1">
                  <p:embed/>
                </p:oleObj>
              </mc:Choice>
              <mc:Fallback>
                <p:oleObj name="think-cell Slide" r:id="rId4" imgW="421" imgH="423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07E6FD71-7FD8-4F9D-BF93-20ACCC781B4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2BA18646-6C9F-4E24-8320-A15ACE62DF8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D454D26-80A7-43CA-869F-034C36C6FE7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204165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1322C09-D45B-4DA8-B2FB-36CCCE2A76E9}"/>
              </a:ext>
            </a:extLst>
          </p:cNvPr>
          <p:cNvSpPr/>
          <p:nvPr userDrawn="1"/>
        </p:nvSpPr>
        <p:spPr>
          <a:xfrm>
            <a:off x="10604500" y="3027964"/>
            <a:ext cx="1471909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600" kern="1200" baseline="0">
                <a:solidFill>
                  <a:schemeClr val="tx2"/>
                </a:solidFill>
                <a:latin typeface="+mj-lt"/>
                <a:ea typeface="Tahoma" charset="0"/>
                <a:cs typeface="Tahoma" charset="0"/>
              </a:rPr>
              <a:t>Hercules Towers, Spain</a:t>
            </a:r>
            <a:endParaRPr lang="en-GB" sz="600" kern="1200">
              <a:solidFill>
                <a:schemeClr val="tx2"/>
              </a:solidFill>
              <a:latin typeface="+mj-lt"/>
              <a:ea typeface="Tahoma" charset="0"/>
              <a:cs typeface="Tahoma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0C6543-E93E-4BEA-BA47-85D21E3F237D}"/>
              </a:ext>
            </a:extLst>
          </p:cNvPr>
          <p:cNvSpPr/>
          <p:nvPr userDrawn="1"/>
        </p:nvSpPr>
        <p:spPr>
          <a:xfrm>
            <a:off x="-600" y="3180457"/>
            <a:ext cx="12193200" cy="84195"/>
          </a:xfrm>
          <a:prstGeom prst="rect">
            <a:avLst/>
          </a:prstGeom>
          <a:gradFill flip="none" rotWithShape="1">
            <a:gsLst>
              <a:gs pos="100000">
                <a:srgbClr val="1B4561"/>
              </a:gs>
              <a:gs pos="0">
                <a:srgbClr val="377CA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EAF872C-27BB-4554-87BC-C35482CA38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600" y="3603600"/>
            <a:ext cx="10155600" cy="450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Main Title (Century Gothic 28, dark blue </a:t>
            </a:r>
            <a:r>
              <a:rPr lang="mr-IN"/>
              <a:t>–</a:t>
            </a:r>
            <a:r>
              <a:rPr lang="en-US"/>
              <a:t> bold)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F4487BD1-4042-4D65-872E-DB93BFD5582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5462" y="4071600"/>
            <a:ext cx="10155600" cy="3132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000" b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345FB8"/>
              </a:buClr>
              <a:buSzPct val="130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Subtitle (Century Gothic 20, dark blue)</a:t>
            </a:r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FE1F258C-A6CF-4BD3-A4DA-95B091E347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47792" y="393907"/>
            <a:ext cx="5671930" cy="220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1200" b="0" baseline="0">
                <a:solidFill>
                  <a:schemeClr val="tx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/>
              <a:t>Date (Century Gothic 12, dark blue)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CCEC798-25DB-4491-9BFF-9FA1B60BFE24}"/>
              </a:ext>
            </a:extLst>
          </p:cNvPr>
          <p:cNvSpPr/>
          <p:nvPr/>
        </p:nvSpPr>
        <p:spPr>
          <a:xfrm>
            <a:off x="6347792" y="142147"/>
            <a:ext cx="5671930" cy="24622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pPr algn="r"/>
            <a:r>
              <a:rPr lang="en-US" sz="1600" kern="1200">
                <a:solidFill>
                  <a:schemeClr val="tx2"/>
                </a:solidFill>
                <a:latin typeface="+mj-lt"/>
                <a:ea typeface="Tahoma" charset="0"/>
                <a:cs typeface="Tahoma" charset="0"/>
              </a:rPr>
              <a:t>GSO</a:t>
            </a:r>
            <a:endParaRPr lang="en-GB" sz="1600" kern="1200">
              <a:solidFill>
                <a:schemeClr val="tx2"/>
              </a:solidFill>
              <a:latin typeface="+mj-lt"/>
              <a:ea typeface="Tahoma" charset="0"/>
              <a:cs typeface="Tahoma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C8321B1-D5EF-4403-A20B-A0F3E7FC5722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2093" y="6251742"/>
            <a:ext cx="1313470" cy="63226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9E64BB5-083E-4DA9-A0DE-C9EEFAC87F32}"/>
              </a:ext>
            </a:extLst>
          </p:cNvPr>
          <p:cNvSpPr txBox="1"/>
          <p:nvPr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>
                <a:solidFill>
                  <a:srgbClr val="8A95AC"/>
                </a:solidFill>
                <a:latin typeface="+mn-lt"/>
              </a:rPr>
              <a:t>Copyright ©2019, CEMEX International Holding AG. </a:t>
            </a:r>
            <a:r>
              <a:rPr lang="mr-IN" sz="60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2909196416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rp. Comms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E0DA77A3-A251-49D4-8BF7-62F1007488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6065177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9" name="think-cell Slide" r:id="rId4" imgW="421" imgH="423" progId="TCLayout.ActiveDocument.1">
                  <p:embed/>
                </p:oleObj>
              </mc:Choice>
              <mc:Fallback>
                <p:oleObj name="think-cell Slide" r:id="rId4" imgW="421" imgH="423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E0DA77A3-A251-49D4-8BF7-62F1007488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F92A5D3A-517B-4CBD-8F7A-C79403B019FC}"/>
              </a:ext>
            </a:extLst>
          </p:cNvPr>
          <p:cNvSpPr/>
          <p:nvPr userDrawn="1"/>
        </p:nvSpPr>
        <p:spPr>
          <a:xfrm>
            <a:off x="0" y="2381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3D84F07-CBBD-414E-BA08-AD5D9A43E27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204165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9AE6FD63-81CA-4CFB-B890-D673FC430F6C}"/>
              </a:ext>
            </a:extLst>
          </p:cNvPr>
          <p:cNvSpPr/>
          <p:nvPr userDrawn="1"/>
        </p:nvSpPr>
        <p:spPr>
          <a:xfrm>
            <a:off x="10582772" y="3027963"/>
            <a:ext cx="14936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600" kern="1200" baseline="0">
                <a:solidFill>
                  <a:schemeClr val="bg1">
                    <a:lumMod val="65000"/>
                  </a:schemeClr>
                </a:solidFill>
                <a:latin typeface="+mj-lt"/>
                <a:ea typeface="Tahoma" charset="0"/>
                <a:cs typeface="Tahoma" charset="0"/>
              </a:rPr>
              <a:t>Torre Reforma, Mexico</a:t>
            </a:r>
            <a:endParaRPr lang="en-GB" sz="600" kern="1200">
              <a:solidFill>
                <a:schemeClr val="bg1">
                  <a:lumMod val="65000"/>
                </a:schemeClr>
              </a:solidFill>
              <a:latin typeface="+mj-lt"/>
              <a:ea typeface="Tahoma" charset="0"/>
              <a:cs typeface="Tahoma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6187102-C38F-4A79-8D48-FA79AC0C4CA1}"/>
              </a:ext>
            </a:extLst>
          </p:cNvPr>
          <p:cNvSpPr/>
          <p:nvPr userDrawn="1"/>
        </p:nvSpPr>
        <p:spPr>
          <a:xfrm>
            <a:off x="-600" y="3180457"/>
            <a:ext cx="12193200" cy="84195"/>
          </a:xfrm>
          <a:prstGeom prst="rect">
            <a:avLst/>
          </a:prstGeom>
          <a:gradFill flip="none" rotWithShape="1">
            <a:gsLst>
              <a:gs pos="100000">
                <a:srgbClr val="1B4561"/>
              </a:gs>
              <a:gs pos="0">
                <a:srgbClr val="377CA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5600" y="3603600"/>
            <a:ext cx="10155600" cy="450000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Main Title (Century Gothic 28, dark blue </a:t>
            </a:r>
            <a:r>
              <a:rPr lang="mr-IN"/>
              <a:t>–</a:t>
            </a:r>
            <a:r>
              <a:rPr lang="en-US"/>
              <a:t> bold)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525462" y="4071600"/>
            <a:ext cx="10155600" cy="3132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000" b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345FB8"/>
              </a:buClr>
              <a:buSzPct val="130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Subtitle (Century Gothic 20, dark blue)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6347792" y="393907"/>
            <a:ext cx="5671930" cy="220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1200" b="0" baseline="0">
                <a:solidFill>
                  <a:schemeClr val="bg1">
                    <a:lumMod val="9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/>
              <a:t>Date (Century Gothic 12, light gray)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6347792" y="142147"/>
            <a:ext cx="5671930" cy="24622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pPr algn="r"/>
            <a:r>
              <a:rPr lang="en-US" sz="1600" kern="120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Corp. Comms &amp; Public Affairs</a:t>
            </a:r>
            <a:endParaRPr lang="en-GB" sz="1600" kern="1200">
              <a:solidFill>
                <a:schemeClr val="bg1"/>
              </a:solidFill>
              <a:latin typeface="+mj-lt"/>
              <a:ea typeface="Tahoma" charset="0"/>
              <a:cs typeface="Tahoma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>
                <a:solidFill>
                  <a:srgbClr val="8A95AC"/>
                </a:solidFill>
                <a:latin typeface="+mn-lt"/>
              </a:rPr>
              <a:t>Copyright ©2019, CEMEX International Holding AG. </a:t>
            </a:r>
            <a:r>
              <a:rPr lang="mr-IN" sz="60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51F508B-A862-40B1-8B36-F4CC43B39612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8551" y="6250804"/>
            <a:ext cx="1313470" cy="632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191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MO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F3987074-8074-4657-A07E-1260F30C59D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2138666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3" name="think-cell Slide" r:id="rId4" imgW="421" imgH="423" progId="TCLayout.ActiveDocument.1">
                  <p:embed/>
                </p:oleObj>
              </mc:Choice>
              <mc:Fallback>
                <p:oleObj name="think-cell Slide" r:id="rId4" imgW="421" imgH="423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F3987074-8074-4657-A07E-1260F30C59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B523D8F9-D71B-4406-BDF5-11DF4566F1A4}"/>
              </a:ext>
            </a:extLst>
          </p:cNvPr>
          <p:cNvSpPr/>
          <p:nvPr userDrawn="1"/>
        </p:nvSpPr>
        <p:spPr>
          <a:xfrm>
            <a:off x="0" y="14068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8C5F6E4-5CF6-412B-98BC-BFAB25A35E9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204165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EBA4F6E8-6DDC-454F-812A-17B4C5EE6F29}"/>
              </a:ext>
            </a:extLst>
          </p:cNvPr>
          <p:cNvSpPr/>
          <p:nvPr userDrawn="1"/>
        </p:nvSpPr>
        <p:spPr>
          <a:xfrm>
            <a:off x="10249470" y="3027963"/>
            <a:ext cx="1826940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600" kern="1200" baseline="0">
                <a:solidFill>
                  <a:schemeClr val="bg1">
                    <a:lumMod val="65000"/>
                  </a:schemeClr>
                </a:solidFill>
                <a:latin typeface="+mn-lt"/>
                <a:ea typeface="Tahoma" charset="0"/>
                <a:cs typeface="Tahoma" charset="0"/>
              </a:rPr>
              <a:t>Therapeutic pools, Puerto Rico</a:t>
            </a:r>
            <a:endParaRPr lang="en-GB" sz="600" kern="1200">
              <a:solidFill>
                <a:schemeClr val="bg1">
                  <a:lumMod val="65000"/>
                </a:schemeClr>
              </a:solidFill>
              <a:latin typeface="+mn-lt"/>
              <a:ea typeface="Tahoma" charset="0"/>
              <a:cs typeface="Tahoma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3037BA7-5428-46C1-A0D9-8248920BD9BE}"/>
              </a:ext>
            </a:extLst>
          </p:cNvPr>
          <p:cNvSpPr/>
          <p:nvPr userDrawn="1"/>
        </p:nvSpPr>
        <p:spPr>
          <a:xfrm>
            <a:off x="-600" y="3180457"/>
            <a:ext cx="12193200" cy="84195"/>
          </a:xfrm>
          <a:prstGeom prst="rect">
            <a:avLst/>
          </a:prstGeom>
          <a:gradFill flip="none" rotWithShape="1">
            <a:gsLst>
              <a:gs pos="100000">
                <a:srgbClr val="1B4561"/>
              </a:gs>
              <a:gs pos="0">
                <a:srgbClr val="377CA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5600" y="3603600"/>
            <a:ext cx="10155600" cy="450000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Main Title (Century Gothic 28, dark blue </a:t>
            </a:r>
            <a:r>
              <a:rPr lang="mr-IN"/>
              <a:t>–</a:t>
            </a:r>
            <a:r>
              <a:rPr lang="en-US"/>
              <a:t> bold)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525462" y="4071600"/>
            <a:ext cx="10155600" cy="3132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000" b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345FB8"/>
              </a:buClr>
              <a:buSzPct val="130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Subtitle (Century Gothic 20, dark blue)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6347792" y="393907"/>
            <a:ext cx="5671930" cy="220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1200" b="0" baseline="0">
                <a:solidFill>
                  <a:schemeClr val="bg1">
                    <a:lumMod val="9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/>
              <a:t>Date (Century Gothic 12, light gray)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6347792" y="142147"/>
            <a:ext cx="5671930" cy="24622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pPr algn="r"/>
            <a:r>
              <a:rPr lang="en-US" sz="1600" kern="120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VMO</a:t>
            </a:r>
            <a:endParaRPr lang="en-GB" sz="1600" kern="1200">
              <a:solidFill>
                <a:schemeClr val="bg1"/>
              </a:solidFill>
              <a:latin typeface="+mj-lt"/>
              <a:ea typeface="Tahoma" charset="0"/>
              <a:cs typeface="Tahoma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>
                <a:solidFill>
                  <a:srgbClr val="8A95AC"/>
                </a:solidFill>
                <a:latin typeface="+mn-lt"/>
              </a:rPr>
              <a:t>Copyright ©2019, CEMEX International Holding AG. </a:t>
            </a:r>
            <a:r>
              <a:rPr lang="mr-IN" sz="60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51F508B-A862-40B1-8B36-F4CC43B39612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8551" y="6250804"/>
            <a:ext cx="1313470" cy="632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191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4000">
                <a:srgbClr val="303E5A"/>
              </a:gs>
              <a:gs pos="67000">
                <a:srgbClr val="44546A">
                  <a:lumMod val="50000"/>
                </a:srgbClr>
              </a:gs>
              <a:gs pos="19000">
                <a:srgbClr val="42506C"/>
              </a:gs>
              <a:gs pos="0">
                <a:srgbClr val="4E5C79">
                  <a:alpha val="96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0000" y="2923200"/>
            <a:ext cx="11160000" cy="503999"/>
          </a:xfrm>
        </p:spPr>
        <p:txBody>
          <a:bodyPr anchor="ctr">
            <a:noAutofit/>
          </a:bodyPr>
          <a:lstStyle>
            <a:lvl1pPr>
              <a:defRPr sz="2800" b="1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Title (Century Gothic 28, white </a:t>
            </a:r>
            <a:r>
              <a:rPr lang="mr-IN"/>
              <a:t>–</a:t>
            </a:r>
            <a:r>
              <a:rPr lang="en-US"/>
              <a:t> bold)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3445200"/>
            <a:ext cx="11160125" cy="508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00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Subtitle (Century Gothic 20, light blue)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465600" y="378000"/>
            <a:ext cx="5230800" cy="503999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Main Title (Century Gothic 14, white)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FB04C49-5241-412D-8C3B-11A4A248117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4353" y="6250804"/>
            <a:ext cx="1313468" cy="63226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F01D04F-6D18-4FDD-86A0-0FFD85E965BF}"/>
              </a:ext>
            </a:extLst>
          </p:cNvPr>
          <p:cNvSpPr txBox="1"/>
          <p:nvPr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>
                <a:solidFill>
                  <a:srgbClr val="8A95AC"/>
                </a:solidFill>
                <a:latin typeface="+mn-lt"/>
              </a:rPr>
              <a:t>Copyright ©2019, CEMEX International Holding AG. </a:t>
            </a:r>
            <a:r>
              <a:rPr lang="mr-IN" sz="60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2592044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for pr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36FF1BF-A14F-4D09-84F3-773A802BBC8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think-cell Slide" r:id="rId4" imgW="421" imgH="423" progId="TCLayout.ActiveDocument.1">
                  <p:embed/>
                </p:oleObj>
              </mc:Choice>
              <mc:Fallback>
                <p:oleObj name="think-cell Slide" r:id="rId4" imgW="421" imgH="423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336FF1BF-A14F-4D09-84F3-773A802BBC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 userDrawn="1"/>
        </p:nvSpPr>
        <p:spPr>
          <a:xfrm>
            <a:off x="-24538" y="-9000"/>
            <a:ext cx="12241076" cy="6876000"/>
          </a:xfrm>
          <a:prstGeom prst="rect">
            <a:avLst/>
          </a:prstGeom>
          <a:gradFill flip="none" rotWithShape="1">
            <a:gsLst>
              <a:gs pos="34000">
                <a:schemeClr val="bg1"/>
              </a:gs>
              <a:gs pos="67000">
                <a:schemeClr val="bg1">
                  <a:lumMod val="95000"/>
                </a:schemeClr>
              </a:gs>
              <a:gs pos="19000">
                <a:schemeClr val="bg1"/>
              </a:gs>
              <a:gs pos="0">
                <a:schemeClr val="bg1"/>
              </a:gs>
            </a:gsLst>
            <a:path path="circle">
              <a:fillToRect l="100000" b="100000"/>
            </a:path>
            <a:tileRect t="-100000" r="-100000"/>
          </a:gra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0000" y="2923200"/>
            <a:ext cx="11160000" cy="503999"/>
          </a:xfrm>
        </p:spPr>
        <p:txBody>
          <a:bodyPr anchor="ctr">
            <a:noAutofit/>
          </a:bodyPr>
          <a:lstStyle>
            <a:lvl1pPr>
              <a:defRPr sz="2800" b="1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Title (Century Gothic 28, dark blue </a:t>
            </a:r>
            <a:r>
              <a:rPr lang="mr-IN"/>
              <a:t>–</a:t>
            </a:r>
            <a:r>
              <a:rPr lang="en-US"/>
              <a:t> bold)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3445200"/>
            <a:ext cx="11160125" cy="508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Subtitle (Century Gothic 20, dark blue)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465600" y="378000"/>
            <a:ext cx="5230800" cy="503999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1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Main Title (Century Gothic 14, dark blue)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>
                <a:solidFill>
                  <a:srgbClr val="8A95AC"/>
                </a:solidFill>
                <a:latin typeface="+mn-lt"/>
              </a:rPr>
              <a:t>Copyright ©2019, CEMEX International Holding AG. </a:t>
            </a:r>
            <a:r>
              <a:rPr lang="mr-IN" sz="60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CF5DB9B-D081-411E-8E73-5804A41DD29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8551" y="6250804"/>
            <a:ext cx="1313470" cy="632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23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Title (Century Gothic 24, dark blue </a:t>
            </a:r>
            <a:r>
              <a:rPr lang="mr-IN"/>
              <a:t>–</a:t>
            </a:r>
            <a:r>
              <a:rPr lang="en-US"/>
              <a:t> bold)</a:t>
            </a:r>
          </a:p>
        </p:txBody>
      </p:sp>
    </p:spTree>
    <p:extLst>
      <p:ext uri="{BB962C8B-B14F-4D97-AF65-F5344CB8AC3E}">
        <p14:creationId xmlns:p14="http://schemas.microsoft.com/office/powerpoint/2010/main" val="3813139025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9100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 (Century Gothic 24, dark blue </a:t>
            </a:r>
            <a:r>
              <a:rPr lang="mr-IN"/>
              <a:t>–</a:t>
            </a:r>
            <a:r>
              <a:rPr lang="en-US"/>
              <a:t> bold)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81600" y="1436400"/>
            <a:ext cx="11402412" cy="4582800"/>
          </a:xfrm>
        </p:spPr>
        <p:txBody>
          <a:bodyPr/>
          <a:lstStyle>
            <a:lvl2pPr>
              <a:defRPr>
                <a:solidFill>
                  <a:schemeClr val="tx1"/>
                </a:solidFill>
                <a:latin typeface="+mn-lt"/>
              </a:defRPr>
            </a:lvl2pPr>
            <a:lvl3pPr>
              <a:defRPr>
                <a:solidFill>
                  <a:schemeClr val="tx1"/>
                </a:solidFill>
                <a:latin typeface="+mn-lt"/>
              </a:defRPr>
            </a:lvl3pPr>
            <a:lvl4pPr>
              <a:defRPr baseline="0">
                <a:solidFill>
                  <a:schemeClr val="tx1"/>
                </a:solidFill>
              </a:defRPr>
            </a:lvl4pPr>
          </a:lstStyle>
          <a:p>
            <a:pPr lvl="0"/>
            <a:r>
              <a:rPr lang="en-US"/>
              <a:t>Main Text (Century Gothic 14, black)</a:t>
            </a:r>
          </a:p>
          <a:p>
            <a:pPr lvl="1"/>
            <a:r>
              <a:rPr lang="en-US"/>
              <a:t>Level 1 Bullet (Century Gothic 14, black </a:t>
            </a:r>
            <a:r>
              <a:rPr lang="mr-IN"/>
              <a:t>–</a:t>
            </a:r>
            <a:r>
              <a:rPr lang="en-US"/>
              <a:t> mid blue bullet)</a:t>
            </a:r>
          </a:p>
          <a:p>
            <a:pPr lvl="2"/>
            <a:r>
              <a:rPr lang="en-US"/>
              <a:t>Level 2 Bullet (Century Gothic 14, black </a:t>
            </a:r>
            <a:r>
              <a:rPr lang="mr-IN"/>
              <a:t>–</a:t>
            </a:r>
            <a:r>
              <a:rPr lang="en-US"/>
              <a:t> mid blue double arrow)</a:t>
            </a:r>
          </a:p>
          <a:p>
            <a:pPr lvl="3"/>
            <a:r>
              <a:rPr lang="en-US"/>
              <a:t>Level 3 Bullet (Century Gothic 12, black </a:t>
            </a:r>
            <a:r>
              <a:rPr lang="mr-IN"/>
              <a:t>–</a:t>
            </a:r>
            <a:r>
              <a:rPr lang="en-US"/>
              <a:t> mid blue circle bullet)</a:t>
            </a:r>
          </a:p>
        </p:txBody>
      </p:sp>
    </p:spTree>
    <p:extLst>
      <p:ext uri="{BB962C8B-B14F-4D97-AF65-F5344CB8AC3E}">
        <p14:creationId xmlns:p14="http://schemas.microsoft.com/office/powerpoint/2010/main" val="3083850266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ext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 (Century Gothic 24, dark blue </a:t>
            </a:r>
            <a:r>
              <a:rPr lang="mr-IN"/>
              <a:t>–</a:t>
            </a:r>
            <a:r>
              <a:rPr lang="en-US"/>
              <a:t> bold)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85200" y="1436400"/>
            <a:ext cx="5355200" cy="4582800"/>
          </a:xfrm>
        </p:spPr>
        <p:txBody>
          <a:bodyPr/>
          <a:lstStyle/>
          <a:p>
            <a:r>
              <a:rPr lang="en-US" kern="0"/>
              <a:t>Main Text (</a:t>
            </a:r>
            <a:r>
              <a:rPr lang="en-US"/>
              <a:t>Century Gothic</a:t>
            </a:r>
            <a:r>
              <a:rPr lang="en-US" kern="0"/>
              <a:t> 14, black)</a:t>
            </a:r>
          </a:p>
          <a:p>
            <a:pPr lvl="1"/>
            <a:r>
              <a:rPr lang="en-US" kern="0"/>
              <a:t>Level 1 Bullet (</a:t>
            </a:r>
            <a:r>
              <a:rPr lang="en-US"/>
              <a:t>Century Gothic</a:t>
            </a:r>
            <a:r>
              <a:rPr lang="en-US" kern="0"/>
              <a:t> 14, black – mid blue bullet)</a:t>
            </a:r>
          </a:p>
          <a:p>
            <a:pPr lvl="2"/>
            <a:r>
              <a:rPr lang="en-US" kern="0"/>
              <a:t>Level 2 Bullet (</a:t>
            </a:r>
            <a:r>
              <a:rPr lang="en-US"/>
              <a:t>Century Gothic</a:t>
            </a:r>
            <a:r>
              <a:rPr lang="en-US" kern="0"/>
              <a:t> 14, black – mid blue double arrow)</a:t>
            </a:r>
          </a:p>
          <a:p>
            <a:pPr lvl="3"/>
            <a:r>
              <a:rPr lang="en-US" kern="0"/>
              <a:t>Level 3 Bullet (</a:t>
            </a:r>
            <a:r>
              <a:rPr lang="en-US"/>
              <a:t>Century Gothic</a:t>
            </a:r>
            <a:r>
              <a:rPr lang="en-US" kern="0"/>
              <a:t> 12, black – mid blue circle bullet)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451600" y="1432800"/>
            <a:ext cx="5331600" cy="4582800"/>
          </a:xfrm>
        </p:spPr>
        <p:txBody>
          <a:bodyPr/>
          <a:lstStyle/>
          <a:p>
            <a:r>
              <a:rPr lang="en-US" kern="0"/>
              <a:t>Main Text (</a:t>
            </a:r>
            <a:r>
              <a:rPr lang="en-US"/>
              <a:t>Century Gothic</a:t>
            </a:r>
            <a:r>
              <a:rPr lang="en-US" kern="0"/>
              <a:t> 14, black)</a:t>
            </a:r>
          </a:p>
          <a:p>
            <a:pPr lvl="1"/>
            <a:r>
              <a:rPr lang="en-US" kern="0"/>
              <a:t>Level 1 Bullet (</a:t>
            </a:r>
            <a:r>
              <a:rPr lang="en-US"/>
              <a:t>Century Gothic</a:t>
            </a:r>
            <a:r>
              <a:rPr lang="en-US" kern="0"/>
              <a:t> 14, black – mid blue bullet)</a:t>
            </a:r>
          </a:p>
          <a:p>
            <a:pPr lvl="2"/>
            <a:r>
              <a:rPr lang="en-US" kern="0"/>
              <a:t>Level 2 Bullet (</a:t>
            </a:r>
            <a:r>
              <a:rPr lang="en-US"/>
              <a:t>Century Gothic</a:t>
            </a:r>
            <a:r>
              <a:rPr lang="en-US" kern="0"/>
              <a:t> 14, black – mid blue double arrow)</a:t>
            </a:r>
          </a:p>
          <a:p>
            <a:pPr lvl="3"/>
            <a:r>
              <a:rPr lang="en-US" kern="0"/>
              <a:t>Level 3 Bullet (</a:t>
            </a:r>
            <a:r>
              <a:rPr lang="en-US"/>
              <a:t>Century Gothic</a:t>
            </a:r>
            <a:r>
              <a:rPr lang="en-US" kern="0"/>
              <a:t> 12, black – mid blue circle bullet)</a:t>
            </a:r>
          </a:p>
        </p:txBody>
      </p:sp>
    </p:spTree>
    <p:extLst>
      <p:ext uri="{BB962C8B-B14F-4D97-AF65-F5344CB8AC3E}">
        <p14:creationId xmlns:p14="http://schemas.microsoft.com/office/powerpoint/2010/main" val="843293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ion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lvl="0"/>
            <a:r>
              <a:rPr lang="en-US"/>
              <a:t>Title (Century Gothic 24, dark blue – bold)</a:t>
            </a:r>
            <a:endParaRPr lang="es-MX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85200" y="1429200"/>
            <a:ext cx="5355200" cy="478800"/>
          </a:xfrm>
        </p:spPr>
        <p:txBody>
          <a:bodyPr anchor="ctr"/>
          <a:lstStyle>
            <a:lvl1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/>
              <a:t>Title (Century Gothic 16, medium gray </a:t>
            </a:r>
            <a:r>
              <a:rPr lang="mr-IN"/>
              <a:t>–</a:t>
            </a:r>
            <a:r>
              <a:rPr lang="en-US"/>
              <a:t> bold)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85200" y="1929600"/>
            <a:ext cx="5355200" cy="4075200"/>
          </a:xfrm>
        </p:spPr>
        <p:txBody>
          <a:bodyPr/>
          <a:lstStyle/>
          <a:p>
            <a:r>
              <a:rPr lang="en-US" kern="0"/>
              <a:t>Main Text (</a:t>
            </a:r>
            <a:r>
              <a:rPr lang="en-US"/>
              <a:t>Century Gothic </a:t>
            </a:r>
            <a:r>
              <a:rPr lang="en-US" kern="0"/>
              <a:t>14, black)</a:t>
            </a:r>
          </a:p>
          <a:p>
            <a:pPr lvl="1"/>
            <a:r>
              <a:rPr lang="en-US" kern="0"/>
              <a:t>Level 1 Bullet (</a:t>
            </a:r>
            <a:r>
              <a:rPr lang="en-US"/>
              <a:t>Century Gothic</a:t>
            </a:r>
            <a:r>
              <a:rPr lang="en-US" kern="0"/>
              <a:t> 14, black – mid blue bullet)</a:t>
            </a:r>
          </a:p>
          <a:p>
            <a:pPr lvl="2"/>
            <a:r>
              <a:rPr lang="en-US" kern="0"/>
              <a:t>Level 2 Bullet (</a:t>
            </a:r>
            <a:r>
              <a:rPr lang="en-US"/>
              <a:t>Century Gothic</a:t>
            </a:r>
            <a:r>
              <a:rPr lang="en-US" kern="0"/>
              <a:t> 14, black – mid blue double arrow)</a:t>
            </a:r>
          </a:p>
          <a:p>
            <a:pPr lvl="3"/>
            <a:r>
              <a:rPr lang="en-US" kern="0"/>
              <a:t>Level 3 Bullet (</a:t>
            </a:r>
            <a:r>
              <a:rPr lang="en-US"/>
              <a:t>Century Gothic</a:t>
            </a:r>
            <a:r>
              <a:rPr lang="en-US" kern="0"/>
              <a:t> 12, black – mid blue circle bullet)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451600" y="1429200"/>
            <a:ext cx="5332412" cy="478800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Title (Century Gothic 16, medium gray </a:t>
            </a:r>
            <a:r>
              <a:rPr lang="mr-IN"/>
              <a:t>–</a:t>
            </a:r>
            <a:r>
              <a:rPr lang="en-US"/>
              <a:t> bold)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6451600" y="1929600"/>
            <a:ext cx="5332412" cy="4075200"/>
          </a:xfrm>
        </p:spPr>
        <p:txBody>
          <a:bodyPr/>
          <a:lstStyle/>
          <a:p>
            <a:r>
              <a:rPr lang="en-US" kern="0"/>
              <a:t>Main Text (</a:t>
            </a:r>
            <a:r>
              <a:rPr lang="en-US"/>
              <a:t>Century Gothic </a:t>
            </a:r>
            <a:r>
              <a:rPr lang="en-US" kern="0"/>
              <a:t>14, black)</a:t>
            </a:r>
          </a:p>
          <a:p>
            <a:pPr lvl="1"/>
            <a:r>
              <a:rPr lang="en-US" kern="0"/>
              <a:t>Level 1 Bullet (</a:t>
            </a:r>
            <a:r>
              <a:rPr lang="en-US"/>
              <a:t>Century Gothic</a:t>
            </a:r>
            <a:r>
              <a:rPr lang="en-US" kern="0"/>
              <a:t> 14, black – mid blue bullet)</a:t>
            </a:r>
          </a:p>
          <a:p>
            <a:pPr lvl="2"/>
            <a:r>
              <a:rPr lang="en-US" kern="0"/>
              <a:t>Level 2 Bullet (</a:t>
            </a:r>
            <a:r>
              <a:rPr lang="en-US"/>
              <a:t>Century Gothic</a:t>
            </a:r>
            <a:r>
              <a:rPr lang="en-US" kern="0"/>
              <a:t> 14, black – mid blue double arrow)</a:t>
            </a:r>
          </a:p>
          <a:p>
            <a:pPr lvl="3"/>
            <a:r>
              <a:rPr lang="en-US" kern="0"/>
              <a:t>Level 3 Bullet (</a:t>
            </a:r>
            <a:r>
              <a:rPr lang="en-US"/>
              <a:t>Century Gothic</a:t>
            </a:r>
            <a:r>
              <a:rPr lang="en-US" kern="0"/>
              <a:t> 12, black – mid blue circle bullet)</a:t>
            </a:r>
          </a:p>
        </p:txBody>
      </p:sp>
    </p:spTree>
    <p:extLst>
      <p:ext uri="{BB962C8B-B14F-4D97-AF65-F5344CB8AC3E}">
        <p14:creationId xmlns:p14="http://schemas.microsoft.com/office/powerpoint/2010/main" val="220214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28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85117CB7-C50B-4609-8E1F-AEF009D70B7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5"/>
            </p:custDataLst>
            <p:extLst>
              <p:ext uri="{D42A27DB-BD31-4B8C-83A1-F6EECF244321}">
                <p14:modId xmlns:p14="http://schemas.microsoft.com/office/powerpoint/2010/main" val="192505041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think-cell Slide" r:id="rId26" imgW="421" imgH="423" progId="TCLayout.ActiveDocument.1">
                  <p:embed/>
                </p:oleObj>
              </mc:Choice>
              <mc:Fallback>
                <p:oleObj name="think-cell Slide" r:id="rId26" imgW="421" imgH="423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85117CB7-C50B-4609-8E1F-AEF009D70B7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0" y="6606294"/>
            <a:ext cx="12192000" cy="254975"/>
          </a:xfrm>
          <a:prstGeom prst="rect">
            <a:avLst/>
          </a:prstGeom>
          <a:gradFill>
            <a:gsLst>
              <a:gs pos="0">
                <a:srgbClr val="202C44"/>
              </a:gs>
              <a:gs pos="100000">
                <a:srgbClr val="4E5C79"/>
              </a:gs>
            </a:gsLst>
            <a:lin ang="0" scaled="0"/>
          </a:gra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8A95AC"/>
              </a:solidFill>
              <a:effectLst/>
              <a:uLnTx/>
              <a:uFillTx/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92461" y="6654800"/>
            <a:ext cx="592087" cy="15507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5" y="188913"/>
            <a:ext cx="11412537" cy="105308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Title (Century Gothic 24, dark blue </a:t>
            </a:r>
            <a:r>
              <a:rPr lang="mr-IN"/>
              <a:t>–</a:t>
            </a:r>
            <a:r>
              <a:rPr lang="en-US"/>
              <a:t> bold)</a:t>
            </a:r>
          </a:p>
        </p:txBody>
      </p:sp>
      <p:sp>
        <p:nvSpPr>
          <p:cNvPr id="15" name="Parallelogram 14"/>
          <p:cNvSpPr/>
          <p:nvPr/>
        </p:nvSpPr>
        <p:spPr>
          <a:xfrm rot="10800000">
            <a:off x="11810009" y="6606286"/>
            <a:ext cx="381989" cy="254979"/>
          </a:xfrm>
          <a:prstGeom prst="parallelogram">
            <a:avLst>
              <a:gd name="adj" fmla="val 43629"/>
            </a:avLst>
          </a:prstGeom>
          <a:solidFill>
            <a:srgbClr val="202C4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 rot="10800000">
            <a:off x="11979143" y="6606284"/>
            <a:ext cx="212850" cy="254980"/>
          </a:xfrm>
          <a:prstGeom prst="rect">
            <a:avLst/>
          </a:prstGeom>
          <a:solidFill>
            <a:srgbClr val="202C4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idx="1"/>
          </p:nvPr>
        </p:nvSpPr>
        <p:spPr>
          <a:xfrm>
            <a:off x="381599" y="1436400"/>
            <a:ext cx="11402413" cy="4582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Main Text (Century Gothic 14, black)</a:t>
            </a:r>
          </a:p>
          <a:p>
            <a:pPr lvl="1"/>
            <a:r>
              <a:rPr lang="en-US"/>
              <a:t>Level 1 Bullet (Century Gothic 14, black </a:t>
            </a:r>
            <a:r>
              <a:rPr lang="mr-IN"/>
              <a:t>–</a:t>
            </a:r>
            <a:r>
              <a:rPr lang="en-US"/>
              <a:t> mid blue bullet)</a:t>
            </a:r>
          </a:p>
          <a:p>
            <a:pPr lvl="2"/>
            <a:r>
              <a:rPr lang="en-US"/>
              <a:t>Level 2 Bullet (Century Gothic 14, black </a:t>
            </a:r>
            <a:r>
              <a:rPr lang="mr-IN"/>
              <a:t>–</a:t>
            </a:r>
            <a:r>
              <a:rPr lang="en-US"/>
              <a:t> mid blue double arrow)</a:t>
            </a:r>
          </a:p>
          <a:p>
            <a:pPr lvl="3"/>
            <a:r>
              <a:rPr lang="en-US"/>
              <a:t>Level 3 Bullet (Century Gothic 12, black </a:t>
            </a:r>
            <a:r>
              <a:rPr lang="mr-IN"/>
              <a:t>–</a:t>
            </a:r>
            <a:r>
              <a:rPr lang="en-US"/>
              <a:t> mid blue circle bullet)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DE7DE4-53E8-4486-BD98-F55720A727A4}"/>
              </a:ext>
            </a:extLst>
          </p:cNvPr>
          <p:cNvSpPr txBox="1"/>
          <p:nvPr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>
                <a:solidFill>
                  <a:srgbClr val="8A95AC"/>
                </a:solidFill>
                <a:latin typeface="+mn-lt"/>
              </a:rPr>
              <a:t>Copyright ©2019, CEMEX International Holding AG. </a:t>
            </a:r>
            <a:r>
              <a:rPr lang="mr-IN" sz="60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2133317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26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7" r:id="rId14"/>
    <p:sldLayoutId id="2147483920" r:id="rId15"/>
    <p:sldLayoutId id="2147483928" r:id="rId16"/>
    <p:sldLayoutId id="2147483921" r:id="rId17"/>
    <p:sldLayoutId id="2147483922" r:id="rId18"/>
    <p:sldLayoutId id="2147483923" r:id="rId19"/>
    <p:sldLayoutId id="2147483924" r:id="rId20"/>
    <p:sldLayoutId id="2147483929" r:id="rId21"/>
    <p:sldLayoutId id="2147483930" r:id="rId22"/>
  </p:sldLayoutIdLst>
  <p:hf hdr="0" ftr="0" dt="0"/>
  <p:txStyles>
    <p:titleStyle>
      <a:lvl1pPr marL="0" marR="0" indent="0" algn="l" defTabSz="914400" rtl="0" eaLnBrk="1" fontAlgn="auto" latinLnBrk="0" hangingPunct="1">
        <a:lnSpc>
          <a:spcPct val="100000"/>
        </a:lnSpc>
        <a:spcBef>
          <a:spcPct val="0"/>
        </a:spcBef>
        <a:spcAft>
          <a:spcPts val="300"/>
        </a:spcAft>
        <a:buClrTx/>
        <a:buSzTx/>
        <a:buFontTx/>
        <a:buNone/>
        <a:tabLst/>
        <a:defRPr sz="2400" b="1" kern="1200" baseline="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345FB8"/>
        </a:buClr>
        <a:buSzPct val="130000"/>
        <a:buFont typeface="Arial" panose="020B0604020202020204" pitchFamily="34" charset="0"/>
        <a:buNone/>
        <a:tabLst/>
        <a:defRPr sz="1400" b="1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00050" marR="0" indent="-28575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345FB8"/>
        </a:buClr>
        <a:buSzPct val="130000"/>
        <a:buFont typeface="Arial" panose="020B0604020202020204" pitchFamily="34" charset="0"/>
        <a:buChar char="•"/>
        <a:tabLst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622300" marR="0" indent="-26670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600"/>
        </a:spcAft>
        <a:buClr>
          <a:srgbClr val="345FB8"/>
        </a:buClr>
        <a:buSzPct val="100000"/>
        <a:buFont typeface="Tahoma" panose="020B0604030504040204" pitchFamily="34" charset="0"/>
        <a:buChar char="»"/>
        <a:tabLst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901700" marR="0" indent="-27940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345FB8"/>
        </a:buClr>
        <a:buSzTx/>
        <a:buFont typeface="Courier New" panose="02070309020205020404" pitchFamily="49" charset="0"/>
        <a:buChar char="o"/>
        <a:tabLst>
          <a:tab pos="3313113" algn="l"/>
        </a:tabLst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>
          <p15:clr>
            <a:srgbClr val="F26B43"/>
          </p15:clr>
        </p15:guide>
        <p15:guide id="2" pos="234">
          <p15:clr>
            <a:srgbClr val="F26B43"/>
          </p15:clr>
        </p15:guide>
        <p15:guide id="3" orient="horz" pos="3793">
          <p15:clr>
            <a:srgbClr val="F26B43"/>
          </p15:clr>
        </p15:guide>
        <p15:guide id="4" pos="742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300"/>
              </a:spcAft>
            </a:pPr>
            <a:r>
              <a:rPr lang="en-US" dirty="0"/>
              <a:t>Global Innovation Map</a:t>
            </a:r>
            <a:br>
              <a:rPr lang="en-US" dirty="0"/>
            </a:br>
            <a:r>
              <a:rPr lang="en-US" sz="16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heatmap of innovation potential in construction ecosystem</a:t>
            </a:r>
            <a:endParaRPr lang="en-US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50" name="Table 111">
            <a:extLst>
              <a:ext uri="{FF2B5EF4-FFF2-40B4-BE49-F238E27FC236}">
                <a16:creationId xmlns:a16="http://schemas.microsoft.com/office/drawing/2014/main" id="{B8FDA3E1-F5A3-4C0E-82B1-47C2B25EF1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389272"/>
              </p:ext>
            </p:extLst>
          </p:nvPr>
        </p:nvGraphicFramePr>
        <p:xfrm>
          <a:off x="2767677" y="1432643"/>
          <a:ext cx="9292558" cy="5137373"/>
        </p:xfrm>
        <a:graphic>
          <a:graphicData uri="http://schemas.openxmlformats.org/drawingml/2006/table">
            <a:tbl>
              <a:tblPr firstRow="1"/>
              <a:tblGrid>
                <a:gridCol w="1178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6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45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788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788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22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087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6582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Building materials</a:t>
                      </a:r>
                    </a:p>
                  </a:txBody>
                  <a:tcPr marL="45720" marR="45720" anchor="ctr">
                    <a:lnL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Sustainability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Construction processes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Project management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Supply chain solutions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Info. mgmt. &amp; digitalization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u="none">
                          <a:solidFill>
                            <a:schemeClr val="accent1"/>
                          </a:solidFill>
                          <a:latin typeface="+mj-lt"/>
                        </a:rPr>
                        <a:t>Financing solutions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00" b="1" i="0" u="none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Radical efficiency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6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algn="ctr" eaLnBrk="1"/>
                      <a:endParaRPr lang="en-US" sz="800" b="0" i="1" u="none" dirty="0">
                        <a:solidFill>
                          <a:srgbClr val="00B050"/>
                        </a:solidFill>
                        <a:latin typeface="+mj-lt"/>
                        <a:sym typeface="Wingdings" panose="05000000000000000000" pitchFamily="2" charset="2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algn="ctr" eaLnBrk="1"/>
                      <a:endParaRPr lang="en-US" sz="800" b="0" i="1" u="none" dirty="0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1" i="1" u="none" kern="1200">
                        <a:solidFill>
                          <a:schemeClr val="tx2">
                            <a:lumMod val="10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0" i="1" u="none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 dirty="0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endParaRPr lang="en-US" sz="1300"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00" b="1" i="0" u="none" kern="120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1" i="0" u="none" kern="120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964035"/>
                  </a:ext>
                </a:extLst>
              </a:tr>
              <a:tr h="2156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algn="ctr" eaLnBrk="1"/>
                      <a:endParaRPr lang="en-US" sz="800" b="0" i="1" u="none" dirty="0">
                        <a:solidFill>
                          <a:srgbClr val="00B050"/>
                        </a:solidFill>
                        <a:latin typeface="+mj-lt"/>
                        <a:sym typeface="Wingdings" panose="05000000000000000000" pitchFamily="2" charset="2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1" i="1" u="none" kern="1200">
                        <a:solidFill>
                          <a:schemeClr val="tx2">
                            <a:lumMod val="10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0" i="1" u="none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endParaRPr lang="en-US" sz="1300"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00" b="1" i="0" u="none" kern="120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1" i="0" u="none" kern="120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436771"/>
                  </a:ext>
                </a:extLst>
              </a:tr>
              <a:tr h="2156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00B050"/>
                        </a:solidFill>
                        <a:latin typeface="+mj-lt"/>
                        <a:sym typeface="Wingdings" panose="05000000000000000000" pitchFamily="2" charset="2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algn="ctr" eaLnBrk="1"/>
                      <a:endParaRPr lang="en-US" sz="800" b="0" i="1" u="none" dirty="0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1" i="1" u="none" kern="1200">
                        <a:solidFill>
                          <a:schemeClr val="tx2">
                            <a:lumMod val="10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0" i="1" u="none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endParaRPr lang="en-US" sz="1300" dirty="0"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00" b="1" i="0" u="none" kern="120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1" i="0" u="none" kern="120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131808"/>
                  </a:ext>
                </a:extLst>
              </a:tr>
              <a:tr h="2156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00B050"/>
                        </a:solidFill>
                        <a:latin typeface="+mj-lt"/>
                        <a:sym typeface="Wingdings" panose="05000000000000000000" pitchFamily="2" charset="2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algn="ctr" eaLnBrk="1"/>
                      <a:endParaRPr lang="en-US" sz="800" b="0" i="1" u="none" dirty="0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1" i="1" u="none" kern="1200">
                        <a:solidFill>
                          <a:schemeClr val="tx2">
                            <a:lumMod val="10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0" i="1" u="none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endParaRPr lang="en-US" sz="1300"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00" b="1" i="0" u="none" kern="120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1" i="0" u="none" kern="120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079245"/>
                  </a:ext>
                </a:extLst>
              </a:tr>
              <a:tr h="2156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00B050"/>
                        </a:solidFill>
                        <a:latin typeface="+mj-lt"/>
                        <a:sym typeface="Wingdings" panose="05000000000000000000" pitchFamily="2" charset="2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1" i="1" u="none" kern="1200">
                        <a:solidFill>
                          <a:schemeClr val="tx2">
                            <a:lumMod val="10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0" i="1" u="none" kern="120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endParaRPr lang="en-US" sz="1300"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00" b="1" i="0" u="none" kern="120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1" i="0" u="none" kern="120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09010"/>
                  </a:ext>
                </a:extLst>
              </a:tr>
              <a:tr h="2156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00B050"/>
                        </a:solidFill>
                        <a:latin typeface="+mj-lt"/>
                        <a:sym typeface="Wingdings" panose="05000000000000000000" pitchFamily="2" charset="2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1" i="1" u="none" kern="1200">
                        <a:solidFill>
                          <a:schemeClr val="tx2">
                            <a:lumMod val="10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0" i="1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endParaRPr lang="en-US" sz="1300"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00" b="1" i="0" u="none" kern="120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Roboto Light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1" i="0" u="none" kern="120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996969"/>
                  </a:ext>
                </a:extLst>
              </a:tr>
              <a:tr h="2718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00B050"/>
                        </a:solidFill>
                        <a:latin typeface="+mj-lt"/>
                        <a:sym typeface="Wingdings" panose="05000000000000000000" pitchFamily="2" charset="2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1" i="1" u="none" kern="1200">
                        <a:solidFill>
                          <a:schemeClr val="tx2">
                            <a:lumMod val="10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0" i="1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endParaRPr lang="en-US" sz="1900"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1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00" b="1" i="0" u="none" kern="120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1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800" b="1" i="0" u="none" kern="120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8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 dirty="0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endParaRPr lang="en-US" sz="1900"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>
                        <a:solidFill>
                          <a:srgbClr val="575757">
                            <a:lumMod val="100000"/>
                          </a:srgbClr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72000" marR="72000" marT="73152" marB="7315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8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 dirty="0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endParaRPr lang="en-US" sz="1900" dirty="0"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eaLnBrk="1"/>
                      <a:endParaRPr lang="en-US" sz="800" b="0" i="0" u="none">
                        <a:solidFill>
                          <a:srgbClr val="575757">
                            <a:lumMod val="100000"/>
                          </a:srgbClr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72000" marR="72000" marT="73152" marB="7315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8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 dirty="0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endParaRPr lang="en-US" sz="1900"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eaLnBrk="1"/>
                      <a:endParaRPr lang="en-US" sz="800" b="0" i="0" u="none">
                        <a:solidFill>
                          <a:srgbClr val="575757">
                            <a:lumMod val="100000"/>
                          </a:srgbClr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72000" marR="72000" marT="73152" marB="7315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8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endParaRPr lang="en-US" sz="1900"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>
                        <a:solidFill>
                          <a:srgbClr val="575757">
                            <a:lumMod val="100000"/>
                          </a:srgbClr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72000" marR="72000" marT="73152" marB="7315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8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 dirty="0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endParaRPr lang="en-US" sz="1900" dirty="0"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>
                        <a:solidFill>
                          <a:srgbClr val="575757">
                            <a:lumMod val="100000"/>
                          </a:srgbClr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72000" marR="72000" marT="73152" marB="7315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8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30C1D7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endParaRPr lang="en-US" sz="1900" dirty="0"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>
                        <a:solidFill>
                          <a:srgbClr val="575757">
                            <a:lumMod val="100000"/>
                          </a:srgbClr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72000" marR="72000" marT="73152" marB="73152" anchor="ctr">
                    <a:lnL w="12700" cap="flat" cmpd="sng" algn="ctr">
                      <a:solidFill>
                        <a:sysClr val="window" lastClr="FFFFFF">
                          <a:lumMod val="6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18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30C1D7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endParaRPr lang="en-US" sz="1900" dirty="0"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18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endParaRPr lang="en-US" sz="1900" dirty="0"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>
                        <a:solidFill>
                          <a:srgbClr val="575757">
                            <a:lumMod val="100000"/>
                          </a:srgbClr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72000" marR="72000" marT="73152" marB="7315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18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endParaRPr lang="en-US" sz="1900" dirty="0"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b="1" i="0" u="none" kern="1200">
                        <a:solidFill>
                          <a:schemeClr val="tx2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2000" marR="72000" marT="73152" marB="7315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C1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188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 eaLnBrk="1"/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1" u="none">
                        <a:solidFill>
                          <a:srgbClr val="575757">
                            <a:lumMod val="100000"/>
                          </a:srgbClr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endParaRPr lang="en-US" sz="1900" dirty="0">
                        <a:latin typeface="+mj-lt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800" b="1" i="0" u="none" kern="1200">
                        <a:solidFill>
                          <a:schemeClr val="tx2"/>
                        </a:solidFill>
                        <a:latin typeface="Trebuchet MS" panose="020B0603020202020204" pitchFamily="34" charset="0"/>
                        <a:ea typeface="+mn-ea"/>
                        <a:cs typeface="+mn-cs"/>
                      </a:endParaRPr>
                    </a:p>
                  </a:txBody>
                  <a:tcPr marL="72000" marR="72000" marT="73152" marB="73152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pSp>
        <p:nvGrpSpPr>
          <p:cNvPr id="52" name="Group 4">
            <a:extLst>
              <a:ext uri="{FF2B5EF4-FFF2-40B4-BE49-F238E27FC236}">
                <a16:creationId xmlns:a16="http://schemas.microsoft.com/office/drawing/2014/main" id="{A8C3BEFF-0A30-4D0B-84C0-828C00E5C970}"/>
              </a:ext>
            </a:extLst>
          </p:cNvPr>
          <p:cNvGrpSpPr/>
          <p:nvPr/>
        </p:nvGrpSpPr>
        <p:grpSpPr>
          <a:xfrm>
            <a:off x="3033111" y="984470"/>
            <a:ext cx="8719348" cy="487513"/>
            <a:chOff x="2756886" y="1086066"/>
            <a:chExt cx="8173318" cy="487513"/>
          </a:xfrm>
        </p:grpSpPr>
        <p:pic>
          <p:nvPicPr>
            <p:cNvPr id="53" name="Picture 47">
              <a:extLst>
                <a:ext uri="{FF2B5EF4-FFF2-40B4-BE49-F238E27FC236}">
                  <a16:creationId xmlns:a16="http://schemas.microsoft.com/office/drawing/2014/main" id="{D203ADDF-2239-409B-9EBE-03B94D9269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7730" y="1107588"/>
              <a:ext cx="457200" cy="457200"/>
            </a:xfrm>
            <a:prstGeom prst="rect">
              <a:avLst/>
            </a:prstGeom>
          </p:spPr>
        </p:pic>
        <p:pic>
          <p:nvPicPr>
            <p:cNvPr id="54" name="Picture 48">
              <a:extLst>
                <a:ext uri="{FF2B5EF4-FFF2-40B4-BE49-F238E27FC236}">
                  <a16:creationId xmlns:a16="http://schemas.microsoft.com/office/drawing/2014/main" id="{981CFD39-3145-44C2-8EF0-B3B7A0E7721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56886" y="1107588"/>
              <a:ext cx="457200" cy="457200"/>
            </a:xfrm>
            <a:prstGeom prst="rect">
              <a:avLst/>
            </a:prstGeom>
          </p:spPr>
        </p:pic>
        <p:pic>
          <p:nvPicPr>
            <p:cNvPr id="55" name="Picture 49">
              <a:extLst>
                <a:ext uri="{FF2B5EF4-FFF2-40B4-BE49-F238E27FC236}">
                  <a16:creationId xmlns:a16="http://schemas.microsoft.com/office/drawing/2014/main" id="{08CDC27F-5374-4017-9CE5-3214BECADF1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11106" y="1107588"/>
              <a:ext cx="457200" cy="457200"/>
            </a:xfrm>
            <a:prstGeom prst="rect">
              <a:avLst/>
            </a:prstGeom>
          </p:spPr>
        </p:pic>
        <p:pic>
          <p:nvPicPr>
            <p:cNvPr id="56" name="Picture 50">
              <a:extLst>
                <a:ext uri="{FF2B5EF4-FFF2-40B4-BE49-F238E27FC236}">
                  <a16:creationId xmlns:a16="http://schemas.microsoft.com/office/drawing/2014/main" id="{D0DFBF38-2EDF-4609-9420-F00FF4CFC1B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67562" y="1107588"/>
              <a:ext cx="457200" cy="457200"/>
            </a:xfrm>
            <a:prstGeom prst="rect">
              <a:avLst/>
            </a:prstGeom>
          </p:spPr>
        </p:pic>
        <p:pic>
          <p:nvPicPr>
            <p:cNvPr id="57" name="Picture 51">
              <a:extLst>
                <a:ext uri="{FF2B5EF4-FFF2-40B4-BE49-F238E27FC236}">
                  <a16:creationId xmlns:a16="http://schemas.microsoft.com/office/drawing/2014/main" id="{FBDDEBFB-DE7F-484F-A6DD-083F04A1B62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4018" y="1116379"/>
              <a:ext cx="457200" cy="457200"/>
            </a:xfrm>
            <a:prstGeom prst="rect">
              <a:avLst/>
            </a:prstGeom>
          </p:spPr>
        </p:pic>
        <p:pic>
          <p:nvPicPr>
            <p:cNvPr id="58" name="Picture 52">
              <a:extLst>
                <a:ext uri="{FF2B5EF4-FFF2-40B4-BE49-F238E27FC236}">
                  <a16:creationId xmlns:a16="http://schemas.microsoft.com/office/drawing/2014/main" id="{2B8D15E6-2E97-4A82-BE56-811D6577F4C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41952" y="1107588"/>
              <a:ext cx="457200" cy="457200"/>
            </a:xfrm>
            <a:prstGeom prst="rect">
              <a:avLst/>
            </a:prstGeom>
          </p:spPr>
        </p:pic>
        <p:pic>
          <p:nvPicPr>
            <p:cNvPr id="59" name="Picture 53">
              <a:extLst>
                <a:ext uri="{FF2B5EF4-FFF2-40B4-BE49-F238E27FC236}">
                  <a16:creationId xmlns:a16="http://schemas.microsoft.com/office/drawing/2014/main" id="{A06C99EF-D1A3-4487-BAFB-A6658A229E3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6101" y="1086066"/>
              <a:ext cx="457200" cy="457200"/>
            </a:xfrm>
            <a:prstGeom prst="rect">
              <a:avLst/>
            </a:prstGeom>
          </p:spPr>
        </p:pic>
        <p:pic>
          <p:nvPicPr>
            <p:cNvPr id="60" name="Picture 54">
              <a:extLst>
                <a:ext uri="{FF2B5EF4-FFF2-40B4-BE49-F238E27FC236}">
                  <a16:creationId xmlns:a16="http://schemas.microsoft.com/office/drawing/2014/main" id="{881B56D6-8615-4E27-A814-229F19D2602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73004" y="1107588"/>
              <a:ext cx="457200" cy="457200"/>
            </a:xfrm>
            <a:prstGeom prst="rect">
              <a:avLst/>
            </a:prstGeom>
          </p:spPr>
        </p:pic>
      </p:grpSp>
      <p:sp>
        <p:nvSpPr>
          <p:cNvPr id="61" name="Pentagon 52">
            <a:extLst>
              <a:ext uri="{FF2B5EF4-FFF2-40B4-BE49-F238E27FC236}">
                <a16:creationId xmlns:a16="http://schemas.microsoft.com/office/drawing/2014/main" id="{3D16646A-D961-4EC3-98A5-C05941CFC306}"/>
              </a:ext>
            </a:extLst>
          </p:cNvPr>
          <p:cNvSpPr/>
          <p:nvPr/>
        </p:nvSpPr>
        <p:spPr>
          <a:xfrm>
            <a:off x="772212" y="3464969"/>
            <a:ext cx="2225145" cy="1641173"/>
          </a:xfrm>
          <a:prstGeom prst="homePlate">
            <a:avLst>
              <a:gd name="adj" fmla="val 22017"/>
            </a:avLst>
          </a:prstGeom>
          <a:solidFill>
            <a:srgbClr val="32569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62" name="Pentagon 56">
            <a:extLst>
              <a:ext uri="{FF2B5EF4-FFF2-40B4-BE49-F238E27FC236}">
                <a16:creationId xmlns:a16="http://schemas.microsoft.com/office/drawing/2014/main" id="{B5024644-C8C7-4CF4-BE35-9BF994ABB1B2}"/>
              </a:ext>
            </a:extLst>
          </p:cNvPr>
          <p:cNvSpPr/>
          <p:nvPr/>
        </p:nvSpPr>
        <p:spPr>
          <a:xfrm>
            <a:off x="772212" y="5108340"/>
            <a:ext cx="2225145" cy="1376063"/>
          </a:xfrm>
          <a:prstGeom prst="homePlate">
            <a:avLst>
              <a:gd name="adj" fmla="val 25888"/>
            </a:avLst>
          </a:prstGeom>
          <a:solidFill>
            <a:srgbClr val="4C80C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63" name="Pentagon 63">
            <a:extLst>
              <a:ext uri="{FF2B5EF4-FFF2-40B4-BE49-F238E27FC236}">
                <a16:creationId xmlns:a16="http://schemas.microsoft.com/office/drawing/2014/main" id="{DDAEEB15-DC72-4DFB-AE3F-16B11D0DDEEB}"/>
              </a:ext>
            </a:extLst>
          </p:cNvPr>
          <p:cNvSpPr/>
          <p:nvPr/>
        </p:nvSpPr>
        <p:spPr>
          <a:xfrm>
            <a:off x="772212" y="3462769"/>
            <a:ext cx="811212" cy="1643372"/>
          </a:xfrm>
          <a:prstGeom prst="homePlate">
            <a:avLst>
              <a:gd name="adj" fmla="val 49948"/>
            </a:avLst>
          </a:prstGeom>
          <a:solidFill>
            <a:srgbClr val="325696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64" name="TextBox 23">
            <a:extLst>
              <a:ext uri="{FF2B5EF4-FFF2-40B4-BE49-F238E27FC236}">
                <a16:creationId xmlns:a16="http://schemas.microsoft.com/office/drawing/2014/main" id="{DEEE7709-2C76-4DD0-AEF4-53C3D1BFFF5D}"/>
              </a:ext>
            </a:extLst>
          </p:cNvPr>
          <p:cNvSpPr txBox="1"/>
          <p:nvPr/>
        </p:nvSpPr>
        <p:spPr>
          <a:xfrm rot="16200000">
            <a:off x="190836" y="4055062"/>
            <a:ext cx="1641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n-US" sz="1200">
                <a:solidFill>
                  <a:srgbClr val="FFFFFF"/>
                </a:solidFill>
                <a:latin typeface="Roboto Medium"/>
              </a:rPr>
              <a:t>Direct core sales generators</a:t>
            </a:r>
          </a:p>
        </p:txBody>
      </p:sp>
      <p:sp>
        <p:nvSpPr>
          <p:cNvPr id="65" name="Pentagon 64">
            <a:extLst>
              <a:ext uri="{FF2B5EF4-FFF2-40B4-BE49-F238E27FC236}">
                <a16:creationId xmlns:a16="http://schemas.microsoft.com/office/drawing/2014/main" id="{0E0E6361-C2D4-4475-91EC-DEE789A534B8}"/>
              </a:ext>
            </a:extLst>
          </p:cNvPr>
          <p:cNvSpPr/>
          <p:nvPr/>
        </p:nvSpPr>
        <p:spPr>
          <a:xfrm>
            <a:off x="772212" y="5108340"/>
            <a:ext cx="811212" cy="1368429"/>
          </a:xfrm>
          <a:prstGeom prst="homePlate">
            <a:avLst>
              <a:gd name="adj" fmla="val 49948"/>
            </a:avLst>
          </a:prstGeom>
          <a:solidFill>
            <a:srgbClr val="4C80C1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66" name="TextBox 25">
            <a:extLst>
              <a:ext uri="{FF2B5EF4-FFF2-40B4-BE49-F238E27FC236}">
                <a16:creationId xmlns:a16="http://schemas.microsoft.com/office/drawing/2014/main" id="{6ED20DAF-A819-41CF-A611-AA21F4398248}"/>
              </a:ext>
            </a:extLst>
          </p:cNvPr>
          <p:cNvSpPr txBox="1"/>
          <p:nvPr/>
        </p:nvSpPr>
        <p:spPr>
          <a:xfrm rot="16200000">
            <a:off x="371937" y="5508081"/>
            <a:ext cx="1368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n-US" sz="1200">
                <a:solidFill>
                  <a:srgbClr val="FFFFFF"/>
                </a:solidFill>
                <a:latin typeface="Roboto Medium"/>
              </a:rPr>
              <a:t>General value chain vendors &amp; suppliers</a:t>
            </a:r>
          </a:p>
        </p:txBody>
      </p:sp>
      <p:sp>
        <p:nvSpPr>
          <p:cNvPr id="67" name="TextBox 31">
            <a:extLst>
              <a:ext uri="{FF2B5EF4-FFF2-40B4-BE49-F238E27FC236}">
                <a16:creationId xmlns:a16="http://schemas.microsoft.com/office/drawing/2014/main" id="{DCF4F9D1-233A-47BA-8995-9D442D664882}"/>
              </a:ext>
            </a:extLst>
          </p:cNvPr>
          <p:cNvSpPr txBox="1"/>
          <p:nvPr/>
        </p:nvSpPr>
        <p:spPr>
          <a:xfrm>
            <a:off x="1468744" y="3597453"/>
            <a:ext cx="13548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1200">
                <a:solidFill>
                  <a:srgbClr val="FFFFFF"/>
                </a:solidFill>
                <a:latin typeface="Roboto Light"/>
              </a:rPr>
              <a:t>Builders</a:t>
            </a:r>
          </a:p>
        </p:txBody>
      </p:sp>
      <p:sp>
        <p:nvSpPr>
          <p:cNvPr id="68" name="TextBox 32">
            <a:extLst>
              <a:ext uri="{FF2B5EF4-FFF2-40B4-BE49-F238E27FC236}">
                <a16:creationId xmlns:a16="http://schemas.microsoft.com/office/drawing/2014/main" id="{59BE27D9-7F0D-4B40-A5A9-30BC6F38FB6F}"/>
              </a:ext>
            </a:extLst>
          </p:cNvPr>
          <p:cNvSpPr txBox="1"/>
          <p:nvPr/>
        </p:nvSpPr>
        <p:spPr>
          <a:xfrm>
            <a:off x="1468744" y="4158160"/>
            <a:ext cx="1141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1200">
                <a:solidFill>
                  <a:srgbClr val="FFFFFF"/>
                </a:solidFill>
                <a:latin typeface="Roboto Light"/>
              </a:rPr>
              <a:t>Distributors</a:t>
            </a:r>
          </a:p>
        </p:txBody>
      </p:sp>
      <p:sp>
        <p:nvSpPr>
          <p:cNvPr id="69" name="TextBox 33">
            <a:extLst>
              <a:ext uri="{FF2B5EF4-FFF2-40B4-BE49-F238E27FC236}">
                <a16:creationId xmlns:a16="http://schemas.microsoft.com/office/drawing/2014/main" id="{4E352FEC-6A4E-4905-85A0-C7C389D1F1D1}"/>
              </a:ext>
            </a:extLst>
          </p:cNvPr>
          <p:cNvSpPr txBox="1"/>
          <p:nvPr/>
        </p:nvSpPr>
        <p:spPr>
          <a:xfrm>
            <a:off x="1468744" y="4687751"/>
            <a:ext cx="13548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1200">
                <a:solidFill>
                  <a:srgbClr val="FFFFFF"/>
                </a:solidFill>
                <a:latin typeface="Roboto Light"/>
              </a:rPr>
              <a:t>Industrial manuf.</a:t>
            </a:r>
          </a:p>
        </p:txBody>
      </p:sp>
      <p:cxnSp>
        <p:nvCxnSpPr>
          <p:cNvPr id="70" name="Straight Connector 34">
            <a:extLst>
              <a:ext uri="{FF2B5EF4-FFF2-40B4-BE49-F238E27FC236}">
                <a16:creationId xmlns:a16="http://schemas.microsoft.com/office/drawing/2014/main" id="{CDFF3A9E-24D9-4872-9A95-FCFAA4EC86EC}"/>
              </a:ext>
            </a:extLst>
          </p:cNvPr>
          <p:cNvCxnSpPr/>
          <p:nvPr/>
        </p:nvCxnSpPr>
        <p:spPr>
          <a:xfrm>
            <a:off x="1459134" y="4022314"/>
            <a:ext cx="1413933" cy="0"/>
          </a:xfrm>
          <a:prstGeom prst="line">
            <a:avLst/>
          </a:prstGeom>
          <a:noFill/>
          <a:ln w="6350" cap="flat" cmpd="sng" algn="ctr">
            <a:solidFill>
              <a:srgbClr val="DBDBDB"/>
            </a:solidFill>
            <a:prstDash val="solid"/>
            <a:miter lim="800000"/>
          </a:ln>
          <a:effectLst/>
        </p:spPr>
      </p:cxnSp>
      <p:cxnSp>
        <p:nvCxnSpPr>
          <p:cNvPr id="71" name="Straight Connector 35">
            <a:extLst>
              <a:ext uri="{FF2B5EF4-FFF2-40B4-BE49-F238E27FC236}">
                <a16:creationId xmlns:a16="http://schemas.microsoft.com/office/drawing/2014/main" id="{34B30E8B-2505-47EE-87BE-DAD63029FE34}"/>
              </a:ext>
            </a:extLst>
          </p:cNvPr>
          <p:cNvCxnSpPr/>
          <p:nvPr/>
        </p:nvCxnSpPr>
        <p:spPr>
          <a:xfrm>
            <a:off x="1435078" y="4557049"/>
            <a:ext cx="1463040" cy="0"/>
          </a:xfrm>
          <a:prstGeom prst="line">
            <a:avLst/>
          </a:prstGeom>
          <a:noFill/>
          <a:ln w="6350" cap="flat" cmpd="sng" algn="ctr">
            <a:solidFill>
              <a:srgbClr val="DBDBDB"/>
            </a:solidFill>
            <a:prstDash val="solid"/>
            <a:miter lim="800000"/>
          </a:ln>
          <a:effectLst/>
        </p:spPr>
      </p:cxnSp>
      <p:sp>
        <p:nvSpPr>
          <p:cNvPr id="72" name="TextBox 36">
            <a:extLst>
              <a:ext uri="{FF2B5EF4-FFF2-40B4-BE49-F238E27FC236}">
                <a16:creationId xmlns:a16="http://schemas.microsoft.com/office/drawing/2014/main" id="{5C67A117-16CC-4D14-B70B-9748AFC5549C}"/>
              </a:ext>
            </a:extLst>
          </p:cNvPr>
          <p:cNvSpPr txBox="1"/>
          <p:nvPr/>
        </p:nvSpPr>
        <p:spPr>
          <a:xfrm>
            <a:off x="1468743" y="5147033"/>
            <a:ext cx="1431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1200" dirty="0">
                <a:solidFill>
                  <a:srgbClr val="FFFFFF"/>
                </a:solidFill>
                <a:latin typeface="Roboto Light"/>
              </a:rPr>
              <a:t>In manufacturing and distribution</a:t>
            </a:r>
          </a:p>
        </p:txBody>
      </p:sp>
      <p:sp>
        <p:nvSpPr>
          <p:cNvPr id="73" name="TextBox 37">
            <a:extLst>
              <a:ext uri="{FF2B5EF4-FFF2-40B4-BE49-F238E27FC236}">
                <a16:creationId xmlns:a16="http://schemas.microsoft.com/office/drawing/2014/main" id="{E251460F-EE42-4A28-B9F0-30F7736CCB74}"/>
              </a:ext>
            </a:extLst>
          </p:cNvPr>
          <p:cNvSpPr txBox="1"/>
          <p:nvPr/>
        </p:nvSpPr>
        <p:spPr>
          <a:xfrm>
            <a:off x="1468743" y="5717115"/>
            <a:ext cx="1431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1200">
                <a:solidFill>
                  <a:srgbClr val="FFFFFF"/>
                </a:solidFill>
                <a:latin typeface="Roboto Light"/>
              </a:rPr>
              <a:t>In construction value chain</a:t>
            </a:r>
          </a:p>
        </p:txBody>
      </p:sp>
      <p:sp>
        <p:nvSpPr>
          <p:cNvPr id="74" name="TextBox 38">
            <a:extLst>
              <a:ext uri="{FF2B5EF4-FFF2-40B4-BE49-F238E27FC236}">
                <a16:creationId xmlns:a16="http://schemas.microsoft.com/office/drawing/2014/main" id="{74C6BD85-D730-445D-BA34-128DD70C8FF3}"/>
              </a:ext>
            </a:extLst>
          </p:cNvPr>
          <p:cNvSpPr txBox="1"/>
          <p:nvPr/>
        </p:nvSpPr>
        <p:spPr>
          <a:xfrm>
            <a:off x="1468743" y="6190267"/>
            <a:ext cx="14310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1200">
                <a:solidFill>
                  <a:srgbClr val="FFFFFF"/>
                </a:solidFill>
                <a:latin typeface="Roboto Light"/>
              </a:rPr>
              <a:t>In end user</a:t>
            </a:r>
          </a:p>
        </p:txBody>
      </p:sp>
      <p:cxnSp>
        <p:nvCxnSpPr>
          <p:cNvPr id="75" name="Straight Connector 39">
            <a:extLst>
              <a:ext uri="{FF2B5EF4-FFF2-40B4-BE49-F238E27FC236}">
                <a16:creationId xmlns:a16="http://schemas.microsoft.com/office/drawing/2014/main" id="{77221BF7-AE54-4888-A264-2D69BAE6F585}"/>
              </a:ext>
            </a:extLst>
          </p:cNvPr>
          <p:cNvCxnSpPr/>
          <p:nvPr/>
        </p:nvCxnSpPr>
        <p:spPr>
          <a:xfrm>
            <a:off x="1512403" y="5663846"/>
            <a:ext cx="1413933" cy="0"/>
          </a:xfrm>
          <a:prstGeom prst="line">
            <a:avLst/>
          </a:prstGeom>
          <a:noFill/>
          <a:ln w="6350" cap="flat" cmpd="sng" algn="ctr">
            <a:solidFill>
              <a:srgbClr val="DBDBDB"/>
            </a:solidFill>
            <a:prstDash val="solid"/>
            <a:miter lim="800000"/>
          </a:ln>
          <a:effectLst/>
        </p:spPr>
      </p:cxnSp>
      <p:cxnSp>
        <p:nvCxnSpPr>
          <p:cNvPr id="76" name="Straight Connector 40">
            <a:extLst>
              <a:ext uri="{FF2B5EF4-FFF2-40B4-BE49-F238E27FC236}">
                <a16:creationId xmlns:a16="http://schemas.microsoft.com/office/drawing/2014/main" id="{CD335378-2476-4724-9ADB-2EFA5414D431}"/>
              </a:ext>
            </a:extLst>
          </p:cNvPr>
          <p:cNvCxnSpPr/>
          <p:nvPr/>
        </p:nvCxnSpPr>
        <p:spPr>
          <a:xfrm>
            <a:off x="1328546" y="6199145"/>
            <a:ext cx="1508760" cy="0"/>
          </a:xfrm>
          <a:prstGeom prst="line">
            <a:avLst/>
          </a:prstGeom>
          <a:noFill/>
          <a:ln w="6350" cap="flat" cmpd="sng" algn="ctr">
            <a:solidFill>
              <a:srgbClr val="DBDBDB"/>
            </a:solidFill>
            <a:prstDash val="solid"/>
            <a:miter lim="800000"/>
          </a:ln>
          <a:effectLst/>
        </p:spPr>
      </p:cxnSp>
      <p:sp>
        <p:nvSpPr>
          <p:cNvPr id="77" name="Pentagon 6">
            <a:extLst>
              <a:ext uri="{FF2B5EF4-FFF2-40B4-BE49-F238E27FC236}">
                <a16:creationId xmlns:a16="http://schemas.microsoft.com/office/drawing/2014/main" id="{E2D66659-A48A-4BB5-A732-3E1DB4E9F149}"/>
              </a:ext>
            </a:extLst>
          </p:cNvPr>
          <p:cNvSpPr/>
          <p:nvPr/>
        </p:nvSpPr>
        <p:spPr>
          <a:xfrm>
            <a:off x="772212" y="1817137"/>
            <a:ext cx="2225145" cy="1643372"/>
          </a:xfrm>
          <a:prstGeom prst="homePlate">
            <a:avLst>
              <a:gd name="adj" fmla="val 22017"/>
            </a:avLst>
          </a:prstGeom>
          <a:solidFill>
            <a:srgbClr val="47637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78" name="Pentagon 60">
            <a:extLst>
              <a:ext uri="{FF2B5EF4-FFF2-40B4-BE49-F238E27FC236}">
                <a16:creationId xmlns:a16="http://schemas.microsoft.com/office/drawing/2014/main" id="{0C84357A-7D24-4A1B-BF07-DBCEF81C4BEC}"/>
              </a:ext>
            </a:extLst>
          </p:cNvPr>
          <p:cNvSpPr/>
          <p:nvPr/>
        </p:nvSpPr>
        <p:spPr>
          <a:xfrm>
            <a:off x="772212" y="1817136"/>
            <a:ext cx="811212" cy="1651983"/>
          </a:xfrm>
          <a:prstGeom prst="homePlate">
            <a:avLst>
              <a:gd name="adj" fmla="val 49948"/>
            </a:avLst>
          </a:prstGeom>
          <a:solidFill>
            <a:srgbClr val="47637D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3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Light"/>
              <a:ea typeface="+mn-ea"/>
              <a:cs typeface="+mn-cs"/>
            </a:endParaRPr>
          </a:p>
        </p:txBody>
      </p:sp>
      <p:sp>
        <p:nvSpPr>
          <p:cNvPr id="79" name="TextBox 21">
            <a:extLst>
              <a:ext uri="{FF2B5EF4-FFF2-40B4-BE49-F238E27FC236}">
                <a16:creationId xmlns:a16="http://schemas.microsoft.com/office/drawing/2014/main" id="{3B13479B-0708-4CB2-9A1F-BF6F92F3DE7D}"/>
              </a:ext>
            </a:extLst>
          </p:cNvPr>
          <p:cNvSpPr txBox="1"/>
          <p:nvPr/>
        </p:nvSpPr>
        <p:spPr>
          <a:xfrm rot="16200000">
            <a:off x="239975" y="2412295"/>
            <a:ext cx="1543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n-US" sz="1200" dirty="0">
                <a:solidFill>
                  <a:srgbClr val="FFFFFF"/>
                </a:solidFill>
                <a:latin typeface="Roboto Medium"/>
              </a:rPr>
              <a:t>Construction market influencers</a:t>
            </a:r>
          </a:p>
        </p:txBody>
      </p:sp>
      <p:sp>
        <p:nvSpPr>
          <p:cNvPr id="80" name="TextBox 26">
            <a:extLst>
              <a:ext uri="{FF2B5EF4-FFF2-40B4-BE49-F238E27FC236}">
                <a16:creationId xmlns:a16="http://schemas.microsoft.com/office/drawing/2014/main" id="{6CDA367E-643C-4301-A80F-26CF1C664D5D}"/>
              </a:ext>
            </a:extLst>
          </p:cNvPr>
          <p:cNvSpPr txBox="1"/>
          <p:nvPr/>
        </p:nvSpPr>
        <p:spPr>
          <a:xfrm>
            <a:off x="1468743" y="1991582"/>
            <a:ext cx="1431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1200">
                <a:solidFill>
                  <a:srgbClr val="FFFFFF"/>
                </a:solidFill>
                <a:latin typeface="Roboto Light"/>
              </a:rPr>
              <a:t>Core product influencer</a:t>
            </a:r>
          </a:p>
        </p:txBody>
      </p:sp>
      <p:sp>
        <p:nvSpPr>
          <p:cNvPr id="81" name="TextBox 27">
            <a:extLst>
              <a:ext uri="{FF2B5EF4-FFF2-40B4-BE49-F238E27FC236}">
                <a16:creationId xmlns:a16="http://schemas.microsoft.com/office/drawing/2014/main" id="{06FDDE22-35EB-4C04-BF57-B05E8FDA07E9}"/>
              </a:ext>
            </a:extLst>
          </p:cNvPr>
          <p:cNvSpPr txBox="1"/>
          <p:nvPr/>
        </p:nvSpPr>
        <p:spPr>
          <a:xfrm>
            <a:off x="1468744" y="2650872"/>
            <a:ext cx="13548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1200">
                <a:solidFill>
                  <a:srgbClr val="FFFFFF"/>
                </a:solidFill>
                <a:latin typeface="Roboto Light"/>
              </a:rPr>
              <a:t>Users</a:t>
            </a:r>
          </a:p>
        </p:txBody>
      </p:sp>
      <p:sp>
        <p:nvSpPr>
          <p:cNvPr id="82" name="TextBox 28">
            <a:extLst>
              <a:ext uri="{FF2B5EF4-FFF2-40B4-BE49-F238E27FC236}">
                <a16:creationId xmlns:a16="http://schemas.microsoft.com/office/drawing/2014/main" id="{74A1B5F4-E66D-4720-9A3E-D2FA7396BBE6}"/>
              </a:ext>
            </a:extLst>
          </p:cNvPr>
          <p:cNvSpPr txBox="1"/>
          <p:nvPr/>
        </p:nvSpPr>
        <p:spPr>
          <a:xfrm>
            <a:off x="1468744" y="3024282"/>
            <a:ext cx="13548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1200">
                <a:solidFill>
                  <a:srgbClr val="FFFFFF"/>
                </a:solidFill>
                <a:latin typeface="Roboto Light"/>
              </a:rPr>
              <a:t>Other influencers</a:t>
            </a:r>
          </a:p>
        </p:txBody>
      </p:sp>
      <p:cxnSp>
        <p:nvCxnSpPr>
          <p:cNvPr id="83" name="Straight Connector 29">
            <a:extLst>
              <a:ext uri="{FF2B5EF4-FFF2-40B4-BE49-F238E27FC236}">
                <a16:creationId xmlns:a16="http://schemas.microsoft.com/office/drawing/2014/main" id="{3815AB68-E019-4ADA-9F99-00DF8908FF63}"/>
              </a:ext>
            </a:extLst>
          </p:cNvPr>
          <p:cNvCxnSpPr/>
          <p:nvPr/>
        </p:nvCxnSpPr>
        <p:spPr>
          <a:xfrm>
            <a:off x="1583423" y="2599963"/>
            <a:ext cx="1413933" cy="0"/>
          </a:xfrm>
          <a:prstGeom prst="line">
            <a:avLst/>
          </a:prstGeom>
          <a:noFill/>
          <a:ln w="6350" cap="flat" cmpd="sng" algn="ctr">
            <a:solidFill>
              <a:srgbClr val="DBDBDB"/>
            </a:solidFill>
            <a:prstDash val="solid"/>
            <a:miter lim="800000"/>
          </a:ln>
          <a:effectLst/>
        </p:spPr>
      </p:cxnSp>
      <p:cxnSp>
        <p:nvCxnSpPr>
          <p:cNvPr id="84" name="Straight Connector 30">
            <a:extLst>
              <a:ext uri="{FF2B5EF4-FFF2-40B4-BE49-F238E27FC236}">
                <a16:creationId xmlns:a16="http://schemas.microsoft.com/office/drawing/2014/main" id="{9027FBB3-B19E-4FC3-823A-D981D3E94937}"/>
              </a:ext>
            </a:extLst>
          </p:cNvPr>
          <p:cNvCxnSpPr>
            <a:cxnSpLocks/>
          </p:cNvCxnSpPr>
          <p:nvPr/>
        </p:nvCxnSpPr>
        <p:spPr>
          <a:xfrm>
            <a:off x="1381813" y="2971438"/>
            <a:ext cx="1455495" cy="0"/>
          </a:xfrm>
          <a:prstGeom prst="line">
            <a:avLst/>
          </a:prstGeom>
          <a:noFill/>
          <a:ln w="6350" cap="flat" cmpd="sng" algn="ctr">
            <a:solidFill>
              <a:srgbClr val="DBDBDB"/>
            </a:solidFill>
            <a:prstDash val="solid"/>
            <a:miter lim="800000"/>
          </a:ln>
          <a:effectLst/>
        </p:spPr>
      </p:cxnSp>
      <p:sp>
        <p:nvSpPr>
          <p:cNvPr id="85" name="Freeform 31">
            <a:extLst>
              <a:ext uri="{FF2B5EF4-FFF2-40B4-BE49-F238E27FC236}">
                <a16:creationId xmlns:a16="http://schemas.microsoft.com/office/drawing/2014/main" id="{1B0CF94B-E859-419A-8AE0-35BDA1F4861B}"/>
              </a:ext>
            </a:extLst>
          </p:cNvPr>
          <p:cNvSpPr>
            <a:spLocks/>
          </p:cNvSpPr>
          <p:nvPr/>
        </p:nvSpPr>
        <p:spPr bwMode="gray">
          <a:xfrm rot="5400000">
            <a:off x="7473443" y="3500969"/>
            <a:ext cx="2312538" cy="2389543"/>
          </a:xfrm>
          <a:custGeom>
            <a:avLst/>
            <a:gdLst>
              <a:gd name="T0" fmla="*/ 2147483647 w 3884"/>
              <a:gd name="T1" fmla="*/ 2147483647 h 1600"/>
              <a:gd name="T2" fmla="*/ 2147483647 w 3884"/>
              <a:gd name="T3" fmla="*/ 2147483647 h 1600"/>
              <a:gd name="T4" fmla="*/ 2147483647 w 3884"/>
              <a:gd name="T5" fmla="*/ 2147483647 h 1600"/>
              <a:gd name="T6" fmla="*/ 2147483647 w 3884"/>
              <a:gd name="T7" fmla="*/ 2147483647 h 1600"/>
              <a:gd name="T8" fmla="*/ 2147483647 w 3884"/>
              <a:gd name="T9" fmla="*/ 2147483647 h 1600"/>
              <a:gd name="T10" fmla="*/ 2147483647 w 3884"/>
              <a:gd name="T11" fmla="*/ 2147483647 h 1600"/>
              <a:gd name="T12" fmla="*/ 0 w 3884"/>
              <a:gd name="T13" fmla="*/ 2147483647 h 1600"/>
              <a:gd name="T14" fmla="*/ 2147483647 w 3884"/>
              <a:gd name="T15" fmla="*/ 2147483647 h 1600"/>
              <a:gd name="T16" fmla="*/ 2147483647 w 3884"/>
              <a:gd name="T17" fmla="*/ 2147483647 h 1600"/>
              <a:gd name="T18" fmla="*/ 2147483647 w 3884"/>
              <a:gd name="T19" fmla="*/ 2147483647 h 1600"/>
              <a:gd name="T20" fmla="*/ 2147483647 w 3884"/>
              <a:gd name="T21" fmla="*/ 2147483647 h 16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84"/>
              <a:gd name="T34" fmla="*/ 0 h 1600"/>
              <a:gd name="T35" fmla="*/ 3884 w 3884"/>
              <a:gd name="T36" fmla="*/ 1600 h 16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84" h="1600">
                <a:moveTo>
                  <a:pt x="297" y="1346"/>
                </a:moveTo>
                <a:cubicBezTo>
                  <a:pt x="918" y="1523"/>
                  <a:pt x="1726" y="1533"/>
                  <a:pt x="2310" y="1448"/>
                </a:cubicBezTo>
                <a:cubicBezTo>
                  <a:pt x="3125" y="1334"/>
                  <a:pt x="3798" y="1192"/>
                  <a:pt x="3810" y="884"/>
                </a:cubicBezTo>
                <a:cubicBezTo>
                  <a:pt x="3822" y="576"/>
                  <a:pt x="3114" y="204"/>
                  <a:pt x="1945" y="137"/>
                </a:cubicBezTo>
                <a:cubicBezTo>
                  <a:pt x="645" y="63"/>
                  <a:pt x="74" y="564"/>
                  <a:pt x="74" y="724"/>
                </a:cubicBezTo>
                <a:cubicBezTo>
                  <a:pt x="74" y="884"/>
                  <a:pt x="394" y="1032"/>
                  <a:pt x="781" y="1072"/>
                </a:cubicBezTo>
                <a:cubicBezTo>
                  <a:pt x="280" y="1135"/>
                  <a:pt x="0" y="912"/>
                  <a:pt x="0" y="724"/>
                </a:cubicBezTo>
                <a:cubicBezTo>
                  <a:pt x="0" y="536"/>
                  <a:pt x="473" y="0"/>
                  <a:pt x="1951" y="68"/>
                </a:cubicBezTo>
                <a:cubicBezTo>
                  <a:pt x="2863" y="110"/>
                  <a:pt x="3884" y="433"/>
                  <a:pt x="3878" y="884"/>
                </a:cubicBezTo>
                <a:cubicBezTo>
                  <a:pt x="3872" y="1335"/>
                  <a:pt x="2873" y="1446"/>
                  <a:pt x="2276" y="1523"/>
                </a:cubicBezTo>
                <a:cubicBezTo>
                  <a:pt x="1679" y="1600"/>
                  <a:pt x="553" y="1580"/>
                  <a:pt x="297" y="1346"/>
                </a:cubicBezTo>
                <a:close/>
              </a:path>
            </a:pathLst>
          </a:cu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tIns="91440" bIns="91440" anchor="ctr"/>
          <a:lstStyle/>
          <a:p>
            <a:pPr algn="ctr" defTabSz="914377">
              <a:defRPr/>
            </a:pPr>
            <a:endParaRPr lang="en-US" sz="1400" b="1">
              <a:solidFill>
                <a:srgbClr val="000000"/>
              </a:solidFill>
              <a:latin typeface="Roboto Light"/>
              <a:sym typeface="Calibri" panose="020F0502020204030204" pitchFamily="34" charset="0"/>
            </a:endParaRPr>
          </a:p>
        </p:txBody>
      </p:sp>
      <p:sp>
        <p:nvSpPr>
          <p:cNvPr id="86" name="Freeform 31">
            <a:extLst>
              <a:ext uri="{FF2B5EF4-FFF2-40B4-BE49-F238E27FC236}">
                <a16:creationId xmlns:a16="http://schemas.microsoft.com/office/drawing/2014/main" id="{81832EC5-8F9F-47E3-AFC3-139DB132CBE9}"/>
              </a:ext>
            </a:extLst>
          </p:cNvPr>
          <p:cNvSpPr>
            <a:spLocks/>
          </p:cNvSpPr>
          <p:nvPr/>
        </p:nvSpPr>
        <p:spPr bwMode="gray">
          <a:xfrm>
            <a:off x="5199189" y="3525333"/>
            <a:ext cx="1051498" cy="496981"/>
          </a:xfrm>
          <a:custGeom>
            <a:avLst/>
            <a:gdLst>
              <a:gd name="T0" fmla="*/ 2147483647 w 3884"/>
              <a:gd name="T1" fmla="*/ 2147483647 h 1600"/>
              <a:gd name="T2" fmla="*/ 2147483647 w 3884"/>
              <a:gd name="T3" fmla="*/ 2147483647 h 1600"/>
              <a:gd name="T4" fmla="*/ 2147483647 w 3884"/>
              <a:gd name="T5" fmla="*/ 2147483647 h 1600"/>
              <a:gd name="T6" fmla="*/ 2147483647 w 3884"/>
              <a:gd name="T7" fmla="*/ 2147483647 h 1600"/>
              <a:gd name="T8" fmla="*/ 2147483647 w 3884"/>
              <a:gd name="T9" fmla="*/ 2147483647 h 1600"/>
              <a:gd name="T10" fmla="*/ 2147483647 w 3884"/>
              <a:gd name="T11" fmla="*/ 2147483647 h 1600"/>
              <a:gd name="T12" fmla="*/ 0 w 3884"/>
              <a:gd name="T13" fmla="*/ 2147483647 h 1600"/>
              <a:gd name="T14" fmla="*/ 2147483647 w 3884"/>
              <a:gd name="T15" fmla="*/ 2147483647 h 1600"/>
              <a:gd name="T16" fmla="*/ 2147483647 w 3884"/>
              <a:gd name="T17" fmla="*/ 2147483647 h 1600"/>
              <a:gd name="T18" fmla="*/ 2147483647 w 3884"/>
              <a:gd name="T19" fmla="*/ 2147483647 h 1600"/>
              <a:gd name="T20" fmla="*/ 2147483647 w 3884"/>
              <a:gd name="T21" fmla="*/ 2147483647 h 16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84"/>
              <a:gd name="T34" fmla="*/ 0 h 1600"/>
              <a:gd name="T35" fmla="*/ 3884 w 3884"/>
              <a:gd name="T36" fmla="*/ 1600 h 16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84" h="1600">
                <a:moveTo>
                  <a:pt x="297" y="1346"/>
                </a:moveTo>
                <a:cubicBezTo>
                  <a:pt x="918" y="1523"/>
                  <a:pt x="1726" y="1533"/>
                  <a:pt x="2310" y="1448"/>
                </a:cubicBezTo>
                <a:cubicBezTo>
                  <a:pt x="3125" y="1334"/>
                  <a:pt x="3798" y="1192"/>
                  <a:pt x="3810" y="884"/>
                </a:cubicBezTo>
                <a:cubicBezTo>
                  <a:pt x="3822" y="576"/>
                  <a:pt x="3114" y="204"/>
                  <a:pt x="1945" y="137"/>
                </a:cubicBezTo>
                <a:cubicBezTo>
                  <a:pt x="645" y="63"/>
                  <a:pt x="74" y="564"/>
                  <a:pt x="74" y="724"/>
                </a:cubicBezTo>
                <a:cubicBezTo>
                  <a:pt x="74" y="884"/>
                  <a:pt x="394" y="1032"/>
                  <a:pt x="781" y="1072"/>
                </a:cubicBezTo>
                <a:cubicBezTo>
                  <a:pt x="280" y="1135"/>
                  <a:pt x="0" y="912"/>
                  <a:pt x="0" y="724"/>
                </a:cubicBezTo>
                <a:cubicBezTo>
                  <a:pt x="0" y="536"/>
                  <a:pt x="473" y="0"/>
                  <a:pt x="1951" y="68"/>
                </a:cubicBezTo>
                <a:cubicBezTo>
                  <a:pt x="2863" y="110"/>
                  <a:pt x="3884" y="433"/>
                  <a:pt x="3878" y="884"/>
                </a:cubicBezTo>
                <a:cubicBezTo>
                  <a:pt x="3872" y="1335"/>
                  <a:pt x="2873" y="1446"/>
                  <a:pt x="2276" y="1523"/>
                </a:cubicBezTo>
                <a:cubicBezTo>
                  <a:pt x="1679" y="1600"/>
                  <a:pt x="553" y="1580"/>
                  <a:pt x="297" y="1346"/>
                </a:cubicBezTo>
                <a:close/>
              </a:path>
            </a:pathLst>
          </a:cu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tIns="91440" bIns="91440" anchor="ctr"/>
          <a:lstStyle/>
          <a:p>
            <a:pPr algn="ctr" defTabSz="914377">
              <a:defRPr/>
            </a:pPr>
            <a:endParaRPr lang="en-US" sz="1400" b="1">
              <a:solidFill>
                <a:srgbClr val="000000"/>
              </a:solidFill>
              <a:latin typeface="Roboto Light"/>
              <a:sym typeface="Calibri" panose="020F0502020204030204" pitchFamily="34" charset="0"/>
            </a:endParaRPr>
          </a:p>
        </p:txBody>
      </p:sp>
      <p:sp>
        <p:nvSpPr>
          <p:cNvPr id="87" name="Freeform 31">
            <a:extLst>
              <a:ext uri="{FF2B5EF4-FFF2-40B4-BE49-F238E27FC236}">
                <a16:creationId xmlns:a16="http://schemas.microsoft.com/office/drawing/2014/main" id="{C5F035A6-BDAF-4D2D-9389-5FCACB5B0A07}"/>
              </a:ext>
            </a:extLst>
          </p:cNvPr>
          <p:cNvSpPr>
            <a:spLocks/>
          </p:cNvSpPr>
          <p:nvPr/>
        </p:nvSpPr>
        <p:spPr bwMode="gray">
          <a:xfrm>
            <a:off x="2958804" y="2030507"/>
            <a:ext cx="3291884" cy="1572236"/>
          </a:xfrm>
          <a:custGeom>
            <a:avLst/>
            <a:gdLst>
              <a:gd name="T0" fmla="*/ 2147483647 w 3884"/>
              <a:gd name="T1" fmla="*/ 2147483647 h 1600"/>
              <a:gd name="T2" fmla="*/ 2147483647 w 3884"/>
              <a:gd name="T3" fmla="*/ 2147483647 h 1600"/>
              <a:gd name="T4" fmla="*/ 2147483647 w 3884"/>
              <a:gd name="T5" fmla="*/ 2147483647 h 1600"/>
              <a:gd name="T6" fmla="*/ 2147483647 w 3884"/>
              <a:gd name="T7" fmla="*/ 2147483647 h 1600"/>
              <a:gd name="T8" fmla="*/ 2147483647 w 3884"/>
              <a:gd name="T9" fmla="*/ 2147483647 h 1600"/>
              <a:gd name="T10" fmla="*/ 2147483647 w 3884"/>
              <a:gd name="T11" fmla="*/ 2147483647 h 1600"/>
              <a:gd name="T12" fmla="*/ 0 w 3884"/>
              <a:gd name="T13" fmla="*/ 2147483647 h 1600"/>
              <a:gd name="T14" fmla="*/ 2147483647 w 3884"/>
              <a:gd name="T15" fmla="*/ 2147483647 h 1600"/>
              <a:gd name="T16" fmla="*/ 2147483647 w 3884"/>
              <a:gd name="T17" fmla="*/ 2147483647 h 1600"/>
              <a:gd name="T18" fmla="*/ 2147483647 w 3884"/>
              <a:gd name="T19" fmla="*/ 2147483647 h 1600"/>
              <a:gd name="T20" fmla="*/ 2147483647 w 3884"/>
              <a:gd name="T21" fmla="*/ 2147483647 h 16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84"/>
              <a:gd name="T34" fmla="*/ 0 h 1600"/>
              <a:gd name="T35" fmla="*/ 3884 w 3884"/>
              <a:gd name="T36" fmla="*/ 1600 h 16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84" h="1600">
                <a:moveTo>
                  <a:pt x="297" y="1346"/>
                </a:moveTo>
                <a:cubicBezTo>
                  <a:pt x="918" y="1523"/>
                  <a:pt x="1726" y="1533"/>
                  <a:pt x="2310" y="1448"/>
                </a:cubicBezTo>
                <a:cubicBezTo>
                  <a:pt x="3125" y="1334"/>
                  <a:pt x="3798" y="1192"/>
                  <a:pt x="3810" y="884"/>
                </a:cubicBezTo>
                <a:cubicBezTo>
                  <a:pt x="3822" y="576"/>
                  <a:pt x="3114" y="204"/>
                  <a:pt x="1945" y="137"/>
                </a:cubicBezTo>
                <a:cubicBezTo>
                  <a:pt x="645" y="63"/>
                  <a:pt x="74" y="564"/>
                  <a:pt x="74" y="724"/>
                </a:cubicBezTo>
                <a:cubicBezTo>
                  <a:pt x="74" y="884"/>
                  <a:pt x="394" y="1032"/>
                  <a:pt x="781" y="1072"/>
                </a:cubicBezTo>
                <a:cubicBezTo>
                  <a:pt x="280" y="1135"/>
                  <a:pt x="0" y="912"/>
                  <a:pt x="0" y="724"/>
                </a:cubicBezTo>
                <a:cubicBezTo>
                  <a:pt x="0" y="536"/>
                  <a:pt x="473" y="0"/>
                  <a:pt x="1951" y="68"/>
                </a:cubicBezTo>
                <a:cubicBezTo>
                  <a:pt x="2863" y="110"/>
                  <a:pt x="3884" y="433"/>
                  <a:pt x="3878" y="884"/>
                </a:cubicBezTo>
                <a:cubicBezTo>
                  <a:pt x="3872" y="1335"/>
                  <a:pt x="2873" y="1446"/>
                  <a:pt x="2276" y="1523"/>
                </a:cubicBezTo>
                <a:cubicBezTo>
                  <a:pt x="1679" y="1600"/>
                  <a:pt x="553" y="1580"/>
                  <a:pt x="297" y="1346"/>
                </a:cubicBezTo>
                <a:close/>
              </a:path>
            </a:pathLst>
          </a:custGeom>
          <a:solidFill>
            <a:srgbClr val="FFC000"/>
          </a:solidFill>
          <a:ln w="9525">
            <a:solidFill>
              <a:srgbClr val="FFC000"/>
            </a:solidFill>
            <a:round/>
            <a:headEnd/>
            <a:tailEnd/>
          </a:ln>
        </p:spPr>
        <p:txBody>
          <a:bodyPr tIns="91440" bIns="91440" anchor="ctr"/>
          <a:lstStyle/>
          <a:p>
            <a:pPr algn="ctr" defTabSz="914377">
              <a:defRPr/>
            </a:pPr>
            <a:endParaRPr lang="en-US" sz="1400" b="1">
              <a:solidFill>
                <a:srgbClr val="000000"/>
              </a:solidFill>
              <a:latin typeface="Roboto Light"/>
              <a:sym typeface="Calibri" panose="020F0502020204030204" pitchFamily="34" charset="0"/>
            </a:endParaRPr>
          </a:p>
        </p:txBody>
      </p:sp>
      <p:sp>
        <p:nvSpPr>
          <p:cNvPr id="43" name="Rectangle 48">
            <a:extLst>
              <a:ext uri="{FF2B5EF4-FFF2-40B4-BE49-F238E27FC236}">
                <a16:creationId xmlns:a16="http://schemas.microsoft.com/office/drawing/2014/main" id="{8319791D-D2DF-476E-9F43-4961ECC56A29}"/>
              </a:ext>
            </a:extLst>
          </p:cNvPr>
          <p:cNvSpPr/>
          <p:nvPr/>
        </p:nvSpPr>
        <p:spPr>
          <a:xfrm rot="16200000">
            <a:off x="-1850583" y="3956962"/>
            <a:ext cx="45583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en-US" sz="1600" b="1" dirty="0">
                <a:solidFill>
                  <a:srgbClr val="4C80C1"/>
                </a:solidFill>
              </a:rPr>
              <a:t>Priority Actors</a:t>
            </a:r>
          </a:p>
          <a:p>
            <a:pPr algn="ctr" defTabSz="685800">
              <a:defRPr/>
            </a:pPr>
            <a:r>
              <a:rPr lang="en-US" sz="1600" dirty="0">
                <a:solidFill>
                  <a:srgbClr val="DBDBDB">
                    <a:lumMod val="50000"/>
                  </a:srgbClr>
                </a:solidFill>
              </a:rPr>
              <a:t>(Construction Value Chain)</a:t>
            </a:r>
          </a:p>
        </p:txBody>
      </p:sp>
      <p:sp>
        <p:nvSpPr>
          <p:cNvPr id="44" name="Rectangle 49">
            <a:extLst>
              <a:ext uri="{FF2B5EF4-FFF2-40B4-BE49-F238E27FC236}">
                <a16:creationId xmlns:a16="http://schemas.microsoft.com/office/drawing/2014/main" id="{2A3D40E4-6F0D-4A1E-B033-1D1EC7CC85DF}"/>
              </a:ext>
            </a:extLst>
          </p:cNvPr>
          <p:cNvSpPr/>
          <p:nvPr/>
        </p:nvSpPr>
        <p:spPr>
          <a:xfrm>
            <a:off x="643401" y="983248"/>
            <a:ext cx="21974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en-US" sz="1600" b="1" dirty="0">
                <a:solidFill>
                  <a:srgbClr val="4C80C1"/>
                </a:solidFill>
              </a:rPr>
              <a:t>Innovation Domains</a:t>
            </a:r>
          </a:p>
          <a:p>
            <a:pPr algn="ctr" defTabSz="685800">
              <a:defRPr/>
            </a:pPr>
            <a:r>
              <a:rPr lang="en-US" sz="1600" dirty="0">
                <a:solidFill>
                  <a:srgbClr val="DBDBDB">
                    <a:lumMod val="50000"/>
                  </a:srgbClr>
                </a:solidFill>
              </a:rPr>
              <a:t>(Customer</a:t>
            </a:r>
          </a:p>
          <a:p>
            <a:pPr algn="ctr" defTabSz="685800">
              <a:defRPr/>
            </a:pPr>
            <a:r>
              <a:rPr lang="en-US" sz="1600" dirty="0">
                <a:solidFill>
                  <a:srgbClr val="DBDBDB">
                    <a:lumMod val="50000"/>
                  </a:srgbClr>
                </a:solidFill>
              </a:rPr>
              <a:t>pain points)</a:t>
            </a:r>
          </a:p>
        </p:txBody>
      </p:sp>
      <p:pic>
        <p:nvPicPr>
          <p:cNvPr id="46" name="Picture 41">
            <a:extLst>
              <a:ext uri="{FF2B5EF4-FFF2-40B4-BE49-F238E27FC236}">
                <a16:creationId xmlns:a16="http://schemas.microsoft.com/office/drawing/2014/main" id="{744A8B1A-AF4A-477D-9DE6-60E82B94719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3428" y="131192"/>
            <a:ext cx="1162353" cy="489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4501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EMEX">
  <a:themeElements>
    <a:clrScheme name="CEMEX">
      <a:dk1>
        <a:srgbClr val="000000"/>
      </a:dk1>
      <a:lt1>
        <a:srgbClr val="FFFFFF"/>
      </a:lt1>
      <a:dk2>
        <a:srgbClr val="1E386E"/>
      </a:dk2>
      <a:lt2>
        <a:srgbClr val="345FB8"/>
      </a:lt2>
      <a:accent1>
        <a:srgbClr val="41276C"/>
      </a:accent1>
      <a:accent2>
        <a:srgbClr val="BE223C"/>
      </a:accent2>
      <a:accent3>
        <a:srgbClr val="16A085"/>
      </a:accent3>
      <a:accent4>
        <a:srgbClr val="A8D177"/>
      </a:accent4>
      <a:accent5>
        <a:srgbClr val="FEA045"/>
      </a:accent5>
      <a:accent6>
        <a:srgbClr val="FFD34C"/>
      </a:accent6>
      <a:hlink>
        <a:srgbClr val="003875"/>
      </a:hlink>
      <a:folHlink>
        <a:srgbClr val="3FA9F5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8E7CD6A3-61E4-4C90-9598-59D30C04D669}" vid="{7C29D12C-ECFF-45B3-9654-210414628FE5}"/>
    </a:ext>
  </a:extLst>
</a:theme>
</file>

<file path=ppt/theme/theme2.xml><?xml version="1.0" encoding="utf-8"?>
<a:theme xmlns:a="http://schemas.openxmlformats.org/drawingml/2006/main" name="2017 CEMEX Template">
  <a:themeElements>
    <a:clrScheme name="CEMEX">
      <a:dk1>
        <a:srgbClr val="000000"/>
      </a:dk1>
      <a:lt1>
        <a:srgbClr val="FFFFFF"/>
      </a:lt1>
      <a:dk2>
        <a:srgbClr val="1E396E"/>
      </a:dk2>
      <a:lt2>
        <a:srgbClr val="345FB8"/>
      </a:lt2>
      <a:accent1>
        <a:srgbClr val="16A085"/>
      </a:accent1>
      <a:accent2>
        <a:srgbClr val="A8D177"/>
      </a:accent2>
      <a:accent3>
        <a:srgbClr val="FFD34C"/>
      </a:accent3>
      <a:accent4>
        <a:srgbClr val="FEA045"/>
      </a:accent4>
      <a:accent5>
        <a:srgbClr val="BE223D"/>
      </a:accent5>
      <a:accent6>
        <a:srgbClr val="41276C"/>
      </a:accent6>
      <a:hlink>
        <a:srgbClr val="3361B7"/>
      </a:hlink>
      <a:folHlink>
        <a:srgbClr val="203C72"/>
      </a:folHlink>
    </a:clrScheme>
    <a:fontScheme name="CEMEX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EMEX">
        <a:dk1>
          <a:srgbClr val="000000"/>
        </a:dk1>
        <a:lt1>
          <a:srgbClr val="FFFFFF"/>
        </a:lt1>
        <a:dk2>
          <a:srgbClr val="1E396E"/>
        </a:dk2>
        <a:lt2>
          <a:srgbClr val="345FB8"/>
        </a:lt2>
        <a:accent1>
          <a:srgbClr val="41276B"/>
        </a:accent1>
        <a:accent2>
          <a:srgbClr val="BE213D"/>
        </a:accent2>
        <a:accent3>
          <a:srgbClr val="169F84"/>
        </a:accent3>
        <a:accent4>
          <a:srgbClr val="A8D176"/>
        </a:accent4>
        <a:accent5>
          <a:srgbClr val="FD9F45"/>
        </a:accent5>
        <a:accent6>
          <a:srgbClr val="FFD34C"/>
        </a:accent6>
        <a:hlink>
          <a:srgbClr val="3361B7"/>
        </a:hlink>
        <a:folHlink>
          <a:srgbClr val="203C72"/>
        </a:folHlink>
      </a:clrScheme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017 CEMEX Template">
  <a:themeElements>
    <a:clrScheme name="CEMEX">
      <a:dk1>
        <a:srgbClr val="000000"/>
      </a:dk1>
      <a:lt1>
        <a:srgbClr val="FFFFFF"/>
      </a:lt1>
      <a:dk2>
        <a:srgbClr val="1E396E"/>
      </a:dk2>
      <a:lt2>
        <a:srgbClr val="345FB8"/>
      </a:lt2>
      <a:accent1>
        <a:srgbClr val="16A085"/>
      </a:accent1>
      <a:accent2>
        <a:srgbClr val="A8D177"/>
      </a:accent2>
      <a:accent3>
        <a:srgbClr val="FFD34C"/>
      </a:accent3>
      <a:accent4>
        <a:srgbClr val="FEA045"/>
      </a:accent4>
      <a:accent5>
        <a:srgbClr val="BE223D"/>
      </a:accent5>
      <a:accent6>
        <a:srgbClr val="41276C"/>
      </a:accent6>
      <a:hlink>
        <a:srgbClr val="3361B7"/>
      </a:hlink>
      <a:folHlink>
        <a:srgbClr val="203C72"/>
      </a:folHlink>
    </a:clrScheme>
    <a:fontScheme name="CEMEX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EMEX">
        <a:dk1>
          <a:srgbClr val="000000"/>
        </a:dk1>
        <a:lt1>
          <a:srgbClr val="FFFFFF"/>
        </a:lt1>
        <a:dk2>
          <a:srgbClr val="1E396E"/>
        </a:dk2>
        <a:lt2>
          <a:srgbClr val="345FB8"/>
        </a:lt2>
        <a:accent1>
          <a:srgbClr val="41276B"/>
        </a:accent1>
        <a:accent2>
          <a:srgbClr val="BE213D"/>
        </a:accent2>
        <a:accent3>
          <a:srgbClr val="169F84"/>
        </a:accent3>
        <a:accent4>
          <a:srgbClr val="A8D176"/>
        </a:accent4>
        <a:accent5>
          <a:srgbClr val="FD9F45"/>
        </a:accent5>
        <a:accent6>
          <a:srgbClr val="FFD34C"/>
        </a:accent6>
        <a:hlink>
          <a:srgbClr val="3361B7"/>
        </a:hlink>
        <a:folHlink>
          <a:srgbClr val="203C72"/>
        </a:folHlink>
      </a:clrScheme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FB01F0E784A940AB576CA55AAF306B" ma:contentTypeVersion="10" ma:contentTypeDescription="Create a new document." ma:contentTypeScope="" ma:versionID="664a6bd6966348b06f33d59176103235">
  <xsd:schema xmlns:xsd="http://www.w3.org/2001/XMLSchema" xmlns:xs="http://www.w3.org/2001/XMLSchema" xmlns:p="http://schemas.microsoft.com/office/2006/metadata/properties" xmlns:ns2="e00e4484-7cbd-4181-9771-ebb5964d2e0c" xmlns:ns3="70922bdb-4b57-494b-bb8d-437a8477dff2" targetNamespace="http://schemas.microsoft.com/office/2006/metadata/properties" ma:root="true" ma:fieldsID="842d12217b7536d35c9da43b83254130" ns2:_="" ns3:_="">
    <xsd:import namespace="e00e4484-7cbd-4181-9771-ebb5964d2e0c"/>
    <xsd:import namespace="70922bdb-4b57-494b-bb8d-437a8477df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0e4484-7cbd-4181-9771-ebb5964d2e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922bdb-4b57-494b-bb8d-437a8477df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75B04E-96A3-4C68-B2F8-F4DF7A0A507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10C50A2-4821-4C39-BB18-900755AD69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0e4484-7cbd-4181-9771-ebb5964d2e0c"/>
    <ds:schemaRef ds:uri="70922bdb-4b57-494b-bb8d-437a8477df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4A3B5E7-3DDE-42BB-950F-2D9A5A96F2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2017_New PPT CX Template</Template>
  <TotalTime>3099</TotalTime>
  <Words>74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CEMEX</vt:lpstr>
      <vt:lpstr>Global Innovation Map A heatmap of innovation potential in construction ecosystem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 (Century Gothic 28, dark blue – bold)</dc:title>
  <dc:creator>michal.bucko@cemex.com</dc:creator>
  <cp:lastModifiedBy>Michal Bucko</cp:lastModifiedBy>
  <cp:revision>7</cp:revision>
  <cp:lastPrinted>2019-05-14T12:46:55Z</cp:lastPrinted>
  <dcterms:created xsi:type="dcterms:W3CDTF">2017-03-24T00:00:31Z</dcterms:created>
  <dcterms:modified xsi:type="dcterms:W3CDTF">2019-05-27T16:35:31Z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0x0101000EFB01F0E784A940AB576CA55AAF306B</vt:lpwstr>
  </property>
  <property fmtid="{D5CDD505-2E9C-101B-9397-08002B2CF9AE}" pid="3" name="IsMyDocuments">
    <vt:bool>true</vt:bool>
  </property>
</Properties>
</file>