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1" r:id="rId2"/>
    <p:sldId id="298" r:id="rId3"/>
    <p:sldId id="294" r:id="rId4"/>
    <p:sldId id="299" r:id="rId5"/>
    <p:sldId id="300" r:id="rId6"/>
    <p:sldId id="30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892D8-4E53-4577-9F9B-77E0ABB1517E}" type="datetimeFigureOut">
              <a:rPr lang="en-US" smtClean="0"/>
              <a:pPr/>
              <a:t>4/9/2018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365C2-70DB-4827-BDA0-8AF71D6C6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5800"/>
            <a:ext cx="4575175" cy="3430588"/>
          </a:xfrm>
          <a:ln/>
        </p:spPr>
      </p:sp>
      <p:sp>
        <p:nvSpPr>
          <p:cNvPr id="3522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8492" y="4352685"/>
            <a:ext cx="5012971" cy="412898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372" tIns="45189" rIns="90372" bIns="45189"/>
          <a:lstStyle/>
          <a:p>
            <a:r>
              <a:rPr lang="en-US" dirty="0"/>
              <a:t>Emergency Procedures and first aid arrangements.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52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4875"/>
            <a:fld id="{BBA9E7C6-26C9-4954-B129-35989ED1F003}" type="slidenum">
              <a:rPr lang="en-US">
                <a:solidFill>
                  <a:srgbClr val="000000"/>
                </a:solidFill>
              </a:rPr>
              <a:pPr defTabSz="904875"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5800"/>
            <a:ext cx="4575175" cy="3430588"/>
          </a:xfrm>
          <a:ln/>
        </p:spPr>
      </p:sp>
      <p:sp>
        <p:nvSpPr>
          <p:cNvPr id="3522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8492" y="4352685"/>
            <a:ext cx="5012971" cy="412898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372" tIns="45189" rIns="90372" bIns="45189"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52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4875"/>
            <a:fld id="{BBA9E7C6-26C9-4954-B129-35989ED1F003}" type="slidenum">
              <a:rPr lang="en-US">
                <a:solidFill>
                  <a:srgbClr val="000000"/>
                </a:solidFill>
              </a:rPr>
              <a:pPr defTabSz="904875"/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5800"/>
            <a:ext cx="4575175" cy="3430588"/>
          </a:xfrm>
          <a:ln/>
        </p:spPr>
      </p:sp>
      <p:sp>
        <p:nvSpPr>
          <p:cNvPr id="3522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8492" y="4352685"/>
            <a:ext cx="5012971" cy="412898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372" tIns="45189" rIns="90372" bIns="45189"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52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4875"/>
            <a:fld id="{BBA9E7C6-26C9-4954-B129-35989ED1F003}" type="slidenum">
              <a:rPr lang="en-US">
                <a:solidFill>
                  <a:srgbClr val="000000"/>
                </a:solidFill>
              </a:rPr>
              <a:pPr defTabSz="904875"/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5800"/>
            <a:ext cx="4575175" cy="3430588"/>
          </a:xfrm>
          <a:ln/>
        </p:spPr>
      </p:sp>
      <p:sp>
        <p:nvSpPr>
          <p:cNvPr id="3522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8492" y="4352685"/>
            <a:ext cx="5012971" cy="412898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372" tIns="45189" rIns="90372" bIns="45189"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52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048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A9E7C6-26C9-4954-B129-35989ED1F00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048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5016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5800"/>
            <a:ext cx="4575175" cy="3430588"/>
          </a:xfrm>
          <a:ln/>
        </p:spPr>
      </p:sp>
      <p:sp>
        <p:nvSpPr>
          <p:cNvPr id="3522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8492" y="4352685"/>
            <a:ext cx="5012971" cy="412898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372" tIns="45189" rIns="90372" bIns="45189"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52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048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A9E7C6-26C9-4954-B129-35989ED1F00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048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3668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5800"/>
            <a:ext cx="4575175" cy="3430588"/>
          </a:xfrm>
          <a:ln/>
        </p:spPr>
      </p:sp>
      <p:sp>
        <p:nvSpPr>
          <p:cNvPr id="3522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8492" y="4352685"/>
            <a:ext cx="5012971" cy="412898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372" tIns="45189" rIns="90372" bIns="45189"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52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048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A9E7C6-26C9-4954-B129-35989ED1F00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0487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5281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633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08CF3B5-444A-4575-B7B0-DE504683AF15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51E49DCF-6D5D-4CE9-A087-859F89D82A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F97DBE1-7628-4E6B-B250-8138106656F1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51D40F2-7C95-487D-8F77-5DDB4ED078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2B786F6-08D0-493C-B1EC-72D8EB20B4A0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270FD0C-93DF-4DDC-8E06-88573B80B1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F83562C-747E-405F-BA49-452FA577C98E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D2561D1-1E87-40CC-86B4-2C1FE13B88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1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9193915-415B-45FB-8D2F-7D1B532EF882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97AAA34-19AF-4D0D-A69E-E783CA454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3F1D781-046F-4F45-AF47-279AAB8CE9A4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2255ECE-F574-437D-8466-8A11F851EB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8584C47-96C1-4A48-BEF2-0A9AE675853D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577B78F-58A3-4751-8A33-C5C393BC94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E8C3B10-BBD6-4FCC-9F5A-3B67F3B353D8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CFA0E45-28D7-42FA-AF7A-B6C1C5C932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A6F954E-317C-496C-B64C-CFB2D1E60AB9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A3907CD-FFC2-4E78-A14E-D5F89B944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3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DD05EC3-7C57-412A-AAE7-E74779FC95BE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768275C-34FB-4711-A7DE-47FD8EFE03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319CB0F-EE59-42B7-90D7-3261236A6423}" type="datetimeFigureOut">
              <a:rPr lang="en-US"/>
              <a:pPr>
                <a:defRPr/>
              </a:pPr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1"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BEEB5CA-4584-4BDF-8A81-6EF8CB683C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itle Placeholder 1"/>
          <p:cNvSpPr>
            <a:spLocks noGrp="1"/>
          </p:cNvSpPr>
          <p:nvPr>
            <p:ph type="title"/>
          </p:nvPr>
        </p:nvSpPr>
        <p:spPr bwMode="auto">
          <a:xfrm>
            <a:off x="456595" y="274638"/>
            <a:ext cx="823081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802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6595" y="1600201"/>
            <a:ext cx="82308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6595" y="6356351"/>
            <a:ext cx="213481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9AFD0-AC4F-4207-B671-65EAD914E1D0}" type="datetimeFigureOut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3595" y="6356351"/>
            <a:ext cx="289681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595" y="6356351"/>
            <a:ext cx="213481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846EA2-16E4-48E3-AD2B-77794BFD8A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70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025" y="2816228"/>
            <a:ext cx="853470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8707" name="TextBox 5"/>
          <p:cNvSpPr txBox="1">
            <a:spLocks noChangeArrowheads="1"/>
          </p:cNvSpPr>
          <p:nvPr/>
        </p:nvSpPr>
        <p:spPr bwMode="auto">
          <a:xfrm>
            <a:off x="143633" y="1820866"/>
            <a:ext cx="867683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GB" sz="2000" b="1" dirty="0">
              <a:solidFill>
                <a:srgbClr val="7F7F7F"/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4400" b="1" dirty="0">
                <a:solidFill>
                  <a:srgbClr val="EF3E42"/>
                </a:solidFill>
                <a:cs typeface="Arial" charset="0"/>
              </a:rPr>
              <a:t>Operational Management of Change</a:t>
            </a:r>
            <a:endParaRPr lang="en-GB" sz="2700" b="1" dirty="0">
              <a:solidFill>
                <a:srgbClr val="1F497D"/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>
                <a:solidFill>
                  <a:srgbClr val="1F497D"/>
                </a:solidFill>
                <a:cs typeface="Arial" charset="0"/>
              </a:rPr>
              <a:t>Health and Safety</a:t>
            </a:r>
          </a:p>
        </p:txBody>
      </p:sp>
      <p:sp>
        <p:nvSpPr>
          <p:cNvPr id="328708" name="Rectangle 6"/>
          <p:cNvSpPr>
            <a:spLocks noChangeArrowheads="1"/>
          </p:cNvSpPr>
          <p:nvPr/>
        </p:nvSpPr>
        <p:spPr bwMode="auto">
          <a:xfrm>
            <a:off x="214691" y="3643316"/>
            <a:ext cx="25717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7F7F7F"/>
                </a:solidFill>
                <a:latin typeface="Calibri" pitchFamily="34" charset="0"/>
                <a:cs typeface="Arial" charset="0"/>
              </a:rPr>
              <a:t>BEING THE</a:t>
            </a:r>
          </a:p>
        </p:txBody>
      </p:sp>
      <p:sp>
        <p:nvSpPr>
          <p:cNvPr id="328709" name="Rectangle 7"/>
          <p:cNvSpPr>
            <a:spLocks noChangeArrowheads="1"/>
          </p:cNvSpPr>
          <p:nvPr/>
        </p:nvSpPr>
        <p:spPr bwMode="auto">
          <a:xfrm>
            <a:off x="214692" y="3916363"/>
            <a:ext cx="112562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EF3E42"/>
                </a:solidFill>
                <a:latin typeface="Calibri" pitchFamily="34" charset="0"/>
                <a:cs typeface="Arial" charset="0"/>
              </a:rPr>
              <a:t>BEST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 </a:t>
            </a:r>
            <a:r>
              <a:rPr lang="en-GB" sz="1600" b="1" dirty="0">
                <a:solidFill>
                  <a:srgbClr val="7F7F7F"/>
                </a:solidFill>
                <a:latin typeface="Calibri" pitchFamily="34" charset="0"/>
                <a:cs typeface="Arial" charset="0"/>
              </a:rPr>
              <a:t>FOR…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124228" y="3668713"/>
            <a:ext cx="6555619" cy="1200150"/>
            <a:chOff x="2143108" y="3706762"/>
            <a:chExt cx="6556423" cy="1200297"/>
          </a:xfrm>
        </p:grpSpPr>
        <p:pic>
          <p:nvPicPr>
            <p:cNvPr id="328712" name="Picture 9" descr="D:\Users\bnkilleen\Desktop\RMX Conference Resources\Communities.png"/>
            <p:cNvPicPr>
              <a:picLocks noChangeAspect="1" noChangeArrowheads="1"/>
            </p:cNvPicPr>
            <p:nvPr/>
          </p:nvPicPr>
          <p:blipFill>
            <a:blip r:embed="rId5" cstate="print">
              <a:lum bright="30000" contrast="-22000"/>
            </a:blip>
            <a:srcRect/>
            <a:stretch>
              <a:fillRect/>
            </a:stretch>
          </p:blipFill>
          <p:spPr bwMode="auto">
            <a:xfrm>
              <a:off x="6181152" y="3706762"/>
              <a:ext cx="1113003" cy="1198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8713" name="Picture 10" descr="D:\Users\bnkilleen\Desktop\RMX Conference Resources\Customers.png"/>
            <p:cNvPicPr>
              <a:picLocks noChangeAspect="1" noChangeArrowheads="1"/>
            </p:cNvPicPr>
            <p:nvPr/>
          </p:nvPicPr>
          <p:blipFill>
            <a:blip r:embed="rId6" cstate="print">
              <a:lum bright="30000" contrast="-22000"/>
            </a:blip>
            <a:srcRect/>
            <a:stretch>
              <a:fillRect/>
            </a:stretch>
          </p:blipFill>
          <p:spPr bwMode="auto">
            <a:xfrm>
              <a:off x="3701248" y="3706762"/>
              <a:ext cx="1016105" cy="11950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8714" name="Picture 11" descr="D:\Users\bnkilleen\Desktop\RMX Conference Resources\Employees.png"/>
            <p:cNvPicPr>
              <a:picLocks noChangeAspect="1" noChangeArrowheads="1"/>
            </p:cNvPicPr>
            <p:nvPr/>
          </p:nvPicPr>
          <p:blipFill>
            <a:blip r:embed="rId7" cstate="print">
              <a:lum bright="30000" contrast="-22000"/>
            </a:blip>
            <a:srcRect/>
            <a:stretch>
              <a:fillRect/>
            </a:stretch>
          </p:blipFill>
          <p:spPr bwMode="auto">
            <a:xfrm>
              <a:off x="5042025" y="3706762"/>
              <a:ext cx="814455" cy="1198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8715" name="Picture 12" descr="D:\Users\bnkilleen\Desktop\RMX Conference Resources\Families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143108" y="3706762"/>
              <a:ext cx="1233468" cy="11950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8716" name="Picture 13" descr="D:\Users\bnkilleen\Desktop\RMX Conference Resources\Shareholders.png"/>
            <p:cNvPicPr>
              <a:picLocks noChangeAspect="1" noChangeArrowheads="1"/>
            </p:cNvPicPr>
            <p:nvPr/>
          </p:nvPicPr>
          <p:blipFill>
            <a:blip r:embed="rId9" cstate="print">
              <a:lum bright="30000" contrast="-22000"/>
            </a:blip>
            <a:srcRect/>
            <a:stretch>
              <a:fillRect/>
            </a:stretch>
          </p:blipFill>
          <p:spPr bwMode="auto">
            <a:xfrm>
              <a:off x="7618827" y="3706762"/>
              <a:ext cx="1080704" cy="1200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28711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56186" y="9527"/>
            <a:ext cx="971184" cy="154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267744" y="0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</a:rPr>
              <a:t>When it is Required - Suggestions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6186" y="9527"/>
            <a:ext cx="971184" cy="154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7016" y="548680"/>
            <a:ext cx="860546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The following is a list of when the process would be beneficial, it is not exhaustive </a:t>
            </a:r>
          </a:p>
          <a:p>
            <a:r>
              <a:rPr lang="en-GB" dirty="0">
                <a:solidFill>
                  <a:prstClr val="black"/>
                </a:solidFill>
              </a:rPr>
              <a:t>and Management should determine where and when the system should be used.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prstClr val="black"/>
                </a:solidFill>
              </a:rPr>
              <a:t>Introduction of new Plant or Equipment</a:t>
            </a:r>
          </a:p>
          <a:p>
            <a:r>
              <a:rPr lang="en-GB" dirty="0">
                <a:solidFill>
                  <a:prstClr val="black"/>
                </a:solidFill>
              </a:rPr>
              <a:t>Changes to Plant or Equipment</a:t>
            </a:r>
          </a:p>
          <a:p>
            <a:r>
              <a:rPr lang="en-GB" dirty="0">
                <a:solidFill>
                  <a:prstClr val="black"/>
                </a:solidFill>
              </a:rPr>
              <a:t>Change of an Established Safe System of Work</a:t>
            </a:r>
          </a:p>
          <a:p>
            <a:r>
              <a:rPr lang="en-GB" dirty="0">
                <a:solidFill>
                  <a:prstClr val="black"/>
                </a:solidFill>
              </a:rPr>
              <a:t>Introduction of a New Hazardous Substance </a:t>
            </a:r>
          </a:p>
          <a:p>
            <a:r>
              <a:rPr lang="en-GB" dirty="0">
                <a:solidFill>
                  <a:prstClr val="black"/>
                </a:solidFill>
              </a:rPr>
              <a:t>Change of Traffic Management Plan (Routes, Signage, etc.)</a:t>
            </a:r>
          </a:p>
          <a:p>
            <a:r>
              <a:rPr lang="en-GB" dirty="0">
                <a:solidFill>
                  <a:prstClr val="black"/>
                </a:solidFill>
              </a:rPr>
              <a:t>Change to/from using Contractors/Employees (e.g. Contract Crushing)</a:t>
            </a:r>
          </a:p>
          <a:p>
            <a:r>
              <a:rPr lang="en-GB" dirty="0">
                <a:solidFill>
                  <a:prstClr val="black"/>
                </a:solidFill>
              </a:rPr>
              <a:t>Introduction of a new Product Line</a:t>
            </a:r>
          </a:p>
          <a:p>
            <a:r>
              <a:rPr lang="en-GB" dirty="0">
                <a:solidFill>
                  <a:prstClr val="black"/>
                </a:solidFill>
              </a:rPr>
              <a:t>Working in a new area (e.g. Excavating a new area in a quarry)</a:t>
            </a:r>
          </a:p>
          <a:p>
            <a:r>
              <a:rPr lang="en-GB" dirty="0">
                <a:solidFill>
                  <a:prstClr val="black"/>
                </a:solidFill>
              </a:rPr>
              <a:t>A significant change to a job role</a:t>
            </a:r>
          </a:p>
          <a:p>
            <a:r>
              <a:rPr lang="en-GB" dirty="0">
                <a:solidFill>
                  <a:prstClr val="black"/>
                </a:solidFill>
              </a:rPr>
              <a:t>Any change that could affect an existing Risk Assessment or Safe System of Work</a:t>
            </a:r>
          </a:p>
          <a:p>
            <a:r>
              <a:rPr lang="en-GB" dirty="0">
                <a:solidFill>
                  <a:prstClr val="black"/>
                </a:solidFill>
              </a:rPr>
              <a:t>Development adjacent to or near an existing operation that could have an impact 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267744" y="0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</a:rPr>
              <a:t>The Process</a:t>
            </a: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6186" y="9527"/>
            <a:ext cx="971184" cy="154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7016" y="548680"/>
            <a:ext cx="86054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prstClr val="black"/>
                </a:solidFill>
              </a:rPr>
              <a:t>Owner</a:t>
            </a:r>
          </a:p>
          <a:p>
            <a:r>
              <a:rPr lang="en-GB" dirty="0">
                <a:solidFill>
                  <a:prstClr val="black"/>
                </a:solidFill>
              </a:rPr>
              <a:t>Person instigating or tasked with making the change.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u="sng" dirty="0">
                <a:solidFill>
                  <a:prstClr val="black"/>
                </a:solidFill>
              </a:rPr>
              <a:t>Change Category</a:t>
            </a:r>
          </a:p>
          <a:p>
            <a:r>
              <a:rPr lang="en-GB" dirty="0">
                <a:solidFill>
                  <a:prstClr val="black"/>
                </a:solidFill>
              </a:rPr>
              <a:t>What area is the Change affecting, Electrical, Mechanical, Instrumentation, Software, Process, Procedure, People or Other? The change may affect more than one area.</a:t>
            </a:r>
          </a:p>
          <a:p>
            <a:endParaRPr lang="en-GB" u="sng" dirty="0">
              <a:solidFill>
                <a:prstClr val="black"/>
              </a:solidFill>
            </a:endParaRPr>
          </a:p>
          <a:p>
            <a:r>
              <a:rPr lang="en-GB" u="sng" dirty="0">
                <a:solidFill>
                  <a:prstClr val="black"/>
                </a:solidFill>
              </a:rPr>
              <a:t>Change Type</a:t>
            </a:r>
          </a:p>
          <a:p>
            <a:r>
              <a:rPr lang="en-GB" dirty="0">
                <a:solidFill>
                  <a:prstClr val="black"/>
                </a:solidFill>
              </a:rPr>
              <a:t>Is the Change Temporary or Permanent?</a:t>
            </a:r>
          </a:p>
          <a:p>
            <a:endParaRPr lang="en-GB" u="sng" dirty="0">
              <a:solidFill>
                <a:prstClr val="black"/>
              </a:solidFill>
            </a:endParaRPr>
          </a:p>
          <a:p>
            <a:r>
              <a:rPr lang="en-GB" u="sng" dirty="0">
                <a:solidFill>
                  <a:prstClr val="black"/>
                </a:solidFill>
              </a:rPr>
              <a:t>Description of Intended Change</a:t>
            </a:r>
          </a:p>
          <a:p>
            <a:r>
              <a:rPr lang="en-GB" dirty="0">
                <a:solidFill>
                  <a:prstClr val="black"/>
                </a:solidFill>
              </a:rPr>
              <a:t>Describe the intended changes. What is being changed?	</a:t>
            </a:r>
          </a:p>
          <a:p>
            <a:endParaRPr lang="en-GB" u="sng" dirty="0">
              <a:solidFill>
                <a:prstClr val="black"/>
              </a:solidFill>
            </a:endParaRPr>
          </a:p>
          <a:p>
            <a:r>
              <a:rPr lang="en-GB" u="sng" dirty="0">
                <a:solidFill>
                  <a:prstClr val="black"/>
                </a:solidFill>
              </a:rPr>
              <a:t>Description Before Change</a:t>
            </a:r>
          </a:p>
          <a:p>
            <a:r>
              <a:rPr lang="en-GB" dirty="0">
                <a:solidFill>
                  <a:prstClr val="black"/>
                </a:solidFill>
              </a:rPr>
              <a:t>What is the current state? What happens now before any changes? </a:t>
            </a:r>
          </a:p>
          <a:p>
            <a:endParaRPr lang="en-GB" u="sng" dirty="0">
              <a:solidFill>
                <a:prstClr val="black"/>
              </a:solidFill>
            </a:endParaRPr>
          </a:p>
          <a:p>
            <a:r>
              <a:rPr lang="en-GB" u="sng" dirty="0">
                <a:solidFill>
                  <a:prstClr val="black"/>
                </a:solidFill>
              </a:rPr>
              <a:t>Description After Change</a:t>
            </a:r>
          </a:p>
          <a:p>
            <a:r>
              <a:rPr lang="en-GB" dirty="0">
                <a:solidFill>
                  <a:prstClr val="black"/>
                </a:solidFill>
              </a:rPr>
              <a:t>What will be different after the change? </a:t>
            </a:r>
          </a:p>
          <a:p>
            <a:endParaRPr lang="en-US" u="sng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267744" y="0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Process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6186" y="9527"/>
            <a:ext cx="971184" cy="154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7016" y="548680"/>
            <a:ext cx="86054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Reason for Change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Why is Change needed or proposed?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will the Results be Measured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How will the effect of Change be measured?</a:t>
            </a: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Costs and Expected Benefits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What are the benefits or costs of the Change? Consider H&amp;S, Engagement, Quality, Environmental etc. as well as financial benefits/costs.</a:t>
            </a: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Could Go Wrong</a:t>
            </a:r>
          </a:p>
          <a:p>
            <a:r>
              <a:rPr lang="en-GB" dirty="0">
                <a:solidFill>
                  <a:prstClr val="black"/>
                </a:solidFill>
                <a:latin typeface="Calibri"/>
              </a:rPr>
              <a:t>What are the potential problems with the Change?</a:t>
            </a:r>
            <a:r>
              <a:rPr lang="en-GB" dirty="0">
                <a:solidFill>
                  <a:prstClr val="black"/>
                </a:solidFill>
              </a:rPr>
              <a:t> Consider H&amp;S, Engagement, Quality, Environmental etc. as well as financial benefits/costs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.</a:t>
            </a: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Risk Assessments Carried Out / Reviewed Ahead of Change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What Risk Assessments are affected by the Change? What new Risk Assessments need to be carried out during or following the Change? </a:t>
            </a: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235272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267744" y="0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Process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6186" y="9527"/>
            <a:ext cx="971184" cy="154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7016" y="548680"/>
            <a:ext cx="86054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Notification &amp; Communication of Change Required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Who needs to be informed of the Change and how will they be notified?</a:t>
            </a: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Actions During / After Change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What actions are required during and after the Change? Who will carry out the actions and by when? Actions need to be verified by the Change owner.</a:t>
            </a: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Documents to be Changed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What documents need to be changed during or after the Change? Who will amend the documents and by when? Document changes need to be verified by the Change owner.</a:t>
            </a: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Approval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The Change needs to be approved by the appropriate Manager or Director.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Closure – Review against success criteria</a:t>
            </a:r>
          </a:p>
          <a:p>
            <a:r>
              <a:rPr kumimoji="0" lang="en-GB" sz="18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 whether the results are as expected and cost or benefits are in line with those expected.</a:t>
            </a:r>
            <a:r>
              <a:rPr lang="en-GB" dirty="0">
                <a:solidFill>
                  <a:prstClr val="black"/>
                </a:solidFill>
              </a:rPr>
              <a:t> Consider H&amp;S, Engagement, Quality, Environmental etc. as well as financial benefits/costs.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42430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267744" y="0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Process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6186" y="9527"/>
            <a:ext cx="971184" cy="154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7016" y="548680"/>
            <a:ext cx="86054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Closure Review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Further feedback on results of Change. Unexpected results, issues arising, additional benefits etc.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Change is not Successful have all arrangements been restored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Confirmation that if Change is unsuccessful that all aspects of the change have been put back to the previous state.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Closed out by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Closure by the Owner.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Approved by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/>
              </a:rPr>
              <a:t>Approval by the appropriate Manager/Director that Change has had the required results and can remain either temporarily or permanently. </a:t>
            </a:r>
            <a:endParaRPr kumimoji="0" lang="en-GB" sz="18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939101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604</Words>
  <Application>Microsoft Office PowerPoint</Application>
  <PresentationFormat>On-screen Show (4:3)</PresentationFormat>
  <Paragraphs>88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CEMEX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Luxmore</dc:creator>
  <cp:lastModifiedBy>Peter Luxmore</cp:lastModifiedBy>
  <cp:revision>154</cp:revision>
  <dcterms:created xsi:type="dcterms:W3CDTF">2016-09-08T12:57:15Z</dcterms:created>
  <dcterms:modified xsi:type="dcterms:W3CDTF">2018-04-09T13:14:19Z</dcterms:modified>
</cp:coreProperties>
</file>