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8" r:id="rId11"/>
    <p:sldId id="265" r:id="rId12"/>
    <p:sldId id="266" r:id="rId13"/>
    <p:sldId id="267" r:id="rId14"/>
  </p:sldIdLst>
  <p:sldSz cx="12192000" cy="6858000"/>
  <p:notesSz cx="12192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HelveticaNeueLTPro-Cn"/>
                <a:cs typeface="HelveticaNeueLTPro-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HelveticaNeueLTPro-Cn"/>
                <a:cs typeface="HelveticaNeueLTPro-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HelveticaNeueLTPro-Cn"/>
                <a:cs typeface="HelveticaNeueLTPro-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3270" cy="864235"/>
          </a:xfrm>
          <a:custGeom>
            <a:avLst/>
            <a:gdLst/>
            <a:ahLst/>
            <a:cxnLst/>
            <a:rect l="l" t="t" r="r" b="b"/>
            <a:pathLst>
              <a:path w="12193270" h="864235">
                <a:moveTo>
                  <a:pt x="0" y="864006"/>
                </a:moveTo>
                <a:lnTo>
                  <a:pt x="12193206" y="864006"/>
                </a:lnTo>
                <a:lnTo>
                  <a:pt x="12193206" y="0"/>
                </a:lnTo>
                <a:lnTo>
                  <a:pt x="0" y="0"/>
                </a:lnTo>
                <a:lnTo>
                  <a:pt x="0" y="864006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64006"/>
            <a:ext cx="12193270" cy="216535"/>
          </a:xfrm>
          <a:custGeom>
            <a:avLst/>
            <a:gdLst/>
            <a:ahLst/>
            <a:cxnLst/>
            <a:rect l="l" t="t" r="r" b="b"/>
            <a:pathLst>
              <a:path w="12193270" h="216534">
                <a:moveTo>
                  <a:pt x="0" y="215988"/>
                </a:moveTo>
                <a:lnTo>
                  <a:pt x="12193206" y="215988"/>
                </a:lnTo>
                <a:lnTo>
                  <a:pt x="12193206" y="0"/>
                </a:lnTo>
                <a:lnTo>
                  <a:pt x="0" y="0"/>
                </a:lnTo>
                <a:lnTo>
                  <a:pt x="0" y="215988"/>
                </a:lnTo>
                <a:close/>
              </a:path>
            </a:pathLst>
          </a:custGeom>
          <a:solidFill>
            <a:srgbClr val="EF3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336055" y="255150"/>
            <a:ext cx="426720" cy="353695"/>
          </a:xfrm>
          <a:custGeom>
            <a:avLst/>
            <a:gdLst/>
            <a:ahLst/>
            <a:cxnLst/>
            <a:rect l="l" t="t" r="r" b="b"/>
            <a:pathLst>
              <a:path w="426720" h="353695">
                <a:moveTo>
                  <a:pt x="426605" y="0"/>
                </a:moveTo>
                <a:lnTo>
                  <a:pt x="294754" y="0"/>
                </a:lnTo>
                <a:lnTo>
                  <a:pt x="0" y="353695"/>
                </a:lnTo>
                <a:lnTo>
                  <a:pt x="131851" y="353695"/>
                </a:lnTo>
                <a:lnTo>
                  <a:pt x="426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514446" y="255150"/>
            <a:ext cx="426720" cy="353695"/>
          </a:xfrm>
          <a:custGeom>
            <a:avLst/>
            <a:gdLst/>
            <a:ahLst/>
            <a:cxnLst/>
            <a:rect l="l" t="t" r="r" b="b"/>
            <a:pathLst>
              <a:path w="426720" h="353695">
                <a:moveTo>
                  <a:pt x="426605" y="0"/>
                </a:moveTo>
                <a:lnTo>
                  <a:pt x="294754" y="0"/>
                </a:lnTo>
                <a:lnTo>
                  <a:pt x="0" y="353695"/>
                </a:lnTo>
                <a:lnTo>
                  <a:pt x="131851" y="353695"/>
                </a:lnTo>
                <a:lnTo>
                  <a:pt x="426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953467" y="461472"/>
            <a:ext cx="149225" cy="147955"/>
          </a:xfrm>
          <a:custGeom>
            <a:avLst/>
            <a:gdLst/>
            <a:ahLst/>
            <a:cxnLst/>
            <a:rect l="l" t="t" r="r" b="b"/>
            <a:pathLst>
              <a:path w="149225" h="147954">
                <a:moveTo>
                  <a:pt x="148831" y="0"/>
                </a:moveTo>
                <a:lnTo>
                  <a:pt x="37172" y="0"/>
                </a:lnTo>
                <a:lnTo>
                  <a:pt x="22701" y="2920"/>
                </a:lnTo>
                <a:lnTo>
                  <a:pt x="10885" y="10883"/>
                </a:lnTo>
                <a:lnTo>
                  <a:pt x="2920" y="22695"/>
                </a:lnTo>
                <a:lnTo>
                  <a:pt x="0" y="37160"/>
                </a:lnTo>
                <a:lnTo>
                  <a:pt x="0" y="108292"/>
                </a:lnTo>
                <a:lnTo>
                  <a:pt x="23267" y="144511"/>
                </a:lnTo>
                <a:lnTo>
                  <a:pt x="37807" y="147383"/>
                </a:lnTo>
                <a:lnTo>
                  <a:pt x="148831" y="147383"/>
                </a:lnTo>
                <a:lnTo>
                  <a:pt x="148831" y="111493"/>
                </a:lnTo>
                <a:lnTo>
                  <a:pt x="39039" y="111493"/>
                </a:lnTo>
                <a:lnTo>
                  <a:pt x="35890" y="108026"/>
                </a:lnTo>
                <a:lnTo>
                  <a:pt x="35890" y="39039"/>
                </a:lnTo>
                <a:lnTo>
                  <a:pt x="39039" y="35877"/>
                </a:lnTo>
                <a:lnTo>
                  <a:pt x="148831" y="35877"/>
                </a:lnTo>
                <a:lnTo>
                  <a:pt x="1488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19472" y="519785"/>
            <a:ext cx="83185" cy="31115"/>
          </a:xfrm>
          <a:custGeom>
            <a:avLst/>
            <a:gdLst/>
            <a:ahLst/>
            <a:cxnLst/>
            <a:rect l="l" t="t" r="r" b="b"/>
            <a:pathLst>
              <a:path w="83184" h="31115">
                <a:moveTo>
                  <a:pt x="0" y="0"/>
                </a:moveTo>
                <a:lnTo>
                  <a:pt x="82829" y="0"/>
                </a:lnTo>
                <a:lnTo>
                  <a:pt x="82829" y="30759"/>
                </a:lnTo>
                <a:lnTo>
                  <a:pt x="0" y="30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793679" y="461477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4">
                <a:moveTo>
                  <a:pt x="147370" y="0"/>
                </a:moveTo>
                <a:lnTo>
                  <a:pt x="37160" y="0"/>
                </a:lnTo>
                <a:lnTo>
                  <a:pt x="22695" y="2920"/>
                </a:lnTo>
                <a:lnTo>
                  <a:pt x="10883" y="10883"/>
                </a:lnTo>
                <a:lnTo>
                  <a:pt x="2920" y="22695"/>
                </a:lnTo>
                <a:lnTo>
                  <a:pt x="0" y="37160"/>
                </a:lnTo>
                <a:lnTo>
                  <a:pt x="12" y="108292"/>
                </a:lnTo>
                <a:lnTo>
                  <a:pt x="3032" y="123051"/>
                </a:lnTo>
                <a:lnTo>
                  <a:pt x="11214" y="135523"/>
                </a:lnTo>
                <a:lnTo>
                  <a:pt x="23244" y="144149"/>
                </a:lnTo>
                <a:lnTo>
                  <a:pt x="37807" y="147370"/>
                </a:lnTo>
                <a:lnTo>
                  <a:pt x="147370" y="147370"/>
                </a:lnTo>
                <a:lnTo>
                  <a:pt x="147370" y="111493"/>
                </a:lnTo>
                <a:lnTo>
                  <a:pt x="39039" y="111493"/>
                </a:lnTo>
                <a:lnTo>
                  <a:pt x="35890" y="108013"/>
                </a:lnTo>
                <a:lnTo>
                  <a:pt x="35890" y="39039"/>
                </a:lnTo>
                <a:lnTo>
                  <a:pt x="39039" y="35877"/>
                </a:lnTo>
                <a:lnTo>
                  <a:pt x="147370" y="35877"/>
                </a:lnTo>
                <a:lnTo>
                  <a:pt x="147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317509" y="461472"/>
            <a:ext cx="149225" cy="147955"/>
          </a:xfrm>
          <a:custGeom>
            <a:avLst/>
            <a:gdLst/>
            <a:ahLst/>
            <a:cxnLst/>
            <a:rect l="l" t="t" r="r" b="b"/>
            <a:pathLst>
              <a:path w="149225" h="147954">
                <a:moveTo>
                  <a:pt x="148831" y="0"/>
                </a:moveTo>
                <a:lnTo>
                  <a:pt x="37160" y="0"/>
                </a:lnTo>
                <a:lnTo>
                  <a:pt x="22695" y="2920"/>
                </a:lnTo>
                <a:lnTo>
                  <a:pt x="10883" y="10883"/>
                </a:lnTo>
                <a:lnTo>
                  <a:pt x="2920" y="22695"/>
                </a:lnTo>
                <a:lnTo>
                  <a:pt x="0" y="37160"/>
                </a:lnTo>
                <a:lnTo>
                  <a:pt x="0" y="108292"/>
                </a:lnTo>
                <a:lnTo>
                  <a:pt x="23260" y="144511"/>
                </a:lnTo>
                <a:lnTo>
                  <a:pt x="37807" y="147383"/>
                </a:lnTo>
                <a:lnTo>
                  <a:pt x="148831" y="147383"/>
                </a:lnTo>
                <a:lnTo>
                  <a:pt x="148831" y="111493"/>
                </a:lnTo>
                <a:lnTo>
                  <a:pt x="39039" y="111493"/>
                </a:lnTo>
                <a:lnTo>
                  <a:pt x="35877" y="108026"/>
                </a:lnTo>
                <a:lnTo>
                  <a:pt x="35877" y="39039"/>
                </a:lnTo>
                <a:lnTo>
                  <a:pt x="39039" y="35877"/>
                </a:lnTo>
                <a:lnTo>
                  <a:pt x="148831" y="35877"/>
                </a:lnTo>
                <a:lnTo>
                  <a:pt x="1488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383505" y="519785"/>
            <a:ext cx="83185" cy="31115"/>
          </a:xfrm>
          <a:custGeom>
            <a:avLst/>
            <a:gdLst/>
            <a:ahLst/>
            <a:cxnLst/>
            <a:rect l="l" t="t" r="r" b="b"/>
            <a:pathLst>
              <a:path w="83184" h="31115">
                <a:moveTo>
                  <a:pt x="0" y="0"/>
                </a:moveTo>
                <a:lnTo>
                  <a:pt x="82842" y="0"/>
                </a:lnTo>
                <a:lnTo>
                  <a:pt x="82842" y="30759"/>
                </a:lnTo>
                <a:lnTo>
                  <a:pt x="0" y="30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118887" y="461478"/>
            <a:ext cx="182245" cy="147955"/>
          </a:xfrm>
          <a:custGeom>
            <a:avLst/>
            <a:gdLst/>
            <a:ahLst/>
            <a:cxnLst/>
            <a:rect l="l" t="t" r="r" b="b"/>
            <a:pathLst>
              <a:path w="182245" h="147954">
                <a:moveTo>
                  <a:pt x="144805" y="0"/>
                </a:moveTo>
                <a:lnTo>
                  <a:pt x="0" y="0"/>
                </a:lnTo>
                <a:lnTo>
                  <a:pt x="0" y="147370"/>
                </a:lnTo>
                <a:lnTo>
                  <a:pt x="35877" y="147370"/>
                </a:lnTo>
                <a:lnTo>
                  <a:pt x="35877" y="35877"/>
                </a:lnTo>
                <a:lnTo>
                  <a:pt x="181719" y="35877"/>
                </a:lnTo>
                <a:lnTo>
                  <a:pt x="179056" y="22695"/>
                </a:lnTo>
                <a:lnTo>
                  <a:pt x="171088" y="10883"/>
                </a:lnTo>
                <a:lnTo>
                  <a:pt x="159271" y="2920"/>
                </a:lnTo>
                <a:lnTo>
                  <a:pt x="144805" y="0"/>
                </a:lnTo>
                <a:close/>
              </a:path>
              <a:path w="182245" h="147954">
                <a:moveTo>
                  <a:pt x="108927" y="35877"/>
                </a:moveTo>
                <a:lnTo>
                  <a:pt x="72402" y="35877"/>
                </a:lnTo>
                <a:lnTo>
                  <a:pt x="72402" y="147370"/>
                </a:lnTo>
                <a:lnTo>
                  <a:pt x="108927" y="147370"/>
                </a:lnTo>
                <a:lnTo>
                  <a:pt x="108927" y="35877"/>
                </a:lnTo>
                <a:close/>
              </a:path>
              <a:path w="182245" h="147954">
                <a:moveTo>
                  <a:pt x="181719" y="35877"/>
                </a:moveTo>
                <a:lnTo>
                  <a:pt x="142290" y="35877"/>
                </a:lnTo>
                <a:lnTo>
                  <a:pt x="145453" y="39039"/>
                </a:lnTo>
                <a:lnTo>
                  <a:pt x="145453" y="147370"/>
                </a:lnTo>
                <a:lnTo>
                  <a:pt x="181978" y="147370"/>
                </a:lnTo>
                <a:lnTo>
                  <a:pt x="181978" y="37160"/>
                </a:lnTo>
                <a:lnTo>
                  <a:pt x="181719" y="3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482972" y="461478"/>
            <a:ext cx="170815" cy="147955"/>
          </a:xfrm>
          <a:custGeom>
            <a:avLst/>
            <a:gdLst/>
            <a:ahLst/>
            <a:cxnLst/>
            <a:rect l="l" t="t" r="r" b="b"/>
            <a:pathLst>
              <a:path w="170815" h="147954">
                <a:moveTo>
                  <a:pt x="37147" y="0"/>
                </a:moveTo>
                <a:lnTo>
                  <a:pt x="0" y="0"/>
                </a:lnTo>
                <a:lnTo>
                  <a:pt x="0" y="30911"/>
                </a:lnTo>
                <a:lnTo>
                  <a:pt x="317" y="36906"/>
                </a:lnTo>
                <a:lnTo>
                  <a:pt x="3530" y="42659"/>
                </a:lnTo>
                <a:lnTo>
                  <a:pt x="53809" y="73685"/>
                </a:lnTo>
                <a:lnTo>
                  <a:pt x="3530" y="104711"/>
                </a:lnTo>
                <a:lnTo>
                  <a:pt x="317" y="110451"/>
                </a:lnTo>
                <a:lnTo>
                  <a:pt x="0" y="116459"/>
                </a:lnTo>
                <a:lnTo>
                  <a:pt x="0" y="147370"/>
                </a:lnTo>
                <a:lnTo>
                  <a:pt x="37147" y="147370"/>
                </a:lnTo>
                <a:lnTo>
                  <a:pt x="37147" y="125425"/>
                </a:lnTo>
                <a:lnTo>
                  <a:pt x="84975" y="95300"/>
                </a:lnTo>
                <a:lnTo>
                  <a:pt x="151666" y="95300"/>
                </a:lnTo>
                <a:lnTo>
                  <a:pt x="117373" y="73520"/>
                </a:lnTo>
                <a:lnTo>
                  <a:pt x="151551" y="52070"/>
                </a:lnTo>
                <a:lnTo>
                  <a:pt x="85255" y="52070"/>
                </a:lnTo>
                <a:lnTo>
                  <a:pt x="37147" y="21945"/>
                </a:lnTo>
                <a:lnTo>
                  <a:pt x="37147" y="0"/>
                </a:lnTo>
                <a:close/>
              </a:path>
              <a:path w="170815" h="147954">
                <a:moveTo>
                  <a:pt x="151666" y="95300"/>
                </a:moveTo>
                <a:lnTo>
                  <a:pt x="84975" y="95300"/>
                </a:lnTo>
                <a:lnTo>
                  <a:pt x="133070" y="125425"/>
                </a:lnTo>
                <a:lnTo>
                  <a:pt x="133070" y="147370"/>
                </a:lnTo>
                <a:lnTo>
                  <a:pt x="170230" y="147370"/>
                </a:lnTo>
                <a:lnTo>
                  <a:pt x="170230" y="116459"/>
                </a:lnTo>
                <a:lnTo>
                  <a:pt x="169913" y="110451"/>
                </a:lnTo>
                <a:lnTo>
                  <a:pt x="166687" y="104711"/>
                </a:lnTo>
                <a:lnTo>
                  <a:pt x="161264" y="101396"/>
                </a:lnTo>
                <a:lnTo>
                  <a:pt x="151666" y="95300"/>
                </a:lnTo>
                <a:close/>
              </a:path>
              <a:path w="170815" h="147954">
                <a:moveTo>
                  <a:pt x="170230" y="0"/>
                </a:moveTo>
                <a:lnTo>
                  <a:pt x="133070" y="0"/>
                </a:lnTo>
                <a:lnTo>
                  <a:pt x="133070" y="21945"/>
                </a:lnTo>
                <a:lnTo>
                  <a:pt x="85255" y="52070"/>
                </a:lnTo>
                <a:lnTo>
                  <a:pt x="151551" y="52070"/>
                </a:lnTo>
                <a:lnTo>
                  <a:pt x="161264" y="45974"/>
                </a:lnTo>
                <a:lnTo>
                  <a:pt x="166687" y="42659"/>
                </a:lnTo>
                <a:lnTo>
                  <a:pt x="169913" y="36906"/>
                </a:lnTo>
                <a:lnTo>
                  <a:pt x="170230" y="30911"/>
                </a:lnTo>
                <a:lnTo>
                  <a:pt x="170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215149"/>
            <a:ext cx="121983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HelveticaNeueLTPro-Cn"/>
                <a:cs typeface="HelveticaNeueLTPro-C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784" y="1201847"/>
            <a:ext cx="11130780" cy="404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17997"/>
            <a:ext cx="12193270" cy="1440180"/>
          </a:xfrm>
          <a:custGeom>
            <a:avLst/>
            <a:gdLst/>
            <a:ahLst/>
            <a:cxnLst/>
            <a:rect l="l" t="t" r="r" b="b"/>
            <a:pathLst>
              <a:path w="12193270" h="1440179">
                <a:moveTo>
                  <a:pt x="0" y="1440002"/>
                </a:moveTo>
                <a:lnTo>
                  <a:pt x="12193206" y="1440002"/>
                </a:lnTo>
                <a:lnTo>
                  <a:pt x="12193206" y="0"/>
                </a:lnTo>
                <a:lnTo>
                  <a:pt x="0" y="0"/>
                </a:lnTo>
                <a:lnTo>
                  <a:pt x="0" y="1440002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58003"/>
            <a:ext cx="12193270" cy="360045"/>
          </a:xfrm>
          <a:custGeom>
            <a:avLst/>
            <a:gdLst/>
            <a:ahLst/>
            <a:cxnLst/>
            <a:rect l="l" t="t" r="r" b="b"/>
            <a:pathLst>
              <a:path w="12193270" h="360045">
                <a:moveTo>
                  <a:pt x="0" y="359994"/>
                </a:moveTo>
                <a:lnTo>
                  <a:pt x="12193206" y="359994"/>
                </a:lnTo>
                <a:lnTo>
                  <a:pt x="12193206" y="0"/>
                </a:lnTo>
                <a:lnTo>
                  <a:pt x="0" y="0"/>
                </a:lnTo>
                <a:lnTo>
                  <a:pt x="0" y="359994"/>
                </a:lnTo>
                <a:close/>
              </a:path>
            </a:pathLst>
          </a:custGeom>
          <a:solidFill>
            <a:srgbClr val="EF3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5770" y="1694503"/>
            <a:ext cx="2002155" cy="1660525"/>
          </a:xfrm>
          <a:custGeom>
            <a:avLst/>
            <a:gdLst/>
            <a:ahLst/>
            <a:cxnLst/>
            <a:rect l="l" t="t" r="r" b="b"/>
            <a:pathLst>
              <a:path w="2002154" h="1660525">
                <a:moveTo>
                  <a:pt x="2002155" y="0"/>
                </a:moveTo>
                <a:lnTo>
                  <a:pt x="1383334" y="0"/>
                </a:lnTo>
                <a:lnTo>
                  <a:pt x="0" y="1659991"/>
                </a:lnTo>
                <a:lnTo>
                  <a:pt x="618832" y="1659991"/>
                </a:lnTo>
                <a:lnTo>
                  <a:pt x="2002155" y="0"/>
                </a:lnTo>
                <a:close/>
              </a:path>
            </a:pathLst>
          </a:custGeom>
          <a:solidFill>
            <a:srgbClr val="EF3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3004" y="1694503"/>
            <a:ext cx="2002155" cy="1660525"/>
          </a:xfrm>
          <a:custGeom>
            <a:avLst/>
            <a:gdLst/>
            <a:ahLst/>
            <a:cxnLst/>
            <a:rect l="l" t="t" r="r" b="b"/>
            <a:pathLst>
              <a:path w="2002154" h="1660525">
                <a:moveTo>
                  <a:pt x="2002155" y="0"/>
                </a:moveTo>
                <a:lnTo>
                  <a:pt x="1383334" y="0"/>
                </a:lnTo>
                <a:lnTo>
                  <a:pt x="0" y="1659991"/>
                </a:lnTo>
                <a:lnTo>
                  <a:pt x="618820" y="1659991"/>
                </a:lnTo>
                <a:lnTo>
                  <a:pt x="2002155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3421" y="2662834"/>
            <a:ext cx="699135" cy="692150"/>
          </a:xfrm>
          <a:custGeom>
            <a:avLst/>
            <a:gdLst/>
            <a:ahLst/>
            <a:cxnLst/>
            <a:rect l="l" t="t" r="r" b="b"/>
            <a:pathLst>
              <a:path w="699134" h="692150">
                <a:moveTo>
                  <a:pt x="698525" y="0"/>
                </a:moveTo>
                <a:lnTo>
                  <a:pt x="174434" y="0"/>
                </a:lnTo>
                <a:lnTo>
                  <a:pt x="128061" y="6229"/>
                </a:lnTo>
                <a:lnTo>
                  <a:pt x="86391" y="23810"/>
                </a:lnTo>
                <a:lnTo>
                  <a:pt x="51088" y="51080"/>
                </a:lnTo>
                <a:lnTo>
                  <a:pt x="23814" y="86378"/>
                </a:lnTo>
                <a:lnTo>
                  <a:pt x="6230" y="128042"/>
                </a:lnTo>
                <a:lnTo>
                  <a:pt x="0" y="174409"/>
                </a:lnTo>
                <a:lnTo>
                  <a:pt x="0" y="508228"/>
                </a:lnTo>
                <a:lnTo>
                  <a:pt x="7159" y="564996"/>
                </a:lnTo>
                <a:lnTo>
                  <a:pt x="25161" y="606383"/>
                </a:lnTo>
                <a:lnTo>
                  <a:pt x="52978" y="641324"/>
                </a:lnTo>
                <a:lnTo>
                  <a:pt x="88820" y="668239"/>
                </a:lnTo>
                <a:lnTo>
                  <a:pt x="130901" y="685546"/>
                </a:lnTo>
                <a:lnTo>
                  <a:pt x="177431" y="691667"/>
                </a:lnTo>
                <a:lnTo>
                  <a:pt x="698525" y="691667"/>
                </a:lnTo>
                <a:lnTo>
                  <a:pt x="698525" y="523252"/>
                </a:lnTo>
                <a:lnTo>
                  <a:pt x="201498" y="523252"/>
                </a:lnTo>
                <a:lnTo>
                  <a:pt x="188619" y="520420"/>
                </a:lnTo>
                <a:lnTo>
                  <a:pt x="178103" y="512819"/>
                </a:lnTo>
                <a:lnTo>
                  <a:pt x="171014" y="501789"/>
                </a:lnTo>
                <a:lnTo>
                  <a:pt x="168414" y="488670"/>
                </a:lnTo>
                <a:lnTo>
                  <a:pt x="168414" y="201472"/>
                </a:lnTo>
                <a:lnTo>
                  <a:pt x="171014" y="188598"/>
                </a:lnTo>
                <a:lnTo>
                  <a:pt x="178103" y="178082"/>
                </a:lnTo>
                <a:lnTo>
                  <a:pt x="188619" y="170990"/>
                </a:lnTo>
                <a:lnTo>
                  <a:pt x="201498" y="168389"/>
                </a:lnTo>
                <a:lnTo>
                  <a:pt x="698525" y="168389"/>
                </a:lnTo>
                <a:lnTo>
                  <a:pt x="698525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3182" y="2936494"/>
            <a:ext cx="389255" cy="144780"/>
          </a:xfrm>
          <a:custGeom>
            <a:avLst/>
            <a:gdLst/>
            <a:ahLst/>
            <a:cxnLst/>
            <a:rect l="l" t="t" r="r" b="b"/>
            <a:pathLst>
              <a:path w="389254" h="144780">
                <a:moveTo>
                  <a:pt x="0" y="0"/>
                </a:moveTo>
                <a:lnTo>
                  <a:pt x="388759" y="0"/>
                </a:lnTo>
                <a:lnTo>
                  <a:pt x="388759" y="144348"/>
                </a:lnTo>
                <a:lnTo>
                  <a:pt x="0" y="144348"/>
                </a:lnTo>
                <a:lnTo>
                  <a:pt x="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3503" y="2662822"/>
            <a:ext cx="692150" cy="692150"/>
          </a:xfrm>
          <a:custGeom>
            <a:avLst/>
            <a:gdLst/>
            <a:ahLst/>
            <a:cxnLst/>
            <a:rect l="l" t="t" r="r" b="b"/>
            <a:pathLst>
              <a:path w="692150" h="692150">
                <a:moveTo>
                  <a:pt x="691629" y="0"/>
                </a:moveTo>
                <a:lnTo>
                  <a:pt x="174421" y="0"/>
                </a:lnTo>
                <a:lnTo>
                  <a:pt x="128053" y="6230"/>
                </a:lnTo>
                <a:lnTo>
                  <a:pt x="86388" y="23813"/>
                </a:lnTo>
                <a:lnTo>
                  <a:pt x="51087" y="51087"/>
                </a:lnTo>
                <a:lnTo>
                  <a:pt x="23813" y="86388"/>
                </a:lnTo>
                <a:lnTo>
                  <a:pt x="6230" y="128053"/>
                </a:lnTo>
                <a:lnTo>
                  <a:pt x="0" y="174421"/>
                </a:lnTo>
                <a:lnTo>
                  <a:pt x="50" y="508241"/>
                </a:lnTo>
                <a:lnTo>
                  <a:pt x="6500" y="555271"/>
                </a:lnTo>
                <a:lnTo>
                  <a:pt x="24631" y="598603"/>
                </a:lnTo>
                <a:lnTo>
                  <a:pt x="52616" y="636073"/>
                </a:lnTo>
                <a:lnTo>
                  <a:pt x="88627" y="665516"/>
                </a:lnTo>
                <a:lnTo>
                  <a:pt x="130837" y="684768"/>
                </a:lnTo>
                <a:lnTo>
                  <a:pt x="177419" y="691667"/>
                </a:lnTo>
                <a:lnTo>
                  <a:pt x="691629" y="691667"/>
                </a:lnTo>
                <a:lnTo>
                  <a:pt x="691629" y="523265"/>
                </a:lnTo>
                <a:lnTo>
                  <a:pt x="201485" y="523265"/>
                </a:lnTo>
                <a:lnTo>
                  <a:pt x="188608" y="520431"/>
                </a:lnTo>
                <a:lnTo>
                  <a:pt x="178096" y="512827"/>
                </a:lnTo>
                <a:lnTo>
                  <a:pt x="171012" y="501796"/>
                </a:lnTo>
                <a:lnTo>
                  <a:pt x="168414" y="488683"/>
                </a:lnTo>
                <a:lnTo>
                  <a:pt x="168414" y="201485"/>
                </a:lnTo>
                <a:lnTo>
                  <a:pt x="171012" y="188611"/>
                </a:lnTo>
                <a:lnTo>
                  <a:pt x="178096" y="178095"/>
                </a:lnTo>
                <a:lnTo>
                  <a:pt x="188608" y="171003"/>
                </a:lnTo>
                <a:lnTo>
                  <a:pt x="201485" y="168401"/>
                </a:lnTo>
                <a:lnTo>
                  <a:pt x="691629" y="168401"/>
                </a:lnTo>
                <a:lnTo>
                  <a:pt x="691629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1954" y="2662834"/>
            <a:ext cx="699135" cy="692150"/>
          </a:xfrm>
          <a:custGeom>
            <a:avLst/>
            <a:gdLst/>
            <a:ahLst/>
            <a:cxnLst/>
            <a:rect l="l" t="t" r="r" b="b"/>
            <a:pathLst>
              <a:path w="699134" h="692150">
                <a:moveTo>
                  <a:pt x="698525" y="0"/>
                </a:moveTo>
                <a:lnTo>
                  <a:pt x="174421" y="0"/>
                </a:lnTo>
                <a:lnTo>
                  <a:pt x="128049" y="6229"/>
                </a:lnTo>
                <a:lnTo>
                  <a:pt x="86382" y="23810"/>
                </a:lnTo>
                <a:lnTo>
                  <a:pt x="51082" y="51080"/>
                </a:lnTo>
                <a:lnTo>
                  <a:pt x="23811" y="86378"/>
                </a:lnTo>
                <a:lnTo>
                  <a:pt x="6229" y="128042"/>
                </a:lnTo>
                <a:lnTo>
                  <a:pt x="0" y="174409"/>
                </a:lnTo>
                <a:lnTo>
                  <a:pt x="0" y="508228"/>
                </a:lnTo>
                <a:lnTo>
                  <a:pt x="7122" y="564996"/>
                </a:lnTo>
                <a:lnTo>
                  <a:pt x="25127" y="606383"/>
                </a:lnTo>
                <a:lnTo>
                  <a:pt x="52947" y="641324"/>
                </a:lnTo>
                <a:lnTo>
                  <a:pt x="88796" y="668239"/>
                </a:lnTo>
                <a:lnTo>
                  <a:pt x="130882" y="685546"/>
                </a:lnTo>
                <a:lnTo>
                  <a:pt x="177419" y="691667"/>
                </a:lnTo>
                <a:lnTo>
                  <a:pt x="698525" y="691667"/>
                </a:lnTo>
                <a:lnTo>
                  <a:pt x="698525" y="523252"/>
                </a:lnTo>
                <a:lnTo>
                  <a:pt x="201485" y="523252"/>
                </a:lnTo>
                <a:lnTo>
                  <a:pt x="188598" y="520420"/>
                </a:lnTo>
                <a:lnTo>
                  <a:pt x="178079" y="512819"/>
                </a:lnTo>
                <a:lnTo>
                  <a:pt x="170988" y="501789"/>
                </a:lnTo>
                <a:lnTo>
                  <a:pt x="168389" y="488670"/>
                </a:lnTo>
                <a:lnTo>
                  <a:pt x="168389" y="201472"/>
                </a:lnTo>
                <a:lnTo>
                  <a:pt x="170988" y="188598"/>
                </a:lnTo>
                <a:lnTo>
                  <a:pt x="178079" y="178082"/>
                </a:lnTo>
                <a:lnTo>
                  <a:pt x="188598" y="170990"/>
                </a:lnTo>
                <a:lnTo>
                  <a:pt x="201485" y="168389"/>
                </a:lnTo>
                <a:lnTo>
                  <a:pt x="698525" y="168389"/>
                </a:lnTo>
                <a:lnTo>
                  <a:pt x="698525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21714" y="2936494"/>
            <a:ext cx="389255" cy="144780"/>
          </a:xfrm>
          <a:custGeom>
            <a:avLst/>
            <a:gdLst/>
            <a:ahLst/>
            <a:cxnLst/>
            <a:rect l="l" t="t" r="r" b="b"/>
            <a:pathLst>
              <a:path w="389254" h="144780">
                <a:moveTo>
                  <a:pt x="0" y="0"/>
                </a:moveTo>
                <a:lnTo>
                  <a:pt x="388772" y="0"/>
                </a:lnTo>
                <a:lnTo>
                  <a:pt x="388772" y="144348"/>
                </a:lnTo>
                <a:lnTo>
                  <a:pt x="0" y="144348"/>
                </a:lnTo>
                <a:lnTo>
                  <a:pt x="0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9772" y="2662826"/>
            <a:ext cx="854075" cy="692150"/>
          </a:xfrm>
          <a:custGeom>
            <a:avLst/>
            <a:gdLst/>
            <a:ahLst/>
            <a:cxnLst/>
            <a:rect l="l" t="t" r="r" b="b"/>
            <a:pathLst>
              <a:path w="854075" h="692150">
                <a:moveTo>
                  <a:pt x="679627" y="0"/>
                </a:moveTo>
                <a:lnTo>
                  <a:pt x="0" y="0"/>
                </a:lnTo>
                <a:lnTo>
                  <a:pt x="0" y="691667"/>
                </a:lnTo>
                <a:lnTo>
                  <a:pt x="168389" y="691667"/>
                </a:lnTo>
                <a:lnTo>
                  <a:pt x="168389" y="168401"/>
                </a:lnTo>
                <a:lnTo>
                  <a:pt x="853240" y="168401"/>
                </a:lnTo>
                <a:lnTo>
                  <a:pt x="847819" y="128053"/>
                </a:lnTo>
                <a:lnTo>
                  <a:pt x="830235" y="86388"/>
                </a:lnTo>
                <a:lnTo>
                  <a:pt x="802962" y="51087"/>
                </a:lnTo>
                <a:lnTo>
                  <a:pt x="767661" y="23813"/>
                </a:lnTo>
                <a:lnTo>
                  <a:pt x="725995" y="6230"/>
                </a:lnTo>
                <a:lnTo>
                  <a:pt x="679627" y="0"/>
                </a:lnTo>
                <a:close/>
              </a:path>
              <a:path w="854075" h="692150">
                <a:moveTo>
                  <a:pt x="511213" y="168401"/>
                </a:moveTo>
                <a:lnTo>
                  <a:pt x="339801" y="168401"/>
                </a:lnTo>
                <a:lnTo>
                  <a:pt x="339801" y="691667"/>
                </a:lnTo>
                <a:lnTo>
                  <a:pt x="511213" y="691667"/>
                </a:lnTo>
                <a:lnTo>
                  <a:pt x="511213" y="168401"/>
                </a:lnTo>
                <a:close/>
              </a:path>
              <a:path w="854075" h="692150">
                <a:moveTo>
                  <a:pt x="853240" y="168401"/>
                </a:moveTo>
                <a:lnTo>
                  <a:pt x="649541" y="168401"/>
                </a:lnTo>
                <a:lnTo>
                  <a:pt x="662433" y="171001"/>
                </a:lnTo>
                <a:lnTo>
                  <a:pt x="672952" y="178090"/>
                </a:lnTo>
                <a:lnTo>
                  <a:pt x="680039" y="188606"/>
                </a:lnTo>
                <a:lnTo>
                  <a:pt x="682637" y="201485"/>
                </a:lnTo>
                <a:lnTo>
                  <a:pt x="682637" y="691667"/>
                </a:lnTo>
                <a:lnTo>
                  <a:pt x="854049" y="691667"/>
                </a:lnTo>
                <a:lnTo>
                  <a:pt x="854049" y="174421"/>
                </a:lnTo>
                <a:lnTo>
                  <a:pt x="853240" y="168401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8479" y="2662822"/>
            <a:ext cx="799465" cy="692150"/>
          </a:xfrm>
          <a:custGeom>
            <a:avLst/>
            <a:gdLst/>
            <a:ahLst/>
            <a:cxnLst/>
            <a:rect l="l" t="t" r="r" b="b"/>
            <a:pathLst>
              <a:path w="799465" h="692150">
                <a:moveTo>
                  <a:pt x="174358" y="0"/>
                </a:moveTo>
                <a:lnTo>
                  <a:pt x="0" y="0"/>
                </a:lnTo>
                <a:lnTo>
                  <a:pt x="0" y="145110"/>
                </a:lnTo>
                <a:lnTo>
                  <a:pt x="12055" y="185172"/>
                </a:lnTo>
                <a:lnTo>
                  <a:pt x="42036" y="215785"/>
                </a:lnTo>
                <a:lnTo>
                  <a:pt x="252552" y="345846"/>
                </a:lnTo>
                <a:lnTo>
                  <a:pt x="42036" y="475894"/>
                </a:lnTo>
                <a:lnTo>
                  <a:pt x="24963" y="489537"/>
                </a:lnTo>
                <a:lnTo>
                  <a:pt x="12055" y="506509"/>
                </a:lnTo>
                <a:lnTo>
                  <a:pt x="3628" y="525845"/>
                </a:lnTo>
                <a:lnTo>
                  <a:pt x="0" y="546582"/>
                </a:lnTo>
                <a:lnTo>
                  <a:pt x="0" y="691667"/>
                </a:lnTo>
                <a:lnTo>
                  <a:pt x="174358" y="691667"/>
                </a:lnTo>
                <a:lnTo>
                  <a:pt x="174398" y="588670"/>
                </a:lnTo>
                <a:lnTo>
                  <a:pt x="398843" y="447293"/>
                </a:lnTo>
                <a:lnTo>
                  <a:pt x="711854" y="447293"/>
                </a:lnTo>
                <a:lnTo>
                  <a:pt x="550913" y="345097"/>
                </a:lnTo>
                <a:lnTo>
                  <a:pt x="711321" y="244386"/>
                </a:lnTo>
                <a:lnTo>
                  <a:pt x="400164" y="244386"/>
                </a:lnTo>
                <a:lnTo>
                  <a:pt x="174358" y="102996"/>
                </a:lnTo>
                <a:lnTo>
                  <a:pt x="174358" y="0"/>
                </a:lnTo>
                <a:close/>
              </a:path>
              <a:path w="799465" h="692150">
                <a:moveTo>
                  <a:pt x="711854" y="447293"/>
                </a:moveTo>
                <a:lnTo>
                  <a:pt x="398843" y="447293"/>
                </a:lnTo>
                <a:lnTo>
                  <a:pt x="624585" y="588670"/>
                </a:lnTo>
                <a:lnTo>
                  <a:pt x="624585" y="691667"/>
                </a:lnTo>
                <a:lnTo>
                  <a:pt x="798944" y="691667"/>
                </a:lnTo>
                <a:lnTo>
                  <a:pt x="798944" y="546582"/>
                </a:lnTo>
                <a:lnTo>
                  <a:pt x="795317" y="525845"/>
                </a:lnTo>
                <a:lnTo>
                  <a:pt x="786891" y="506509"/>
                </a:lnTo>
                <a:lnTo>
                  <a:pt x="773980" y="489537"/>
                </a:lnTo>
                <a:lnTo>
                  <a:pt x="756894" y="475894"/>
                </a:lnTo>
                <a:lnTo>
                  <a:pt x="711854" y="447293"/>
                </a:lnTo>
                <a:close/>
              </a:path>
              <a:path w="799465" h="692150">
                <a:moveTo>
                  <a:pt x="798944" y="0"/>
                </a:moveTo>
                <a:lnTo>
                  <a:pt x="624585" y="0"/>
                </a:lnTo>
                <a:lnTo>
                  <a:pt x="624585" y="102996"/>
                </a:lnTo>
                <a:lnTo>
                  <a:pt x="400164" y="244386"/>
                </a:lnTo>
                <a:lnTo>
                  <a:pt x="711321" y="244386"/>
                </a:lnTo>
                <a:lnTo>
                  <a:pt x="756894" y="215772"/>
                </a:lnTo>
                <a:lnTo>
                  <a:pt x="773980" y="202134"/>
                </a:lnTo>
                <a:lnTo>
                  <a:pt x="786891" y="185164"/>
                </a:lnTo>
                <a:lnTo>
                  <a:pt x="795317" y="165829"/>
                </a:lnTo>
                <a:lnTo>
                  <a:pt x="798942" y="145110"/>
                </a:lnTo>
                <a:lnTo>
                  <a:pt x="798944" y="0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0000" y="5617300"/>
            <a:ext cx="6851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FFFFFF"/>
                </a:solidFill>
                <a:latin typeface="Helvetica Neue Condensed"/>
                <a:cs typeface="Helvetica Neue Condensed"/>
              </a:rPr>
              <a:t>SLIPS, TRIPS,</a:t>
            </a:r>
            <a:r>
              <a:rPr sz="4000" b="1" spc="-695" dirty="0">
                <a:solidFill>
                  <a:srgbClr val="FFFFFF"/>
                </a:solidFill>
                <a:latin typeface="Helvetica Neue Condensed"/>
                <a:cs typeface="Helvetica Neue Condensed"/>
              </a:rPr>
              <a:t> </a:t>
            </a:r>
            <a:r>
              <a:rPr sz="4000" b="1" dirty="0">
                <a:solidFill>
                  <a:srgbClr val="FFFFFF"/>
                </a:solidFill>
                <a:latin typeface="Helvetica Neue Condensed"/>
                <a:cs typeface="Helvetica Neue Condensed"/>
              </a:rPr>
              <a:t>AND </a:t>
            </a:r>
            <a:r>
              <a:rPr sz="4000" b="1" spc="-45" dirty="0">
                <a:solidFill>
                  <a:srgbClr val="FFFFFF"/>
                </a:solidFill>
                <a:latin typeface="Helvetica Neue Condensed"/>
                <a:cs typeface="Helvetica Neue Condensed"/>
              </a:rPr>
              <a:t>FALLS</a:t>
            </a:r>
            <a:endParaRPr sz="4000" dirty="0">
              <a:latin typeface="Helvetica Neue Condensed"/>
              <a:cs typeface="Helvetica Neue Condense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3400" y="5617300"/>
            <a:ext cx="351306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  <a:latin typeface="HelveticaNeueLTPro-Cn"/>
                <a:cs typeface="HelveticaNeueLTPro-Cn"/>
              </a:rPr>
              <a:t>Safety</a:t>
            </a:r>
            <a:r>
              <a:rPr sz="4000" spc="-95" dirty="0">
                <a:solidFill>
                  <a:srgbClr val="FFFFFF"/>
                </a:solidFill>
                <a:latin typeface="HelveticaNeueLTPro-Cn"/>
                <a:cs typeface="HelveticaNeueLTPro-Cn"/>
              </a:rPr>
              <a:t> </a:t>
            </a:r>
            <a:r>
              <a:rPr sz="4000" dirty="0">
                <a:solidFill>
                  <a:srgbClr val="FFFFFF"/>
                </a:solidFill>
                <a:latin typeface="HelveticaNeueLTPro-Cn"/>
                <a:cs typeface="HelveticaNeueLTPro-Cn"/>
              </a:rPr>
              <a:t>Sheets</a:t>
            </a:r>
            <a:endParaRPr sz="4000" dirty="0">
              <a:latin typeface="HelveticaNeueLTPro-Cn"/>
              <a:cs typeface="HelveticaNeueLTPro-C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15149"/>
            <a:ext cx="12193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</a:pPr>
            <a:r>
              <a:rPr dirty="0"/>
              <a:t>Slips, </a:t>
            </a:r>
            <a:r>
              <a:rPr spc="-45" dirty="0"/>
              <a:t>Trips </a:t>
            </a:r>
            <a:r>
              <a:rPr dirty="0"/>
              <a:t>and </a:t>
            </a:r>
            <a:r>
              <a:rPr spc="-15" dirty="0"/>
              <a:t>Falls </a:t>
            </a:r>
            <a:r>
              <a:rPr dirty="0"/>
              <a:t>Self</a:t>
            </a:r>
            <a:r>
              <a:rPr spc="-290" dirty="0"/>
              <a:t> </a:t>
            </a:r>
            <a:r>
              <a:rPr dirty="0"/>
              <a:t>Assessment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346274"/>
              </p:ext>
            </p:extLst>
          </p:nvPr>
        </p:nvGraphicFramePr>
        <p:xfrm>
          <a:off x="540000" y="1201847"/>
          <a:ext cx="11124560" cy="4463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2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9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418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Safe</a:t>
                      </a:r>
                      <a:r>
                        <a:rPr sz="1600" b="1" spc="-5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Behaviour</a:t>
                      </a:r>
                      <a:endParaRPr sz="16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7493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1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REQUIREMENTS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IS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EVERTHING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OK?</a:t>
                      </a:r>
                      <a:endParaRPr sz="1100" dirty="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WHAT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IS WRONG</a:t>
                      </a:r>
                      <a:endParaRPr sz="1100" dirty="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HOW WE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WANT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TO FIX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IT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WHO WILL BE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RESPONSIBLE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WHEN WE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WANT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TO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FINISH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3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07950" marR="28067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Do employees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use unsuitable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alternatives for</a:t>
                      </a:r>
                      <a:r>
                        <a:rPr sz="1100" spc="-5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ladders or steps (e.g. Cases, boxes,</a:t>
                      </a:r>
                      <a:r>
                        <a:rPr sz="1100" spc="-15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chairs)?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L="32956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 marR="354965">
                        <a:lnSpc>
                          <a:spcPct val="142900"/>
                        </a:lnSpc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 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P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artially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126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No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4445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07950" marR="9461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Do all employees and contractors use three points of</a:t>
                      </a:r>
                      <a:r>
                        <a:rPr sz="1100" spc="-9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contact while getting out / in of a truck or while using a</a:t>
                      </a:r>
                      <a:r>
                        <a:rPr sz="1100" spc="-6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ladder?</a:t>
                      </a: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L="32956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6350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4290" marR="354965">
                        <a:lnSpc>
                          <a:spcPct val="142900"/>
                        </a:lnSpc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 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P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artially</a:t>
                      </a:r>
                    </a:p>
                  </a:txBody>
                  <a:tcPr marL="0" marR="0" marT="5715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1255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No</a:t>
                      </a:r>
                    </a:p>
                  </a:txBody>
                  <a:tcPr marL="0" marR="0" marT="4445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07950" marR="18224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Do all employees and contracotors wear appropriate</a:t>
                      </a:r>
                      <a:r>
                        <a:rPr sz="1100" spc="-7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safety 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boots and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gloves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,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 adapted to the activity (e.g.</a:t>
                      </a:r>
                      <a:r>
                        <a:rPr sz="1100" spc="-9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anti-slip)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?</a:t>
                      </a:r>
                      <a:endParaRPr sz="1100" dirty="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L="32956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6350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 marR="354965">
                        <a:lnSpc>
                          <a:spcPct val="142900"/>
                        </a:lnSpc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 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P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artially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5715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1255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0" marB="0"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No</a:t>
                      </a:r>
                    </a:p>
                  </a:txBody>
                  <a:tcPr marL="0" marR="0" marT="4445" marB="0"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15149"/>
            <a:ext cx="12193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</a:pPr>
            <a:r>
              <a:rPr dirty="0"/>
              <a:t>Slips, </a:t>
            </a:r>
            <a:r>
              <a:rPr spc="-45" dirty="0"/>
              <a:t>Trips </a:t>
            </a:r>
            <a:r>
              <a:rPr dirty="0"/>
              <a:t>and </a:t>
            </a:r>
            <a:r>
              <a:rPr spc="-15" dirty="0"/>
              <a:t>Falls </a:t>
            </a:r>
            <a:r>
              <a:rPr dirty="0"/>
              <a:t>Self</a:t>
            </a:r>
            <a:r>
              <a:rPr spc="-290" dirty="0"/>
              <a:t> </a:t>
            </a:r>
            <a:r>
              <a:rPr dirty="0"/>
              <a:t>Assessment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94009"/>
              </p:ext>
            </p:extLst>
          </p:nvPr>
        </p:nvGraphicFramePr>
        <p:xfrm>
          <a:off x="540000" y="1201847"/>
          <a:ext cx="11128370" cy="5254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1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9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418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Safe </a:t>
                      </a:r>
                      <a:r>
                        <a:rPr lang="en-GB"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Workplace</a:t>
                      </a:r>
                      <a:endParaRPr sz="1600" dirty="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7493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1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REQUIREMENTS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IS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EVERTHING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OK?</a:t>
                      </a:r>
                      <a:endParaRPr sz="1100" dirty="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WHAT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IS WRONG</a:t>
                      </a:r>
                      <a:endParaRPr sz="1100" dirty="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HOW WE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WANT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TO FIX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IT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WHO WILL BE</a:t>
                      </a:r>
                      <a:r>
                        <a:rPr sz="1100" b="1" spc="-5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RESPONSIBLE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WHEN WE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WANT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TO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FINISH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7950" marR="15049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Are traffic routes and permanent workplaces where</a:t>
                      </a:r>
                      <a:r>
                        <a:rPr sz="1100" spc="-10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people may walk free from hazardous protruding elements of structures, machinery or equipment that could cause a</a:t>
                      </a:r>
                      <a:r>
                        <a:rPr sz="1100" spc="-12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trip and a</a:t>
                      </a:r>
                      <a:r>
                        <a:rPr sz="1100" spc="-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fall?</a:t>
                      </a:r>
                    </a:p>
                  </a:txBody>
                  <a:tcPr marL="0" marR="0" marT="508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635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 marR="354965">
                        <a:lnSpc>
                          <a:spcPct val="142900"/>
                        </a:lnSpc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 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P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artially  No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5715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01">
                <a:tc>
                  <a:txBody>
                    <a:bodyPr/>
                    <a:lstStyle/>
                    <a:p>
                      <a:pPr marL="107950" marR="175895" algn="just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Are other protruding elements of structures, machinery or  equipment that are located on traffic routes and cannot</a:t>
                      </a:r>
                      <a:r>
                        <a:rPr sz="1100" spc="-8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be  removed</a:t>
                      </a:r>
                    </a:p>
                    <a:p>
                      <a:pPr marL="107950" marR="1332230" algn="just">
                        <a:lnSpc>
                          <a:spcPct val="100000"/>
                        </a:lnSpc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properly marked with safety</a:t>
                      </a:r>
                      <a:r>
                        <a:rPr sz="1100" spc="-10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lang="en-GB" sz="1100" spc="-100" dirty="0">
                          <a:latin typeface="HelveticaNeueLTPro-Cn"/>
                          <a:cs typeface="HelveticaNeueLTPro-Cn"/>
                        </a:rPr>
                        <a:t>c</a:t>
                      </a:r>
                      <a:r>
                        <a:rPr sz="1100" dirty="0" err="1">
                          <a:latin typeface="HelveticaNeueLTPro-Cn"/>
                          <a:cs typeface="HelveticaNeueLTPro-Cn"/>
                        </a:rPr>
                        <a:t>olours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 (e.g. black and</a:t>
                      </a:r>
                      <a:r>
                        <a:rPr sz="1100" spc="-6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yellow)?</a:t>
                      </a:r>
                    </a:p>
                  </a:txBody>
                  <a:tcPr marL="0" marR="0" marT="9779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635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 marR="354965">
                        <a:lnSpc>
                          <a:spcPct val="142900"/>
                        </a:lnSpc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 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P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artially  No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5715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7950" marR="15049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Are traffic routes and permanent workplaces where</a:t>
                      </a:r>
                      <a:r>
                        <a:rPr sz="1100" spc="-10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people  may walk, free from structural hazards (eg holes, edges,  gaps, other</a:t>
                      </a:r>
                      <a:r>
                        <a:rPr sz="1100" spc="-10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irregularities)?</a:t>
                      </a: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635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 marR="354965">
                        <a:lnSpc>
                          <a:spcPct val="142900"/>
                        </a:lnSpc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 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P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artially  No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5715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7950" marR="135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Are the hazardous steps or other hazards like edges, slopes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, etc.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 that are located on traffic routes marked with</a:t>
                      </a:r>
                      <a:r>
                        <a:rPr sz="1100" spc="-8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safety </a:t>
                      </a:r>
                      <a:r>
                        <a:rPr sz="1100" dirty="0" err="1">
                          <a:latin typeface="HelveticaNeueLTPro-Cn"/>
                          <a:cs typeface="HelveticaNeueLTPro-Cn"/>
                        </a:rPr>
                        <a:t>colours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 (e.g. black and yellow)? Has it been checked, if hazardous steps can be avoid or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replaced?</a:t>
                      </a:r>
                    </a:p>
                  </a:txBody>
                  <a:tcPr marL="0" marR="0" marT="5715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635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 marR="354965">
                        <a:lnSpc>
                          <a:spcPct val="142900"/>
                        </a:lnSpc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 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P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artially  No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5715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15149"/>
            <a:ext cx="12193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</a:pPr>
            <a:r>
              <a:rPr dirty="0"/>
              <a:t>Slips, </a:t>
            </a:r>
            <a:r>
              <a:rPr spc="-45" dirty="0"/>
              <a:t>Trips </a:t>
            </a:r>
            <a:r>
              <a:rPr dirty="0"/>
              <a:t>and </a:t>
            </a:r>
            <a:r>
              <a:rPr spc="-15" dirty="0"/>
              <a:t>Falls </a:t>
            </a:r>
            <a:r>
              <a:rPr dirty="0"/>
              <a:t>Self</a:t>
            </a:r>
            <a:r>
              <a:rPr spc="-290" dirty="0"/>
              <a:t> </a:t>
            </a:r>
            <a:r>
              <a:rPr dirty="0"/>
              <a:t>Assessment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16414"/>
              </p:ext>
            </p:extLst>
          </p:nvPr>
        </p:nvGraphicFramePr>
        <p:xfrm>
          <a:off x="540000" y="1201847"/>
          <a:ext cx="11125197" cy="4138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9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418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Housekeeping</a:t>
                      </a:r>
                      <a:endParaRPr sz="1600" dirty="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7493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1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REQUIREMENTS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IS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EVERTHING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OK?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WHAT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IS WRONG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HOW WE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WANT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TO FIX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IT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WHO WILL BE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RESPONSIBLE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WHEN WE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WANT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TO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FINISH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7950" marR="8382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Are non-slip surfaces, without rain </a:t>
                      </a:r>
                      <a:r>
                        <a:rPr sz="1100" spc="-15" dirty="0">
                          <a:latin typeface="HelveticaNeueLTPro-Cn"/>
                          <a:cs typeface="HelveticaNeueLTPro-Cn"/>
                        </a:rPr>
                        <a:t>water,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sewage waste or process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spillage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, provided on traffic routes and</a:t>
                      </a:r>
                      <a:r>
                        <a:rPr sz="1100" spc="-13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in permanent</a:t>
                      </a:r>
                      <a:r>
                        <a:rPr sz="1100" spc="-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workplaces?</a:t>
                      </a: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635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4290" marR="354965">
                        <a:lnSpc>
                          <a:spcPct val="142900"/>
                        </a:lnSpc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 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P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artially  No</a:t>
                      </a:r>
                    </a:p>
                  </a:txBody>
                  <a:tcPr marL="0" marR="0" marT="5715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07950" marR="4813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Are stairs and platforms with railing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s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 in good</a:t>
                      </a:r>
                      <a:r>
                        <a:rPr sz="1100" spc="-9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technical condition, without</a:t>
                      </a:r>
                      <a:r>
                        <a:rPr sz="1100" spc="-5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damage?</a:t>
                      </a: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6350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4290" marR="354965">
                        <a:lnSpc>
                          <a:spcPct val="142900"/>
                        </a:lnSpc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 </a:t>
                      </a:r>
                      <a:r>
                        <a:rPr sz="1100" spc="-20" dirty="0" err="1">
                          <a:latin typeface="HelveticaNeueLTPro-Cn"/>
                          <a:cs typeface="HelveticaNeueLTPro-Cn"/>
                        </a:rPr>
                        <a:t>P</a:t>
                      </a:r>
                      <a:r>
                        <a:rPr sz="1100" dirty="0" err="1">
                          <a:latin typeface="HelveticaNeueLTPro-Cn"/>
                          <a:cs typeface="HelveticaNeueLTPro-Cn"/>
                        </a:rPr>
                        <a:t>arti</a:t>
                      </a:r>
                      <a:r>
                        <a:rPr lang="cs-CZ" sz="1100" dirty="0" err="1">
                          <a:latin typeface="HelveticaNeueLTPro-Cn"/>
                          <a:cs typeface="HelveticaNeueLTPro-Cn"/>
                        </a:rPr>
                        <a:t>all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y</a:t>
                      </a:r>
                    </a:p>
                  </a:txBody>
                  <a:tcPr marL="0" marR="0" marT="5715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ts val="1255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No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4445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7950" marR="11112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Is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site housekeeping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 good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? Are pedestrian</a:t>
                      </a:r>
                      <a:r>
                        <a:rPr sz="1100" spc="-14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walkways free from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"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movable“ trip and fall hazards (e.g. cables,  hoses)?</a:t>
                      </a: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635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4290" marR="354965">
                        <a:lnSpc>
                          <a:spcPct val="142900"/>
                        </a:lnSpc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 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P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artially  No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5715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15149"/>
            <a:ext cx="12193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</a:pPr>
            <a:r>
              <a:rPr dirty="0"/>
              <a:t>Slips, </a:t>
            </a:r>
            <a:r>
              <a:rPr spc="-45" dirty="0"/>
              <a:t>Trips </a:t>
            </a:r>
            <a:r>
              <a:rPr dirty="0"/>
              <a:t>and </a:t>
            </a:r>
            <a:r>
              <a:rPr spc="-15" dirty="0"/>
              <a:t>Falls </a:t>
            </a:r>
            <a:r>
              <a:rPr dirty="0"/>
              <a:t>Self</a:t>
            </a:r>
            <a:r>
              <a:rPr spc="-290" dirty="0"/>
              <a:t> </a:t>
            </a:r>
            <a:r>
              <a:rPr dirty="0"/>
              <a:t>Assessment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64990"/>
              </p:ext>
            </p:extLst>
          </p:nvPr>
        </p:nvGraphicFramePr>
        <p:xfrm>
          <a:off x="540000" y="1201847"/>
          <a:ext cx="11125197" cy="5254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9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418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Ladders, Scafolding,</a:t>
                      </a:r>
                      <a:r>
                        <a:rPr sz="1600" b="1" spc="-130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Platforms</a:t>
                      </a:r>
                      <a:endParaRPr sz="16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7493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1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REQUIREMENTS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IS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EVERTHING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OK?</a:t>
                      </a:r>
                      <a:endParaRPr sz="1100" dirty="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WHAT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IS WRONG</a:t>
                      </a:r>
                      <a:endParaRPr sz="1100" dirty="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HOW WE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WANT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TO FIX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IT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WHO WILL BE</a:t>
                      </a:r>
                      <a:r>
                        <a:rPr sz="1100" b="1" spc="-5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RESPONSIBLE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WHEN WE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WANT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TO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FINISH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7950" marR="263525" algn="just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Are portable and fixed ladders in compliance</a:t>
                      </a:r>
                      <a:r>
                        <a:rPr sz="1100" spc="-10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with  the standards and regulations as well as in good</a:t>
                      </a:r>
                      <a:r>
                        <a:rPr sz="1100" spc="-9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technical condition, without</a:t>
                      </a:r>
                      <a:r>
                        <a:rPr sz="1100" spc="-5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damage?</a:t>
                      </a: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L="2946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L="2946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3175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marR="354965">
                        <a:lnSpc>
                          <a:spcPct val="142900"/>
                        </a:lnSpc>
                        <a:spcBef>
                          <a:spcPts val="994"/>
                        </a:spcBef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 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P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artially  No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126364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001">
                <a:tc>
                  <a:txBody>
                    <a:bodyPr/>
                    <a:lstStyle/>
                    <a:p>
                      <a:pPr marL="107950" marR="5905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Are mobile platforms / mobile scaffolding properly</a:t>
                      </a:r>
                      <a:r>
                        <a:rPr sz="1100" spc="-9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contructed  according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to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instructions?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Is there a manual available?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Are the employees instructed in using mobile scaffolds?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Is the mobile plattform / </a:t>
                      </a:r>
                      <a:r>
                        <a:rPr sz="1100" dirty="0" err="1">
                          <a:latin typeface="HelveticaNeueLTPro-Cn"/>
                          <a:cs typeface="HelveticaNeueLTPro-Cn"/>
                        </a:rPr>
                        <a:t>scaffol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d</a:t>
                      </a:r>
                      <a:r>
                        <a:rPr sz="1100" dirty="0" err="1">
                          <a:latin typeface="HelveticaNeueLTPro-Cn"/>
                          <a:cs typeface="HelveticaNeueLTPro-Cn"/>
                        </a:rPr>
                        <a:t>ing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 err="1">
                          <a:latin typeface="HelveticaNeueLTPro-Cn"/>
                          <a:cs typeface="HelveticaNeueLTPro-Cn"/>
                        </a:rPr>
                        <a:t>heigh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 enough for the work and without damage and in a good</a:t>
                      </a:r>
                      <a:r>
                        <a:rPr sz="1100" spc="-1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condition?</a:t>
                      </a:r>
                    </a:p>
                  </a:txBody>
                  <a:tcPr marL="0" marR="0" marT="9779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L="2946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  <a:p>
                      <a:pPr marL="2946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381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marR="354965">
                        <a:lnSpc>
                          <a:spcPct val="142900"/>
                        </a:lnSpc>
                        <a:spcBef>
                          <a:spcPts val="1000"/>
                        </a:spcBef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 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P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artially  No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12700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7950" marR="30226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Is there a effective side protection (e.g. for scaffold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s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,  plattforms) with three pieces (handrail,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mid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rail,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toe plate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)? Are railings and handrails </a:t>
                      </a:r>
                      <a:r>
                        <a:rPr sz="1100" dirty="0" err="1">
                          <a:latin typeface="HelveticaNeueLTPro-Cn"/>
                          <a:cs typeface="HelveticaNeueLTPro-Cn"/>
                        </a:rPr>
                        <a:t>heigh</a:t>
                      </a:r>
                      <a:r>
                        <a:rPr sz="1100" spc="-7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enough?</a:t>
                      </a: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</a:p>
                    <a:p>
                      <a:pPr marL="2946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</a:p>
                    <a:p>
                      <a:pPr marL="2946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</a:p>
                  </a:txBody>
                  <a:tcPr marL="0" marR="0" marT="381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marR="354965">
                        <a:lnSpc>
                          <a:spcPct val="142900"/>
                        </a:lnSpc>
                        <a:spcBef>
                          <a:spcPts val="1000"/>
                        </a:spcBef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 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P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artially  No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12700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27940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3810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1905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63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Is the lighting </a:t>
                      </a:r>
                      <a:r>
                        <a:rPr sz="1100" spc="5" dirty="0">
                          <a:latin typeface="HelveticaNeueLTPro-Cn"/>
                          <a:cs typeface="HelveticaNeueLTPro-Cn"/>
                        </a:rPr>
                        <a:t>at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stairs</a:t>
                      </a:r>
                      <a:r>
                        <a:rPr sz="1100" spc="-1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sufficient?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20955" marB="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latin typeface="HelveticaNeueLTPro-Cn"/>
                          <a:cs typeface="HelveticaNeueLTPro-Cn"/>
                        </a:rPr>
                        <a:t>Partially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33655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4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dirty="0">
                          <a:latin typeface="Webdings"/>
                          <a:cs typeface="Webdings"/>
                        </a:rPr>
                        <a:t></a:t>
                      </a:r>
                      <a:endParaRPr sz="1100">
                        <a:latin typeface="Webdings"/>
                        <a:cs typeface="Webdings"/>
                      </a:endParaRPr>
                    </a:p>
                  </a:txBody>
                  <a:tcPr marL="0" marR="0" marT="18415" marB="0"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No</a:t>
                      </a:r>
                    </a:p>
                  </a:txBody>
                  <a:tcPr marL="0" marR="0" marT="31114" marB="0"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864235"/>
          </a:xfrm>
          <a:custGeom>
            <a:avLst/>
            <a:gdLst/>
            <a:ahLst/>
            <a:cxnLst/>
            <a:rect l="l" t="t" r="r" b="b"/>
            <a:pathLst>
              <a:path w="12193270" h="864235">
                <a:moveTo>
                  <a:pt x="0" y="864006"/>
                </a:moveTo>
                <a:lnTo>
                  <a:pt x="12193206" y="864006"/>
                </a:lnTo>
                <a:lnTo>
                  <a:pt x="12193206" y="0"/>
                </a:lnTo>
                <a:lnTo>
                  <a:pt x="0" y="0"/>
                </a:lnTo>
                <a:lnTo>
                  <a:pt x="0" y="864006"/>
                </a:lnTo>
                <a:close/>
              </a:path>
            </a:pathLst>
          </a:custGeom>
          <a:solidFill>
            <a:srgbClr val="003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64006"/>
            <a:ext cx="12193270" cy="216535"/>
          </a:xfrm>
          <a:custGeom>
            <a:avLst/>
            <a:gdLst/>
            <a:ahLst/>
            <a:cxnLst/>
            <a:rect l="l" t="t" r="r" b="b"/>
            <a:pathLst>
              <a:path w="12193270" h="216534">
                <a:moveTo>
                  <a:pt x="0" y="215988"/>
                </a:moveTo>
                <a:lnTo>
                  <a:pt x="12193206" y="215988"/>
                </a:lnTo>
                <a:lnTo>
                  <a:pt x="12193206" y="0"/>
                </a:lnTo>
                <a:lnTo>
                  <a:pt x="0" y="0"/>
                </a:lnTo>
                <a:lnTo>
                  <a:pt x="0" y="215988"/>
                </a:lnTo>
                <a:close/>
              </a:path>
            </a:pathLst>
          </a:custGeom>
          <a:solidFill>
            <a:srgbClr val="EF3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36055" y="255150"/>
            <a:ext cx="426720" cy="353695"/>
          </a:xfrm>
          <a:custGeom>
            <a:avLst/>
            <a:gdLst/>
            <a:ahLst/>
            <a:cxnLst/>
            <a:rect l="l" t="t" r="r" b="b"/>
            <a:pathLst>
              <a:path w="426720" h="353695">
                <a:moveTo>
                  <a:pt x="426605" y="0"/>
                </a:moveTo>
                <a:lnTo>
                  <a:pt x="294754" y="0"/>
                </a:lnTo>
                <a:lnTo>
                  <a:pt x="0" y="353695"/>
                </a:lnTo>
                <a:lnTo>
                  <a:pt x="131851" y="353695"/>
                </a:lnTo>
                <a:lnTo>
                  <a:pt x="426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4446" y="255150"/>
            <a:ext cx="426720" cy="353695"/>
          </a:xfrm>
          <a:custGeom>
            <a:avLst/>
            <a:gdLst/>
            <a:ahLst/>
            <a:cxnLst/>
            <a:rect l="l" t="t" r="r" b="b"/>
            <a:pathLst>
              <a:path w="426720" h="353695">
                <a:moveTo>
                  <a:pt x="426605" y="0"/>
                </a:moveTo>
                <a:lnTo>
                  <a:pt x="294754" y="0"/>
                </a:lnTo>
                <a:lnTo>
                  <a:pt x="0" y="353695"/>
                </a:lnTo>
                <a:lnTo>
                  <a:pt x="131851" y="353695"/>
                </a:lnTo>
                <a:lnTo>
                  <a:pt x="4266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53467" y="461472"/>
            <a:ext cx="149225" cy="147955"/>
          </a:xfrm>
          <a:custGeom>
            <a:avLst/>
            <a:gdLst/>
            <a:ahLst/>
            <a:cxnLst/>
            <a:rect l="l" t="t" r="r" b="b"/>
            <a:pathLst>
              <a:path w="149225" h="147954">
                <a:moveTo>
                  <a:pt x="148831" y="0"/>
                </a:moveTo>
                <a:lnTo>
                  <a:pt x="37172" y="0"/>
                </a:lnTo>
                <a:lnTo>
                  <a:pt x="22701" y="2920"/>
                </a:lnTo>
                <a:lnTo>
                  <a:pt x="10885" y="10883"/>
                </a:lnTo>
                <a:lnTo>
                  <a:pt x="2920" y="22695"/>
                </a:lnTo>
                <a:lnTo>
                  <a:pt x="0" y="37160"/>
                </a:lnTo>
                <a:lnTo>
                  <a:pt x="0" y="108292"/>
                </a:lnTo>
                <a:lnTo>
                  <a:pt x="23267" y="144511"/>
                </a:lnTo>
                <a:lnTo>
                  <a:pt x="37807" y="147383"/>
                </a:lnTo>
                <a:lnTo>
                  <a:pt x="148831" y="147383"/>
                </a:lnTo>
                <a:lnTo>
                  <a:pt x="148831" y="111493"/>
                </a:lnTo>
                <a:lnTo>
                  <a:pt x="39039" y="111493"/>
                </a:lnTo>
                <a:lnTo>
                  <a:pt x="35890" y="108026"/>
                </a:lnTo>
                <a:lnTo>
                  <a:pt x="35890" y="39039"/>
                </a:lnTo>
                <a:lnTo>
                  <a:pt x="39039" y="35877"/>
                </a:lnTo>
                <a:lnTo>
                  <a:pt x="148831" y="35877"/>
                </a:lnTo>
                <a:lnTo>
                  <a:pt x="1488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19472" y="519785"/>
            <a:ext cx="83185" cy="31115"/>
          </a:xfrm>
          <a:custGeom>
            <a:avLst/>
            <a:gdLst/>
            <a:ahLst/>
            <a:cxnLst/>
            <a:rect l="l" t="t" r="r" b="b"/>
            <a:pathLst>
              <a:path w="83184" h="31115">
                <a:moveTo>
                  <a:pt x="0" y="0"/>
                </a:moveTo>
                <a:lnTo>
                  <a:pt x="82829" y="0"/>
                </a:lnTo>
                <a:lnTo>
                  <a:pt x="82829" y="30759"/>
                </a:lnTo>
                <a:lnTo>
                  <a:pt x="0" y="30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93679" y="461477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4" h="147954">
                <a:moveTo>
                  <a:pt x="147370" y="0"/>
                </a:moveTo>
                <a:lnTo>
                  <a:pt x="37160" y="0"/>
                </a:lnTo>
                <a:lnTo>
                  <a:pt x="22695" y="2920"/>
                </a:lnTo>
                <a:lnTo>
                  <a:pt x="10883" y="10883"/>
                </a:lnTo>
                <a:lnTo>
                  <a:pt x="2920" y="22695"/>
                </a:lnTo>
                <a:lnTo>
                  <a:pt x="0" y="37160"/>
                </a:lnTo>
                <a:lnTo>
                  <a:pt x="12" y="108292"/>
                </a:lnTo>
                <a:lnTo>
                  <a:pt x="3032" y="123051"/>
                </a:lnTo>
                <a:lnTo>
                  <a:pt x="11214" y="135523"/>
                </a:lnTo>
                <a:lnTo>
                  <a:pt x="23244" y="144149"/>
                </a:lnTo>
                <a:lnTo>
                  <a:pt x="37807" y="147370"/>
                </a:lnTo>
                <a:lnTo>
                  <a:pt x="147370" y="147370"/>
                </a:lnTo>
                <a:lnTo>
                  <a:pt x="147370" y="111493"/>
                </a:lnTo>
                <a:lnTo>
                  <a:pt x="39039" y="111493"/>
                </a:lnTo>
                <a:lnTo>
                  <a:pt x="35890" y="108013"/>
                </a:lnTo>
                <a:lnTo>
                  <a:pt x="35890" y="39039"/>
                </a:lnTo>
                <a:lnTo>
                  <a:pt x="39039" y="35877"/>
                </a:lnTo>
                <a:lnTo>
                  <a:pt x="147370" y="35877"/>
                </a:lnTo>
                <a:lnTo>
                  <a:pt x="147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317509" y="461472"/>
            <a:ext cx="149225" cy="147955"/>
          </a:xfrm>
          <a:custGeom>
            <a:avLst/>
            <a:gdLst/>
            <a:ahLst/>
            <a:cxnLst/>
            <a:rect l="l" t="t" r="r" b="b"/>
            <a:pathLst>
              <a:path w="149225" h="147954">
                <a:moveTo>
                  <a:pt x="148831" y="0"/>
                </a:moveTo>
                <a:lnTo>
                  <a:pt x="37160" y="0"/>
                </a:lnTo>
                <a:lnTo>
                  <a:pt x="22695" y="2920"/>
                </a:lnTo>
                <a:lnTo>
                  <a:pt x="10883" y="10883"/>
                </a:lnTo>
                <a:lnTo>
                  <a:pt x="2920" y="22695"/>
                </a:lnTo>
                <a:lnTo>
                  <a:pt x="0" y="37160"/>
                </a:lnTo>
                <a:lnTo>
                  <a:pt x="0" y="108292"/>
                </a:lnTo>
                <a:lnTo>
                  <a:pt x="23260" y="144511"/>
                </a:lnTo>
                <a:lnTo>
                  <a:pt x="37807" y="147383"/>
                </a:lnTo>
                <a:lnTo>
                  <a:pt x="148831" y="147383"/>
                </a:lnTo>
                <a:lnTo>
                  <a:pt x="148831" y="111493"/>
                </a:lnTo>
                <a:lnTo>
                  <a:pt x="39039" y="111493"/>
                </a:lnTo>
                <a:lnTo>
                  <a:pt x="35877" y="108026"/>
                </a:lnTo>
                <a:lnTo>
                  <a:pt x="35877" y="39039"/>
                </a:lnTo>
                <a:lnTo>
                  <a:pt x="39039" y="35877"/>
                </a:lnTo>
                <a:lnTo>
                  <a:pt x="148831" y="35877"/>
                </a:lnTo>
                <a:lnTo>
                  <a:pt x="1488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83505" y="519785"/>
            <a:ext cx="83185" cy="31115"/>
          </a:xfrm>
          <a:custGeom>
            <a:avLst/>
            <a:gdLst/>
            <a:ahLst/>
            <a:cxnLst/>
            <a:rect l="l" t="t" r="r" b="b"/>
            <a:pathLst>
              <a:path w="83184" h="31115">
                <a:moveTo>
                  <a:pt x="0" y="0"/>
                </a:moveTo>
                <a:lnTo>
                  <a:pt x="82842" y="0"/>
                </a:lnTo>
                <a:lnTo>
                  <a:pt x="82842" y="30759"/>
                </a:lnTo>
                <a:lnTo>
                  <a:pt x="0" y="307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18887" y="461478"/>
            <a:ext cx="182245" cy="147955"/>
          </a:xfrm>
          <a:custGeom>
            <a:avLst/>
            <a:gdLst/>
            <a:ahLst/>
            <a:cxnLst/>
            <a:rect l="l" t="t" r="r" b="b"/>
            <a:pathLst>
              <a:path w="182245" h="147954">
                <a:moveTo>
                  <a:pt x="144805" y="0"/>
                </a:moveTo>
                <a:lnTo>
                  <a:pt x="0" y="0"/>
                </a:lnTo>
                <a:lnTo>
                  <a:pt x="0" y="147370"/>
                </a:lnTo>
                <a:lnTo>
                  <a:pt x="35877" y="147370"/>
                </a:lnTo>
                <a:lnTo>
                  <a:pt x="35877" y="35877"/>
                </a:lnTo>
                <a:lnTo>
                  <a:pt x="181719" y="35877"/>
                </a:lnTo>
                <a:lnTo>
                  <a:pt x="179056" y="22695"/>
                </a:lnTo>
                <a:lnTo>
                  <a:pt x="171088" y="10883"/>
                </a:lnTo>
                <a:lnTo>
                  <a:pt x="159271" y="2920"/>
                </a:lnTo>
                <a:lnTo>
                  <a:pt x="144805" y="0"/>
                </a:lnTo>
                <a:close/>
              </a:path>
              <a:path w="182245" h="147954">
                <a:moveTo>
                  <a:pt x="108927" y="35877"/>
                </a:moveTo>
                <a:lnTo>
                  <a:pt x="72402" y="35877"/>
                </a:lnTo>
                <a:lnTo>
                  <a:pt x="72402" y="147370"/>
                </a:lnTo>
                <a:lnTo>
                  <a:pt x="108927" y="147370"/>
                </a:lnTo>
                <a:lnTo>
                  <a:pt x="108927" y="35877"/>
                </a:lnTo>
                <a:close/>
              </a:path>
              <a:path w="182245" h="147954">
                <a:moveTo>
                  <a:pt x="181719" y="35877"/>
                </a:moveTo>
                <a:lnTo>
                  <a:pt x="142290" y="35877"/>
                </a:lnTo>
                <a:lnTo>
                  <a:pt x="145453" y="39039"/>
                </a:lnTo>
                <a:lnTo>
                  <a:pt x="145453" y="147370"/>
                </a:lnTo>
                <a:lnTo>
                  <a:pt x="181978" y="147370"/>
                </a:lnTo>
                <a:lnTo>
                  <a:pt x="181978" y="37160"/>
                </a:lnTo>
                <a:lnTo>
                  <a:pt x="181719" y="358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82972" y="461478"/>
            <a:ext cx="170815" cy="147955"/>
          </a:xfrm>
          <a:custGeom>
            <a:avLst/>
            <a:gdLst/>
            <a:ahLst/>
            <a:cxnLst/>
            <a:rect l="l" t="t" r="r" b="b"/>
            <a:pathLst>
              <a:path w="170815" h="147954">
                <a:moveTo>
                  <a:pt x="37147" y="0"/>
                </a:moveTo>
                <a:lnTo>
                  <a:pt x="0" y="0"/>
                </a:lnTo>
                <a:lnTo>
                  <a:pt x="0" y="30911"/>
                </a:lnTo>
                <a:lnTo>
                  <a:pt x="317" y="36906"/>
                </a:lnTo>
                <a:lnTo>
                  <a:pt x="3530" y="42659"/>
                </a:lnTo>
                <a:lnTo>
                  <a:pt x="53809" y="73685"/>
                </a:lnTo>
                <a:lnTo>
                  <a:pt x="3530" y="104711"/>
                </a:lnTo>
                <a:lnTo>
                  <a:pt x="317" y="110451"/>
                </a:lnTo>
                <a:lnTo>
                  <a:pt x="0" y="116459"/>
                </a:lnTo>
                <a:lnTo>
                  <a:pt x="0" y="147370"/>
                </a:lnTo>
                <a:lnTo>
                  <a:pt x="37147" y="147370"/>
                </a:lnTo>
                <a:lnTo>
                  <a:pt x="37147" y="125425"/>
                </a:lnTo>
                <a:lnTo>
                  <a:pt x="84975" y="95300"/>
                </a:lnTo>
                <a:lnTo>
                  <a:pt x="151666" y="95300"/>
                </a:lnTo>
                <a:lnTo>
                  <a:pt x="117373" y="73520"/>
                </a:lnTo>
                <a:lnTo>
                  <a:pt x="151551" y="52070"/>
                </a:lnTo>
                <a:lnTo>
                  <a:pt x="85255" y="52070"/>
                </a:lnTo>
                <a:lnTo>
                  <a:pt x="37147" y="21945"/>
                </a:lnTo>
                <a:lnTo>
                  <a:pt x="37147" y="0"/>
                </a:lnTo>
                <a:close/>
              </a:path>
              <a:path w="170815" h="147954">
                <a:moveTo>
                  <a:pt x="151666" y="95300"/>
                </a:moveTo>
                <a:lnTo>
                  <a:pt x="84975" y="95300"/>
                </a:lnTo>
                <a:lnTo>
                  <a:pt x="133070" y="125425"/>
                </a:lnTo>
                <a:lnTo>
                  <a:pt x="133070" y="147370"/>
                </a:lnTo>
                <a:lnTo>
                  <a:pt x="170230" y="147370"/>
                </a:lnTo>
                <a:lnTo>
                  <a:pt x="170230" y="116459"/>
                </a:lnTo>
                <a:lnTo>
                  <a:pt x="169913" y="110451"/>
                </a:lnTo>
                <a:lnTo>
                  <a:pt x="166687" y="104711"/>
                </a:lnTo>
                <a:lnTo>
                  <a:pt x="161264" y="101396"/>
                </a:lnTo>
                <a:lnTo>
                  <a:pt x="151666" y="95300"/>
                </a:lnTo>
                <a:close/>
              </a:path>
              <a:path w="170815" h="147954">
                <a:moveTo>
                  <a:pt x="170230" y="0"/>
                </a:moveTo>
                <a:lnTo>
                  <a:pt x="133070" y="0"/>
                </a:lnTo>
                <a:lnTo>
                  <a:pt x="133070" y="21945"/>
                </a:lnTo>
                <a:lnTo>
                  <a:pt x="85255" y="52070"/>
                </a:lnTo>
                <a:lnTo>
                  <a:pt x="151551" y="52070"/>
                </a:lnTo>
                <a:lnTo>
                  <a:pt x="161264" y="45974"/>
                </a:lnTo>
                <a:lnTo>
                  <a:pt x="166687" y="42659"/>
                </a:lnTo>
                <a:lnTo>
                  <a:pt x="169913" y="36906"/>
                </a:lnTo>
                <a:lnTo>
                  <a:pt x="170230" y="30911"/>
                </a:lnTo>
                <a:lnTo>
                  <a:pt x="170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7300" y="1549182"/>
            <a:ext cx="3763645" cy="500393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dirty="0">
                <a:latin typeface="HelveticaNeueLTPro-Cn"/>
                <a:cs typeface="HelveticaNeueLTPro-Cn"/>
              </a:rPr>
              <a:t>These Safety Sheets </a:t>
            </a:r>
            <a:r>
              <a:rPr lang="en-GB" sz="1600" dirty="0">
                <a:latin typeface="HelveticaNeueLTPro-Cn"/>
                <a:cs typeface="HelveticaNeueLTPro-Cn"/>
              </a:rPr>
              <a:t>are </a:t>
            </a:r>
            <a:r>
              <a:rPr sz="1600" dirty="0">
                <a:latin typeface="HelveticaNeueLTPro-Cn"/>
                <a:cs typeface="HelveticaNeueLTPro-Cn"/>
              </a:rPr>
              <a:t>training material</a:t>
            </a:r>
            <a:r>
              <a:rPr lang="en-GB" sz="1600" dirty="0">
                <a:latin typeface="HelveticaNeueLTPro-Cn"/>
                <a:cs typeface="HelveticaNeueLTPro-Cn"/>
              </a:rPr>
              <a:t>s</a:t>
            </a:r>
            <a:r>
              <a:rPr sz="1600" dirty="0">
                <a:latin typeface="HelveticaNeueLTPro-Cn"/>
                <a:cs typeface="HelveticaNeueLTPro-Cn"/>
              </a:rPr>
              <a:t> </a:t>
            </a:r>
            <a:r>
              <a:rPr lang="en-GB" sz="1600" dirty="0">
                <a:latin typeface="HelveticaNeueLTPro-Cn"/>
                <a:cs typeface="HelveticaNeueLTPro-Cn"/>
              </a:rPr>
              <a:t>to </a:t>
            </a:r>
            <a:r>
              <a:rPr sz="1600" dirty="0">
                <a:latin typeface="HelveticaNeueLTPro-Cn"/>
                <a:cs typeface="HelveticaNeueLTPro-Cn"/>
              </a:rPr>
              <a:t>help prevent Slips, </a:t>
            </a:r>
            <a:r>
              <a:rPr sz="1600" spc="-25" dirty="0">
                <a:latin typeface="HelveticaNeueLTPro-Cn"/>
                <a:cs typeface="HelveticaNeueLTPro-Cn"/>
              </a:rPr>
              <a:t>Trips </a:t>
            </a:r>
            <a:r>
              <a:rPr sz="1600" dirty="0">
                <a:latin typeface="HelveticaNeueLTPro-Cn"/>
                <a:cs typeface="HelveticaNeueLTPro-Cn"/>
              </a:rPr>
              <a:t>and </a:t>
            </a:r>
            <a:r>
              <a:rPr sz="1600" spc="-10" dirty="0">
                <a:latin typeface="HelveticaNeueLTPro-Cn"/>
                <a:cs typeface="HelveticaNeueLTPro-Cn"/>
              </a:rPr>
              <a:t>Falls </a:t>
            </a:r>
            <a:r>
              <a:rPr sz="1600" dirty="0">
                <a:latin typeface="HelveticaNeueLTPro-Cn"/>
                <a:cs typeface="HelveticaNeueLTPro-Cn"/>
              </a:rPr>
              <a:t>on</a:t>
            </a:r>
            <a:r>
              <a:rPr sz="1600" spc="-165" dirty="0">
                <a:latin typeface="HelveticaNeueLTPro-Cn"/>
                <a:cs typeface="HelveticaNeueLTPro-Cn"/>
              </a:rPr>
              <a:t> </a:t>
            </a:r>
            <a:r>
              <a:rPr sz="1600" dirty="0">
                <a:latin typeface="HelveticaNeueLTPro-Cn"/>
                <a:cs typeface="HelveticaNeueLTPro-Cn"/>
              </a:rPr>
              <a:t>CEMEX  premises and during work</a:t>
            </a:r>
            <a:r>
              <a:rPr sz="1600" spc="-20" dirty="0">
                <a:latin typeface="HelveticaNeueLTPro-Cn"/>
                <a:cs typeface="HelveticaNeueLTPro-Cn"/>
              </a:rPr>
              <a:t> </a:t>
            </a:r>
            <a:r>
              <a:rPr sz="1600" dirty="0">
                <a:latin typeface="HelveticaNeueLTPro-Cn"/>
                <a:cs typeface="HelveticaNeueLTPro-Cn"/>
              </a:rPr>
              <a:t>activities.</a:t>
            </a:r>
            <a:endParaRPr sz="1850" dirty="0">
              <a:latin typeface="HelveticaNeueLTPro-Cn"/>
              <a:cs typeface="HelveticaNeueLTPro-Cn"/>
            </a:endParaRPr>
          </a:p>
          <a:p>
            <a:pPr marL="12700">
              <a:lnSpc>
                <a:spcPct val="100000"/>
              </a:lnSpc>
            </a:pPr>
            <a:endParaRPr lang="en-GB" sz="1600" dirty="0">
              <a:latin typeface="HelveticaNeueLTPro-Cn"/>
              <a:cs typeface="HelveticaNeueLTPro-Cn"/>
            </a:endParaRPr>
          </a:p>
          <a:p>
            <a:pPr marL="12700">
              <a:lnSpc>
                <a:spcPct val="100000"/>
              </a:lnSpc>
            </a:pPr>
            <a:r>
              <a:rPr lang="en-GB" sz="1600" dirty="0">
                <a:latin typeface="HelveticaNeueLTPro-Cn"/>
                <a:cs typeface="HelveticaNeueLTPro-Cn"/>
              </a:rPr>
              <a:t>The </a:t>
            </a:r>
            <a:r>
              <a:rPr sz="1600" dirty="0">
                <a:latin typeface="HelveticaNeueLTPro-Cn"/>
                <a:cs typeface="HelveticaNeueLTPro-Cn"/>
              </a:rPr>
              <a:t>Safety Sheets are divided into two</a:t>
            </a:r>
            <a:r>
              <a:rPr sz="1600" spc="-40" dirty="0">
                <a:latin typeface="HelveticaNeueLTPro-Cn"/>
                <a:cs typeface="HelveticaNeueLTPro-Cn"/>
              </a:rPr>
              <a:t> </a:t>
            </a:r>
            <a:r>
              <a:rPr sz="1600" dirty="0">
                <a:latin typeface="HelveticaNeueLTPro-Cn"/>
                <a:cs typeface="HelveticaNeueLTPro-Cn"/>
              </a:rPr>
              <a:t>sections.</a:t>
            </a:r>
          </a:p>
          <a:p>
            <a:pPr marL="12700" marR="578485">
              <a:lnSpc>
                <a:spcPts val="1800"/>
              </a:lnSpc>
              <a:spcBef>
                <a:spcPts val="895"/>
              </a:spcBef>
            </a:pPr>
            <a:r>
              <a:rPr sz="1600" b="1" dirty="0">
                <a:latin typeface="HelveticaNeueLTPro-BdCn"/>
                <a:cs typeface="HelveticaNeueLTPro-BdCn"/>
              </a:rPr>
              <a:t>The first part </a:t>
            </a:r>
            <a:r>
              <a:rPr sz="1600" dirty="0">
                <a:latin typeface="HelveticaNeueLTPro-Cn"/>
                <a:cs typeface="HelveticaNeueLTPro-Cn"/>
              </a:rPr>
              <a:t>is dedicated </a:t>
            </a:r>
            <a:r>
              <a:rPr lang="en-GB" sz="1600" dirty="0">
                <a:latin typeface="HelveticaNeueLTPro-Cn"/>
                <a:cs typeface="HelveticaNeueLTPro-Cn"/>
              </a:rPr>
              <a:t>to </a:t>
            </a:r>
            <a:r>
              <a:rPr sz="1600" dirty="0">
                <a:latin typeface="HelveticaNeueLTPro-Cn"/>
                <a:cs typeface="HelveticaNeueLTPro-Cn"/>
              </a:rPr>
              <a:t>raising risk awareness of STF – most frequent</a:t>
            </a:r>
            <a:r>
              <a:rPr sz="1600" spc="-85" dirty="0">
                <a:latin typeface="HelveticaNeueLTPro-Cn"/>
                <a:cs typeface="HelveticaNeueLTPro-Cn"/>
              </a:rPr>
              <a:t> </a:t>
            </a:r>
            <a:r>
              <a:rPr sz="1600" dirty="0">
                <a:latin typeface="HelveticaNeueLTPro-Cn"/>
                <a:cs typeface="HelveticaNeueLTPro-Cn"/>
              </a:rPr>
              <a:t>causes</a:t>
            </a:r>
            <a:r>
              <a:rPr lang="en-GB" sz="1600" dirty="0">
                <a:latin typeface="HelveticaNeueLTPro-Cn"/>
                <a:cs typeface="HelveticaNeueLTPro-Cn"/>
              </a:rPr>
              <a:t> </a:t>
            </a:r>
            <a:r>
              <a:rPr sz="1600" dirty="0">
                <a:latin typeface="HelveticaNeueLTPro-Cn"/>
                <a:cs typeface="HelveticaNeueLTPro-Cn"/>
              </a:rPr>
              <a:t>of </a:t>
            </a:r>
            <a:r>
              <a:rPr lang="en-GB" sz="1600" dirty="0">
                <a:latin typeface="HelveticaNeueLTPro-Cn"/>
                <a:cs typeface="HelveticaNeueLTPro-Cn"/>
              </a:rPr>
              <a:t>injuries</a:t>
            </a:r>
            <a:r>
              <a:rPr sz="1600" dirty="0">
                <a:latin typeface="HelveticaNeueLTPro-Cn"/>
                <a:cs typeface="HelveticaNeueLTPro-Cn"/>
              </a:rPr>
              <a:t>, basic counter measures and</a:t>
            </a:r>
            <a:r>
              <a:rPr sz="1600" spc="-160" dirty="0">
                <a:latin typeface="HelveticaNeueLTPro-Cn"/>
                <a:cs typeface="HelveticaNeueLTPro-Cn"/>
              </a:rPr>
              <a:t> </a:t>
            </a:r>
            <a:r>
              <a:rPr sz="1600" dirty="0">
                <a:latin typeface="HelveticaNeueLTPro-Cn"/>
                <a:cs typeface="HelveticaNeueLTPro-Cn"/>
              </a:rPr>
              <a:t>safe  </a:t>
            </a:r>
            <a:r>
              <a:rPr lang="en-GB" sz="1600" dirty="0">
                <a:latin typeface="HelveticaNeueLTPro-Cn"/>
                <a:cs typeface="HelveticaNeueLTPro-Cn"/>
              </a:rPr>
              <a:t>behaviour</a:t>
            </a:r>
            <a:r>
              <a:rPr sz="1600" spc="-15" dirty="0">
                <a:latin typeface="HelveticaNeueLTPro-Cn"/>
                <a:cs typeface="HelveticaNeueLTPro-Cn"/>
              </a:rPr>
              <a:t>.</a:t>
            </a:r>
            <a:endParaRPr sz="1600" dirty="0">
              <a:latin typeface="HelveticaNeueLTPro-Cn"/>
              <a:cs typeface="HelveticaNeueLTPro-Cn"/>
            </a:endParaRPr>
          </a:p>
          <a:p>
            <a:pPr marL="12700" marR="159385">
              <a:lnSpc>
                <a:spcPts val="1800"/>
              </a:lnSpc>
              <a:spcBef>
                <a:spcPts val="850"/>
              </a:spcBef>
            </a:pPr>
            <a:r>
              <a:rPr sz="1600" b="1" dirty="0">
                <a:latin typeface="HelveticaNeueLTPro-BdCn"/>
                <a:cs typeface="HelveticaNeueLTPro-BdCn"/>
              </a:rPr>
              <a:t>The second part </a:t>
            </a:r>
            <a:r>
              <a:rPr sz="1600" dirty="0">
                <a:latin typeface="HelveticaNeueLTPro-Cn"/>
                <a:cs typeface="HelveticaNeueLTPro-Cn"/>
              </a:rPr>
              <a:t>is a self assessment</a:t>
            </a:r>
            <a:r>
              <a:rPr sz="1600" spc="-105" dirty="0">
                <a:latin typeface="HelveticaNeueLTPro-Cn"/>
                <a:cs typeface="HelveticaNeueLTPro-Cn"/>
              </a:rPr>
              <a:t> </a:t>
            </a:r>
            <a:r>
              <a:rPr sz="1600" dirty="0">
                <a:latin typeface="HelveticaNeueLTPro-Cn"/>
                <a:cs typeface="HelveticaNeueLTPro-Cn"/>
              </a:rPr>
              <a:t>checklist that you can use for evaluation of STF </a:t>
            </a:r>
            <a:r>
              <a:rPr sz="1600" spc="5" dirty="0">
                <a:latin typeface="HelveticaNeueLTPro-Cn"/>
                <a:cs typeface="HelveticaNeueLTPro-Cn"/>
              </a:rPr>
              <a:t>at </a:t>
            </a:r>
            <a:r>
              <a:rPr sz="1600" dirty="0">
                <a:latin typeface="HelveticaNeueLTPro-Cn"/>
                <a:cs typeface="HelveticaNeueLTPro-Cn"/>
              </a:rPr>
              <a:t>your  sites.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EF3D42"/>
                </a:solidFill>
                <a:latin typeface="HelveticaNeueLTPro-HvCn"/>
                <a:cs typeface="HelveticaNeueLTPro-HvCn"/>
              </a:rPr>
              <a:t>NOTE:</a:t>
            </a:r>
            <a:endParaRPr lang="cs-CZ" sz="1600" b="1" spc="-10" dirty="0">
              <a:latin typeface="HelveticaNeueLTPro-HvCn"/>
              <a:cs typeface="HelveticaNeueLTPro-HvC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EF3D42"/>
                </a:solidFill>
                <a:latin typeface="HelveticaNeueLTPro-Cn"/>
                <a:cs typeface="HelveticaNeueLTPro-Cn"/>
              </a:rPr>
              <a:t>These guidelines do </a:t>
            </a:r>
            <a:r>
              <a:rPr sz="1600" b="1" spc="-10" dirty="0">
                <a:solidFill>
                  <a:srgbClr val="EF3D42"/>
                </a:solidFill>
                <a:latin typeface="HelveticaNeueLTPro-HvCn"/>
                <a:cs typeface="HelveticaNeueLTPro-HvCn"/>
              </a:rPr>
              <a:t>NOT </a:t>
            </a:r>
            <a:r>
              <a:rPr sz="1600" dirty="0">
                <a:solidFill>
                  <a:srgbClr val="EF3D42"/>
                </a:solidFill>
                <a:latin typeface="HelveticaNeueLTPro-Cn"/>
                <a:cs typeface="HelveticaNeueLTPro-Cn"/>
              </a:rPr>
              <a:t>replace local laws,  CEMEX standards, or other internal</a:t>
            </a:r>
            <a:r>
              <a:rPr sz="1600" spc="-160" dirty="0">
                <a:solidFill>
                  <a:srgbClr val="EF3D42"/>
                </a:solidFill>
                <a:latin typeface="HelveticaNeueLTPro-Cn"/>
                <a:cs typeface="HelveticaNeueLTPro-Cn"/>
              </a:rPr>
              <a:t> </a:t>
            </a:r>
            <a:r>
              <a:rPr sz="1600" dirty="0">
                <a:solidFill>
                  <a:srgbClr val="EF3D42"/>
                </a:solidFill>
                <a:latin typeface="HelveticaNeueLTPro-Cn"/>
                <a:cs typeface="HelveticaNeueLTPro-Cn"/>
              </a:rPr>
              <a:t>guidelines  that must also be</a:t>
            </a:r>
            <a:r>
              <a:rPr sz="1600" spc="-10" dirty="0">
                <a:solidFill>
                  <a:srgbClr val="EF3D42"/>
                </a:solidFill>
                <a:latin typeface="HelveticaNeueLTPro-Cn"/>
                <a:cs typeface="HelveticaNeueLTPro-Cn"/>
              </a:rPr>
              <a:t> </a:t>
            </a:r>
            <a:r>
              <a:rPr sz="1600" dirty="0">
                <a:solidFill>
                  <a:srgbClr val="EF3D42"/>
                </a:solidFill>
                <a:latin typeface="HelveticaNeueLTPro-Cn"/>
                <a:cs typeface="HelveticaNeueLTPro-Cn"/>
              </a:rPr>
              <a:t>followed.</a:t>
            </a:r>
            <a:endParaRPr sz="1600" dirty="0">
              <a:latin typeface="HelveticaNeueLTPro-Cn"/>
              <a:cs typeface="HelveticaNeueLTPro-C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90249" y="1626361"/>
            <a:ext cx="6656603" cy="4680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0249" y="1626349"/>
            <a:ext cx="6656705" cy="4681220"/>
          </a:xfrm>
          <a:custGeom>
            <a:avLst/>
            <a:gdLst/>
            <a:ahLst/>
            <a:cxnLst/>
            <a:rect l="l" t="t" r="r" b="b"/>
            <a:pathLst>
              <a:path w="6656705" h="4681220">
                <a:moveTo>
                  <a:pt x="0" y="4680991"/>
                </a:moveTo>
                <a:lnTo>
                  <a:pt x="6656603" y="4680991"/>
                </a:lnTo>
                <a:lnTo>
                  <a:pt x="6656603" y="0"/>
                </a:lnTo>
                <a:lnTo>
                  <a:pt x="0" y="0"/>
                </a:lnTo>
                <a:lnTo>
                  <a:pt x="0" y="468099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15149"/>
            <a:ext cx="12193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</a:pPr>
            <a:r>
              <a:rPr dirty="0"/>
              <a:t>Identifying </a:t>
            </a:r>
            <a:r>
              <a:rPr lang="en-GB" dirty="0"/>
              <a:t>R</a:t>
            </a:r>
            <a:r>
              <a:rPr dirty="0" err="1"/>
              <a:t>isk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27300" y="1549182"/>
            <a:ext cx="2505710" cy="11875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spc="5" dirty="0">
                <a:latin typeface="HelveticaNeueLTPro-Cn"/>
                <a:cs typeface="HelveticaNeueLTPro-Cn"/>
              </a:rPr>
              <a:t>Every </a:t>
            </a:r>
            <a:r>
              <a:rPr sz="1600" dirty="0">
                <a:latin typeface="HelveticaNeueLTPro-Cn"/>
                <a:cs typeface="HelveticaNeueLTPro-Cn"/>
              </a:rPr>
              <a:t>CEMEX employee,  </a:t>
            </a:r>
            <a:r>
              <a:rPr sz="1600" spc="-15" dirty="0">
                <a:latin typeface="HelveticaNeueLTPro-Cn"/>
                <a:cs typeface="HelveticaNeueLTPro-Cn"/>
              </a:rPr>
              <a:t>contractor, visitor, </a:t>
            </a:r>
            <a:r>
              <a:rPr sz="1600" dirty="0">
                <a:latin typeface="HelveticaNeueLTPro-Cn"/>
                <a:cs typeface="HelveticaNeueLTPro-Cn"/>
              </a:rPr>
              <a:t>and customer on CEMEX premises is </a:t>
            </a:r>
            <a:r>
              <a:rPr sz="1600" spc="5" dirty="0">
                <a:latin typeface="HelveticaNeueLTPro-Cn"/>
                <a:cs typeface="HelveticaNeueLTPro-Cn"/>
              </a:rPr>
              <a:t>at </a:t>
            </a:r>
            <a:r>
              <a:rPr sz="1600" dirty="0">
                <a:latin typeface="HelveticaNeueLTPro-Cn"/>
                <a:cs typeface="HelveticaNeueLTPro-Cn"/>
              </a:rPr>
              <a:t>risk of slipping, tripping or</a:t>
            </a:r>
            <a:r>
              <a:rPr sz="1600" spc="-100" dirty="0">
                <a:latin typeface="HelveticaNeueLTPro-Cn"/>
                <a:cs typeface="HelveticaNeueLTPro-Cn"/>
              </a:rPr>
              <a:t> </a:t>
            </a:r>
            <a:r>
              <a:rPr sz="1600" dirty="0">
                <a:latin typeface="HelveticaNeueLTPro-Cn"/>
                <a:cs typeface="HelveticaNeueLTPro-Cn"/>
              </a:rPr>
              <a:t>falling.</a:t>
            </a:r>
          </a:p>
        </p:txBody>
      </p:sp>
      <p:sp>
        <p:nvSpPr>
          <p:cNvPr id="4" name="object 4"/>
          <p:cNvSpPr/>
          <p:nvPr/>
        </p:nvSpPr>
        <p:spPr>
          <a:xfrm>
            <a:off x="3418446" y="4286110"/>
            <a:ext cx="2475128" cy="172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8446" y="4286122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8446" y="1626349"/>
            <a:ext cx="2475128" cy="1721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8446" y="162634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5085" y="1626349"/>
            <a:ext cx="2475128" cy="1721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95085" y="162634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95085" y="4286110"/>
            <a:ext cx="2475128" cy="172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5085" y="4286122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1711" y="1626349"/>
            <a:ext cx="2475128" cy="1721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71711" y="162634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99400" y="3361175"/>
            <a:ext cx="11557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Lack of</a:t>
            </a:r>
            <a:r>
              <a:rPr sz="1100" spc="-8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housekeeping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76033" y="3361175"/>
            <a:ext cx="9213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Unsafe</a:t>
            </a:r>
            <a:r>
              <a:rPr sz="1100" spc="-6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behaviour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52666" y="3361175"/>
            <a:ext cx="2145665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Poor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conditions of workplaces, roads</a:t>
            </a:r>
            <a:r>
              <a:rPr sz="1100" spc="-14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and  walkways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76033" y="6027290"/>
            <a:ext cx="9213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Unsafe</a:t>
            </a:r>
            <a:r>
              <a:rPr sz="1100" spc="-6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behaviour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2666" y="6027290"/>
            <a:ext cx="12122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Not secured</a:t>
            </a:r>
            <a:r>
              <a:rPr sz="1100" spc="-8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workplace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99400" y="6027290"/>
            <a:ext cx="6699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Poor</a:t>
            </a:r>
            <a:r>
              <a:rPr sz="1100" spc="-7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lighting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71711" y="4286110"/>
            <a:ext cx="2475128" cy="1721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1711" y="4286122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368799" y="4359592"/>
            <a:ext cx="214200" cy="2142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15149"/>
            <a:ext cx="12193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</a:pPr>
            <a:r>
              <a:rPr dirty="0"/>
              <a:t>Safe</a:t>
            </a:r>
            <a:r>
              <a:rPr spc="-5" dirty="0"/>
              <a:t> </a:t>
            </a:r>
            <a:r>
              <a:rPr lang="en-GB" spc="-5" dirty="0"/>
              <a:t>B</a:t>
            </a:r>
            <a:r>
              <a:rPr dirty="0" err="1"/>
              <a:t>ehaviour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650" y="3361175"/>
            <a:ext cx="218440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Stop</a:t>
            </a:r>
            <a:r>
              <a:rPr sz="1100" spc="-2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and</a:t>
            </a:r>
            <a:r>
              <a:rPr sz="1100" spc="-6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Think.</a:t>
            </a:r>
            <a:r>
              <a:rPr sz="1100" spc="-9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Warn</a:t>
            </a:r>
            <a:r>
              <a:rPr sz="1100" spc="-2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others</a:t>
            </a:r>
            <a:r>
              <a:rPr sz="1100" spc="-2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of</a:t>
            </a:r>
            <a:r>
              <a:rPr sz="1100" spc="-1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dangerous </a:t>
            </a:r>
            <a:r>
              <a:rPr sz="1100" spc="-10" dirty="0" err="1">
                <a:solidFill>
                  <a:srgbClr val="003876"/>
                </a:solidFill>
                <a:latin typeface="HelveticaNeueLTPro-Cn"/>
                <a:cs typeface="HelveticaNeueLTPro-Cn"/>
              </a:rPr>
              <a:t>behaviour</a:t>
            </a:r>
            <a:r>
              <a:rPr sz="1100" spc="-10" dirty="0">
                <a:solidFill>
                  <a:srgbClr val="003876"/>
                </a:solidFill>
                <a:latin typeface="HelveticaNeueLTPro-Cn"/>
                <a:cs typeface="HelveticaNeueLTPro-Cn"/>
              </a:rPr>
              <a:t>.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354" y="1619999"/>
            <a:ext cx="2475128" cy="172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354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30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10282" y="3361175"/>
            <a:ext cx="214312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Get a </a:t>
            </a:r>
            <a:r>
              <a:rPr lang="en-GB"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G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rip. Hold the </a:t>
            </a:r>
            <a:r>
              <a:rPr lang="en-GB" sz="1100" dirty="0" err="1">
                <a:solidFill>
                  <a:srgbClr val="003876"/>
                </a:solidFill>
                <a:latin typeface="HelveticaNeueLTPro-Cn"/>
                <a:cs typeface="HelveticaNeueLTPro-Cn"/>
              </a:rPr>
              <a:t>hanrail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 while</a:t>
            </a:r>
            <a:r>
              <a:rPr sz="1100" spc="-14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walking.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2993" y="1619999"/>
            <a:ext cx="2475128" cy="1721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2980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86916" y="3361175"/>
            <a:ext cx="176783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Wear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properly laced safety</a:t>
            </a:r>
            <a:r>
              <a:rPr sz="1100" spc="-9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lang="en-GB"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boots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.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99618" y="1619999"/>
            <a:ext cx="2475128" cy="1721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9618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63549" y="3361175"/>
            <a:ext cx="157988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Report </a:t>
            </a:r>
            <a:r>
              <a:rPr lang="en-GB"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N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ear</a:t>
            </a:r>
            <a:r>
              <a:rPr lang="en-GB"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 M</a:t>
            </a:r>
            <a:r>
              <a:rPr sz="1100" dirty="0" err="1">
                <a:solidFill>
                  <a:srgbClr val="003876"/>
                </a:solidFill>
                <a:latin typeface="HelveticaNeueLTPro-Cn"/>
                <a:cs typeface="HelveticaNeueLTPro-Cn"/>
              </a:rPr>
              <a:t>isses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lang="en-GB"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/ Hazards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in</a:t>
            </a:r>
            <a:r>
              <a:rPr sz="1100" spc="-9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INTELEX</a:t>
            </a:r>
            <a:endParaRPr sz="1100" dirty="0">
              <a:latin typeface="HelveticaNeueLTPro-Cn"/>
              <a:cs typeface="HelveticaNeueLTPro-C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43999"/>
              </p:ext>
            </p:extLst>
          </p:nvPr>
        </p:nvGraphicFramePr>
        <p:xfrm>
          <a:off x="540002" y="4146450"/>
          <a:ext cx="11109325" cy="1872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0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When was the last time</a:t>
                      </a:r>
                      <a:r>
                        <a:rPr sz="1600" b="1" spc="-10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you…?</a:t>
                      </a:r>
                      <a:endParaRPr sz="16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74930" marB="0"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GB" sz="1100" spc="-25" dirty="0">
                          <a:latin typeface="HelveticaNeueLTPro-Cn"/>
                          <a:cs typeface="HelveticaNeueLTPro-Cn"/>
                        </a:rPr>
                        <a:t>Reminded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others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to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act in a safe</a:t>
                      </a:r>
                      <a:r>
                        <a:rPr sz="1100" spc="2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way?</a:t>
                      </a:r>
                    </a:p>
                  </a:txBody>
                  <a:tcPr marL="0" marR="0" marT="46990" marB="0">
                    <a:lnT w="6350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Didn´t hold the</a:t>
                      </a:r>
                      <a:r>
                        <a:rPr sz="1100" spc="-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lang="en-GB" sz="1100" spc="-5" dirty="0">
                          <a:latin typeface="HelveticaNeueLTPro-Cn"/>
                          <a:cs typeface="HelveticaNeueLTPro-Cn"/>
                        </a:rPr>
                        <a:t>handrail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?</a:t>
                      </a:r>
                    </a:p>
                  </a:txBody>
                  <a:tcPr marL="0" marR="0" marT="4699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spc="-5" dirty="0">
                          <a:latin typeface="HelveticaNeueLTPro-Cn"/>
                          <a:cs typeface="HelveticaNeueLTPro-Cn"/>
                        </a:rPr>
                        <a:t>Worked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with your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boots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 not properly laced up?</a:t>
                      </a:r>
                    </a:p>
                  </a:txBody>
                  <a:tcPr marL="0" marR="0" marT="4699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083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Reported a</a:t>
                      </a:r>
                      <a:r>
                        <a:rPr sz="1100" spc="-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Near Miss / Hazard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?</a:t>
                      </a:r>
                    </a:p>
                  </a:txBody>
                  <a:tcPr marL="0" marR="0" marT="46990" marB="0">
                    <a:lnT w="3175">
                      <a:solidFill>
                        <a:srgbClr val="7F7F7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20">
                <a:tc>
                  <a:txBody>
                    <a:bodyPr/>
                    <a:lstStyle/>
                    <a:p>
                      <a:pPr marL="68345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TAKE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CARE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OF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YOUR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SAFETY AND ENCOURAGE</a:t>
                      </a:r>
                      <a:r>
                        <a:rPr sz="1100" b="1" spc="2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OTHERS.</a:t>
                      </a:r>
                      <a:endParaRPr sz="1100" dirty="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Obrázek 16">
            <a:extLst>
              <a:ext uri="{FF2B5EF4-FFF2-40B4-BE49-F238E27FC236}">
                <a16:creationId xmlns:a16="http://schemas.microsoft.com/office/drawing/2014/main" id="{044AC4FF-99CC-4818-9222-F45A14BEC7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704" y="1619999"/>
            <a:ext cx="2436741" cy="1728000"/>
          </a:xfrm>
          <a:prstGeom prst="rect">
            <a:avLst/>
          </a:prstGeom>
        </p:spPr>
      </p:pic>
      <p:sp>
        <p:nvSpPr>
          <p:cNvPr id="18" name="object 14">
            <a:extLst>
              <a:ext uri="{FF2B5EF4-FFF2-40B4-BE49-F238E27FC236}">
                <a16:creationId xmlns:a16="http://schemas.microsoft.com/office/drawing/2014/main" id="{F31DCE64-D89E-4B53-B1EF-ABE910B602C7}"/>
              </a:ext>
            </a:extLst>
          </p:cNvPr>
          <p:cNvSpPr/>
          <p:nvPr/>
        </p:nvSpPr>
        <p:spPr>
          <a:xfrm>
            <a:off x="9176245" y="1619999"/>
            <a:ext cx="2437200" cy="172800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15149"/>
            <a:ext cx="12193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</a:pPr>
            <a:r>
              <a:rPr dirty="0"/>
              <a:t>Railings, </a:t>
            </a:r>
            <a:r>
              <a:rPr lang="en-GB" dirty="0"/>
              <a:t>O</a:t>
            </a:r>
            <a:r>
              <a:rPr dirty="0" err="1"/>
              <a:t>penings</a:t>
            </a:r>
            <a:r>
              <a:rPr dirty="0"/>
              <a:t> in</a:t>
            </a:r>
            <a:r>
              <a:rPr spc="-120" dirty="0"/>
              <a:t> </a:t>
            </a:r>
            <a:r>
              <a:rPr lang="en-GB" spc="-120" dirty="0"/>
              <a:t>F</a:t>
            </a:r>
            <a:r>
              <a:rPr dirty="0" err="1"/>
              <a:t>loors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650" y="3361175"/>
            <a:ext cx="228981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260"/>
              </a:lnSpc>
              <a:spcBef>
                <a:spcPts val="10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All elevated permanent work</a:t>
            </a:r>
            <a:r>
              <a:rPr sz="1100" spc="-2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sites</a:t>
            </a:r>
            <a:endParaRPr sz="1100">
              <a:latin typeface="HelveticaNeueLTPro-Cn"/>
              <a:cs typeface="HelveticaNeueLTPro-Cn"/>
            </a:endParaRPr>
          </a:p>
          <a:p>
            <a:pPr marL="12700" marR="5080" algn="just">
              <a:lnSpc>
                <a:spcPts val="1200"/>
              </a:lnSpc>
              <a:spcBef>
                <a:spcPts val="8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(1.5 m above the surrounding level) shall</a:t>
            </a:r>
            <a:r>
              <a:rPr sz="1100" spc="-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be  fitted with a 110 cm handrail and equipped  with a toe</a:t>
            </a:r>
            <a:r>
              <a:rPr sz="1100" spc="-1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board.</a:t>
            </a:r>
            <a:endParaRPr sz="1100">
              <a:latin typeface="HelveticaNeueLTPro-Cn"/>
              <a:cs typeface="HelveticaNeueLTPro-C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40000" y="4146450"/>
          <a:ext cx="11125198" cy="1861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5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83">
                <a:tc gridSpan="3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-30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Take </a:t>
                      </a: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5 for a quick check. </a:t>
                      </a:r>
                      <a:r>
                        <a:rPr sz="1600" b="1" spc="-35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Your </a:t>
                      </a: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safety</a:t>
                      </a:r>
                      <a:r>
                        <a:rPr sz="1600" b="1" spc="-5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matters.</a:t>
                      </a:r>
                      <a:endParaRPr sz="16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749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25">
                <a:tc>
                  <a:txBody>
                    <a:bodyPr/>
                    <a:lstStyle/>
                    <a:p>
                      <a:pPr marL="12261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WHAT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CAN YOU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CHECK?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R="3797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IS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EVERTHING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OK?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125476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IS SOMETHING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WRONG?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Are railings in good shape and high enough? Is nothing</a:t>
                      </a: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missing?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1905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379730" algn="ctr">
                        <a:lnSpc>
                          <a:spcPct val="100000"/>
                        </a:lnSpc>
                      </a:pPr>
                      <a:r>
                        <a:rPr sz="1650" baseline="5050" dirty="0">
                          <a:latin typeface="Webdings"/>
                          <a:cs typeface="Webdings"/>
                        </a:rPr>
                        <a:t> </a:t>
                      </a: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/ </a:t>
                      </a:r>
                      <a:r>
                        <a:rPr sz="1650" baseline="5050" dirty="0">
                          <a:latin typeface="Webdings"/>
                          <a:cs typeface="Webdings"/>
                        </a:rPr>
                        <a:t>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No / </a:t>
                      </a:r>
                      <a:r>
                        <a:rPr sz="1650" baseline="5050" dirty="0">
                          <a:latin typeface="Webdings"/>
                          <a:cs typeface="Webdings"/>
                        </a:rPr>
                        <a:t> </a:t>
                      </a:r>
                      <a:r>
                        <a:rPr sz="1100" spc="-5" dirty="0">
                          <a:latin typeface="HelveticaNeueLTPro-Cn"/>
                          <a:cs typeface="HelveticaNeueLTPro-Cn"/>
                        </a:rPr>
                        <a:t>Partially</a:t>
                      </a:r>
                      <a:endParaRPr sz="1100" dirty="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635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Are all openings in floors protected? Are hatches </a:t>
                      </a:r>
                      <a:r>
                        <a:rPr sz="1100" spc="-5" dirty="0">
                          <a:latin typeface="HelveticaNeueLTPro-Cn"/>
                          <a:cs typeface="HelveticaNeueLTPro-Cn"/>
                        </a:rPr>
                        <a:t>closed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and</a:t>
                      </a:r>
                      <a:r>
                        <a:rPr sz="1100" spc="-7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robust?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1905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379730" algn="ctr">
                        <a:lnSpc>
                          <a:spcPct val="100000"/>
                        </a:lnSpc>
                      </a:pPr>
                      <a:r>
                        <a:rPr sz="1650" baseline="5050" dirty="0">
                          <a:latin typeface="Webdings"/>
                          <a:cs typeface="Webdings"/>
                        </a:rPr>
                        <a:t> </a:t>
                      </a: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/ </a:t>
                      </a:r>
                      <a:r>
                        <a:rPr sz="1650" baseline="5050" dirty="0">
                          <a:latin typeface="Webdings"/>
                          <a:cs typeface="Webdings"/>
                        </a:rPr>
                        <a:t>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No / </a:t>
                      </a:r>
                      <a:r>
                        <a:rPr sz="1650" baseline="5050" dirty="0">
                          <a:latin typeface="Webdings"/>
                          <a:cs typeface="Webdings"/>
                        </a:rPr>
                        <a:t> </a:t>
                      </a:r>
                      <a:r>
                        <a:rPr sz="1100" spc="-5" dirty="0">
                          <a:latin typeface="HelveticaNeueLTPro-Cn"/>
                          <a:cs typeface="HelveticaNeueLTPro-Cn"/>
                        </a:rPr>
                        <a:t>Partially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635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46354" y="1619999"/>
            <a:ext cx="2475128" cy="172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354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30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10282" y="3361175"/>
            <a:ext cx="2408555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All openings in floors must be secured</a:t>
            </a:r>
            <a:r>
              <a:rPr sz="1100" spc="-9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against  falls.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22993" y="1619999"/>
            <a:ext cx="2475128" cy="1721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2980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86916" y="3361175"/>
            <a:ext cx="242824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Holes in floors that cannot be covered must</a:t>
            </a:r>
            <a:r>
              <a:rPr sz="1100" spc="-9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be  surrounded by handrails and</a:t>
            </a:r>
            <a:r>
              <a:rPr sz="1100" spc="-2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marked.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99618" y="1619999"/>
            <a:ext cx="2475128" cy="1721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9618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63549" y="3361175"/>
            <a:ext cx="19977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0"/>
              </a:lnSpc>
              <a:spcBef>
                <a:spcPts val="100"/>
              </a:spcBef>
            </a:pP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Fixed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ladders must</a:t>
            </a:r>
            <a:r>
              <a:rPr sz="1100" spc="-1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have</a:t>
            </a:r>
            <a:endParaRPr sz="1100">
              <a:latin typeface="HelveticaNeueLTPro-Cn"/>
              <a:cs typeface="HelveticaNeueLTPro-Cn"/>
            </a:endParaRPr>
          </a:p>
          <a:p>
            <a:pPr marL="12700">
              <a:lnSpc>
                <a:spcPts val="1260"/>
              </a:lnSpc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a fall-prevention gate </a:t>
            </a:r>
            <a:r>
              <a:rPr sz="1100" spc="5" dirty="0">
                <a:solidFill>
                  <a:srgbClr val="003876"/>
                </a:solidFill>
                <a:latin typeface="HelveticaNeueLTPro-Cn"/>
                <a:cs typeface="HelveticaNeueLTPro-Cn"/>
              </a:rPr>
              <a:t>at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the exit</a:t>
            </a:r>
            <a:r>
              <a:rPr sz="1100" spc="-9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point.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176245" y="1619999"/>
            <a:ext cx="2475128" cy="172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6245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15149"/>
            <a:ext cx="12193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</a:pPr>
            <a:r>
              <a:rPr dirty="0"/>
              <a:t>Ladders,</a:t>
            </a:r>
            <a:r>
              <a:rPr spc="-120" dirty="0"/>
              <a:t> </a:t>
            </a:r>
            <a:r>
              <a:rPr lang="en-GB" spc="-120" dirty="0"/>
              <a:t>S</a:t>
            </a:r>
            <a:r>
              <a:rPr dirty="0" err="1"/>
              <a:t>caffolding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650" y="3361175"/>
            <a:ext cx="2290445" cy="80021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Ladders must always be in good working  condition. Visually inspect them before</a:t>
            </a:r>
            <a:r>
              <a:rPr sz="1100" spc="-18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each use. </a:t>
            </a:r>
            <a:r>
              <a:rPr lang="en-GB"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They should be formally inspected with records in place.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354" y="4286110"/>
            <a:ext cx="2475128" cy="1713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354" y="5999939"/>
            <a:ext cx="2475230" cy="0"/>
          </a:xfrm>
          <a:custGeom>
            <a:avLst/>
            <a:gdLst/>
            <a:ahLst/>
            <a:cxnLst/>
            <a:rect l="l" t="t" r="r" b="b"/>
            <a:pathLst>
              <a:path w="2475230">
                <a:moveTo>
                  <a:pt x="0" y="0"/>
                </a:moveTo>
                <a:lnTo>
                  <a:pt x="2475128" y="0"/>
                </a:lnTo>
              </a:path>
            </a:pathLst>
          </a:custGeom>
          <a:ln w="509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354" y="4286122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30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354" y="1619999"/>
            <a:ext cx="2475128" cy="1721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354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30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80566" y="5252295"/>
            <a:ext cx="5389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6545" algn="l"/>
              </a:tabLst>
            </a:pPr>
            <a:r>
              <a:rPr sz="1100" u="sng" dirty="0">
                <a:solidFill>
                  <a:srgbClr val="003876"/>
                </a:solidFill>
                <a:uFill>
                  <a:solidFill>
                    <a:srgbClr val="7F7F7F"/>
                  </a:solidFill>
                </a:uFill>
                <a:latin typeface="HelveticaNeueLTPro-Cn"/>
                <a:cs typeface="HelveticaNeueLTPro-Cn"/>
              </a:rPr>
              <a:t> 	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5818" y="4282961"/>
            <a:ext cx="2387600" cy="12618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Scaffolding must be in a good working  condition and equipped with all elements  (kickplates,</a:t>
            </a:r>
            <a:r>
              <a:rPr sz="1100" spc="-6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railings,</a:t>
            </a:r>
            <a:r>
              <a:rPr sz="1100" spc="-6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access</a:t>
            </a:r>
            <a:r>
              <a:rPr sz="1100" spc="-2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ladders,</a:t>
            </a:r>
            <a:r>
              <a:rPr sz="1100" spc="-6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etc.).</a:t>
            </a:r>
            <a:r>
              <a:rPr sz="1100" spc="-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The  working condition of the scaffolding must be  checked regularly. The scaffolding must be  </a:t>
            </a:r>
            <a:r>
              <a:rPr lang="en-GB"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inspected weekly and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marked as safe for</a:t>
            </a:r>
            <a:r>
              <a:rPr sz="1100" spc="-1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use.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0566" y="5861895"/>
            <a:ext cx="5389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6545" algn="l"/>
              </a:tabLst>
            </a:pPr>
            <a:r>
              <a:rPr sz="1100" u="sng" dirty="0">
                <a:solidFill>
                  <a:srgbClr val="003876"/>
                </a:solidFill>
                <a:uFill>
                  <a:solidFill>
                    <a:srgbClr val="7F7F7F"/>
                  </a:solidFill>
                </a:uFill>
                <a:latin typeface="HelveticaNeueLTPro-Cn"/>
                <a:cs typeface="HelveticaNeueLTPro-Cn"/>
              </a:rPr>
              <a:t> 	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0282" y="3361175"/>
            <a:ext cx="23444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Ladder </a:t>
            </a: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inclination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must be between 65-75</a:t>
            </a:r>
            <a:r>
              <a:rPr sz="1100" spc="-5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°.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22993" y="1619999"/>
            <a:ext cx="2475128" cy="1721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2980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86916" y="3361175"/>
            <a:ext cx="2475128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The ladder must overlap </a:t>
            </a:r>
            <a:r>
              <a:rPr sz="1100" spc="5" dirty="0">
                <a:solidFill>
                  <a:srgbClr val="003876"/>
                </a:solidFill>
                <a:latin typeface="HelveticaNeueLTPro-Cn"/>
                <a:cs typeface="HelveticaNeueLTPro-Cn"/>
              </a:rPr>
              <a:t>at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least 1.1 m </a:t>
            </a:r>
            <a:r>
              <a:rPr sz="1100" spc="5" dirty="0">
                <a:solidFill>
                  <a:srgbClr val="003876"/>
                </a:solidFill>
                <a:latin typeface="HelveticaNeueLTPro-Cn"/>
                <a:cs typeface="HelveticaNeueLTPro-Cn"/>
              </a:rPr>
              <a:t>at</a:t>
            </a:r>
            <a:r>
              <a:rPr sz="1100" spc="-9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the exit/entry</a:t>
            </a: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point.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99618" y="1619999"/>
            <a:ext cx="2475128" cy="172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99618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63549" y="3361175"/>
            <a:ext cx="2348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The ladder must be secured against</a:t>
            </a:r>
            <a:r>
              <a:rPr sz="1100" spc="-8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slipping.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76245" y="1619999"/>
            <a:ext cx="2475128" cy="1721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6245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293268" y="4146450"/>
          <a:ext cx="5363845" cy="849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3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Ask yourself one question. It can spare you weeks in</a:t>
                      </a:r>
                      <a:r>
                        <a:rPr sz="1600" b="1" spc="-130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hospital</a:t>
                      </a:r>
                      <a:endParaRPr sz="16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749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25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WHEN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WAS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THE LAST TIME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YOU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CHECKED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YOUR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LADDER?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15149"/>
            <a:ext cx="12193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</a:pPr>
            <a:r>
              <a:rPr dirty="0"/>
              <a:t>Ladders, </a:t>
            </a:r>
            <a:r>
              <a:rPr lang="en-GB" dirty="0"/>
              <a:t>S</a:t>
            </a:r>
            <a:r>
              <a:rPr dirty="0" err="1"/>
              <a:t>caffolding</a:t>
            </a:r>
            <a:r>
              <a:rPr dirty="0"/>
              <a:t>,</a:t>
            </a:r>
            <a:r>
              <a:rPr spc="-235" dirty="0"/>
              <a:t> </a:t>
            </a:r>
            <a:r>
              <a:rPr lang="en-GB" spc="-235" dirty="0"/>
              <a:t>R</a:t>
            </a:r>
            <a:r>
              <a:rPr dirty="0" err="1"/>
              <a:t>ailings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650" y="6027290"/>
            <a:ext cx="198501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Only authorized persons can</a:t>
            </a:r>
            <a:r>
              <a:rPr sz="1100" spc="-8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enter</a:t>
            </a:r>
            <a:r>
              <a:rPr sz="1100" spc="-2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the  scaffolding.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0" y="3361175"/>
            <a:ext cx="245491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Always use three contact points when</a:t>
            </a:r>
            <a:r>
              <a:rPr sz="1100" spc="-7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climbing 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up or down </a:t>
            </a:r>
            <a:r>
              <a:rPr lang="en-GB"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a</a:t>
            </a:r>
            <a:r>
              <a:rPr sz="1100" spc="-1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spc="-15" dirty="0">
                <a:solidFill>
                  <a:srgbClr val="003876"/>
                </a:solidFill>
                <a:latin typeface="HelveticaNeueLTPro-Cn"/>
                <a:cs typeface="HelveticaNeueLTPro-Cn"/>
              </a:rPr>
              <a:t>ladder.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354" y="4286110"/>
            <a:ext cx="2475128" cy="172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354" y="4286122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30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354" y="1619999"/>
            <a:ext cx="2475128" cy="1721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354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30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10282" y="6027290"/>
            <a:ext cx="2497455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EF3D42"/>
                </a:solidFill>
                <a:latin typeface="HelveticaNeueLTPro-Cn"/>
                <a:cs typeface="HelveticaNeueLTPro-Cn"/>
              </a:rPr>
              <a:t>Do not raise the work site by using unstable  objects or by using the scaffolding</a:t>
            </a:r>
            <a:r>
              <a:rPr sz="1100" spc="-100" dirty="0">
                <a:solidFill>
                  <a:srgbClr val="EF3D42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EF3D42"/>
                </a:solidFill>
                <a:latin typeface="HelveticaNeueLTPro-Cn"/>
                <a:cs typeface="HelveticaNeueLTPro-Cn"/>
              </a:rPr>
              <a:t>construction.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0282" y="3361175"/>
            <a:ext cx="243332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EF3D42"/>
                </a:solidFill>
                <a:latin typeface="HelveticaNeueLTPro-Cn"/>
                <a:cs typeface="HelveticaNeueLTPro-Cn"/>
              </a:rPr>
              <a:t>Do not carry out work that requires you to</a:t>
            </a:r>
            <a:r>
              <a:rPr sz="1100" spc="-75" dirty="0">
                <a:solidFill>
                  <a:srgbClr val="EF3D42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EF3D42"/>
                </a:solidFill>
                <a:latin typeface="HelveticaNeueLTPro-Cn"/>
                <a:cs typeface="HelveticaNeueLTPro-Cn"/>
              </a:rPr>
              <a:t>lean over the sides of the</a:t>
            </a:r>
            <a:r>
              <a:rPr sz="1100" spc="-15" dirty="0">
                <a:solidFill>
                  <a:srgbClr val="EF3D42"/>
                </a:solidFill>
                <a:latin typeface="HelveticaNeueLTPro-Cn"/>
                <a:cs typeface="HelveticaNeueLTPro-Cn"/>
              </a:rPr>
              <a:t> ladder.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2993" y="4286110"/>
            <a:ext cx="2475128" cy="1721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2980" y="4286122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2993" y="1619999"/>
            <a:ext cx="2475128" cy="172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2980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86916" y="6027290"/>
            <a:ext cx="242062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Any damage to the scaffolding must be  reported. Do not remove any scaffolding</a:t>
            </a:r>
            <a:r>
              <a:rPr sz="1100" spc="-13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parts.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86916" y="3361175"/>
            <a:ext cx="15741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EF3D42"/>
                </a:solidFill>
                <a:latin typeface="HelveticaNeueLTPro-Cn"/>
                <a:cs typeface="HelveticaNeueLTPro-Cn"/>
              </a:rPr>
              <a:t>Do not carry loads on</a:t>
            </a:r>
            <a:r>
              <a:rPr sz="1100" spc="-80" dirty="0">
                <a:solidFill>
                  <a:srgbClr val="EF3D42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EF3D42"/>
                </a:solidFill>
                <a:latin typeface="HelveticaNeueLTPro-Cn"/>
                <a:cs typeface="HelveticaNeueLTPro-Cn"/>
              </a:rPr>
              <a:t>ladders.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99618" y="4286110"/>
            <a:ext cx="2475128" cy="1721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99618" y="4286122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99618" y="1619999"/>
            <a:ext cx="2475128" cy="1721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99618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163549" y="3361175"/>
            <a:ext cx="20421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EF3D42"/>
                </a:solidFill>
                <a:latin typeface="HelveticaNeueLTPro-Cn"/>
                <a:cs typeface="HelveticaNeueLTPro-Cn"/>
              </a:rPr>
              <a:t>Do not use dangerous tools on</a:t>
            </a:r>
            <a:r>
              <a:rPr sz="1100" spc="-95" dirty="0">
                <a:solidFill>
                  <a:srgbClr val="EF3D42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EF3D42"/>
                </a:solidFill>
                <a:latin typeface="HelveticaNeueLTPro-Cn"/>
                <a:cs typeface="HelveticaNeueLTPro-Cn"/>
              </a:rPr>
              <a:t>ladders.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76245" y="1619999"/>
            <a:ext cx="2475128" cy="1721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76245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69899" y="6007751"/>
            <a:ext cx="2483485" cy="0"/>
          </a:xfrm>
          <a:custGeom>
            <a:avLst/>
            <a:gdLst/>
            <a:ahLst/>
            <a:cxnLst/>
            <a:rect l="l" t="t" r="r" b="b"/>
            <a:pathLst>
              <a:path w="2483484">
                <a:moveTo>
                  <a:pt x="0" y="0"/>
                </a:moveTo>
                <a:lnTo>
                  <a:pt x="2483294" y="0"/>
                </a:lnTo>
              </a:path>
            </a:pathLst>
          </a:custGeom>
          <a:ln w="635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69899" y="5422751"/>
            <a:ext cx="2483485" cy="0"/>
          </a:xfrm>
          <a:custGeom>
            <a:avLst/>
            <a:gdLst/>
            <a:ahLst/>
            <a:cxnLst/>
            <a:rect l="l" t="t" r="r" b="b"/>
            <a:pathLst>
              <a:path w="2483484">
                <a:moveTo>
                  <a:pt x="0" y="0"/>
                </a:moveTo>
                <a:lnTo>
                  <a:pt x="2483294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9169895" y="4146450"/>
          <a:ext cx="2483485" cy="949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3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183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Space for</a:t>
                      </a:r>
                      <a:r>
                        <a:rPr sz="1600" b="1" spc="-30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self-reflection</a:t>
                      </a:r>
                      <a:endParaRPr sz="16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749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25"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WHAT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CAN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 CHANGE TO 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STAY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SAFE?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15149"/>
            <a:ext cx="12193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</a:pPr>
            <a:r>
              <a:rPr dirty="0"/>
              <a:t>Housekeeping, </a:t>
            </a:r>
            <a:r>
              <a:rPr lang="en-GB" dirty="0"/>
              <a:t>P</a:t>
            </a:r>
            <a:r>
              <a:rPr dirty="0" err="1"/>
              <a:t>ersonal</a:t>
            </a:r>
            <a:r>
              <a:rPr dirty="0"/>
              <a:t> </a:t>
            </a:r>
            <a:r>
              <a:rPr lang="en-GB" dirty="0"/>
              <a:t>P</a:t>
            </a:r>
            <a:r>
              <a:rPr dirty="0" err="1"/>
              <a:t>rotective</a:t>
            </a:r>
            <a:r>
              <a:rPr spc="-120" dirty="0"/>
              <a:t> </a:t>
            </a:r>
            <a:r>
              <a:rPr lang="en-GB" spc="-120" dirty="0"/>
              <a:t>E</a:t>
            </a:r>
            <a:r>
              <a:rPr dirty="0" err="1"/>
              <a:t>quipment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650" y="6027290"/>
            <a:ext cx="1822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Use non-slip gloves in case of</a:t>
            </a:r>
            <a:r>
              <a:rPr sz="1100" spc="-9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risk.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0" y="3361175"/>
            <a:ext cx="229997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Work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sites and roads must be kept </a:t>
            </a: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clean</a:t>
            </a:r>
            <a:r>
              <a:rPr sz="1100" spc="-9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for  pedestrians.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354" y="4286110"/>
            <a:ext cx="2475128" cy="172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354" y="4286122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30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354" y="1619999"/>
            <a:ext cx="2475128" cy="1721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354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30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10282" y="6027290"/>
            <a:ext cx="211709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Store equipment and tools </a:t>
            </a:r>
            <a:r>
              <a:rPr sz="1100" spc="5" dirty="0">
                <a:solidFill>
                  <a:srgbClr val="003876"/>
                </a:solidFill>
                <a:latin typeface="HelveticaNeueLTPro-Cn"/>
                <a:cs typeface="HelveticaNeueLTPro-Cn"/>
              </a:rPr>
              <a:t>at</a:t>
            </a:r>
            <a:r>
              <a:rPr sz="1100" spc="-9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designated  locations.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0282" y="3361175"/>
            <a:ext cx="2460625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Pedestrian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routes must be free of potholes,</a:t>
            </a:r>
            <a:r>
              <a:rPr sz="1100" spc="-11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ice and</a:t>
            </a: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spc="-10" dirty="0">
                <a:solidFill>
                  <a:srgbClr val="003876"/>
                </a:solidFill>
                <a:latin typeface="HelveticaNeueLTPro-Cn"/>
                <a:cs typeface="HelveticaNeueLTPro-Cn"/>
              </a:rPr>
              <a:t>snow.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2993" y="4286110"/>
            <a:ext cx="2475128" cy="1721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2980" y="4286122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2993" y="1619999"/>
            <a:ext cx="2475128" cy="172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2980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86916" y="3361175"/>
            <a:ext cx="2214880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Risk areas in the work site must be</a:t>
            </a:r>
            <a:r>
              <a:rPr sz="1100" spc="-9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clearly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marked.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99618" y="1619999"/>
            <a:ext cx="2475128" cy="17218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99618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63549" y="3361175"/>
            <a:ext cx="2359660" cy="4978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Always use suitable </a:t>
            </a:r>
            <a:r>
              <a:rPr lang="en-GB"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boots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 that are in good  condition </a:t>
            </a:r>
            <a:r>
              <a:rPr sz="1100" spc="5" dirty="0">
                <a:solidFill>
                  <a:srgbClr val="003876"/>
                </a:solidFill>
                <a:latin typeface="HelveticaNeueLTPro-Cn"/>
                <a:cs typeface="HelveticaNeueLTPro-Cn"/>
              </a:rPr>
              <a:t>at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work sites. Always wear</a:t>
            </a:r>
            <a:r>
              <a:rPr sz="1100" spc="-18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properly laced</a:t>
            </a: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lang="en-GB"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boots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.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76245" y="1619999"/>
            <a:ext cx="2475128" cy="1721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76245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348703"/>
              </p:ext>
            </p:extLst>
          </p:nvPr>
        </p:nvGraphicFramePr>
        <p:xfrm>
          <a:off x="6293266" y="4146450"/>
          <a:ext cx="5360670" cy="1879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1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Ready for working</a:t>
                      </a:r>
                      <a:r>
                        <a:rPr sz="1600" b="1" spc="-10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safely?</a:t>
                      </a:r>
                      <a:endParaRPr sz="16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749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25">
                <a:tc gridSpan="2"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DO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YOU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HAVE…?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991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All tools stored </a:t>
                      </a:r>
                      <a:r>
                        <a:rPr sz="1100" spc="5" dirty="0">
                          <a:latin typeface="HelveticaNeueLTPro-Cn"/>
                          <a:cs typeface="HelveticaNeueLTPro-Cn"/>
                        </a:rPr>
                        <a:t>at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designated</a:t>
                      </a: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place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107314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650" baseline="5050" dirty="0">
                          <a:latin typeface="Webdings"/>
                          <a:cs typeface="Webdings"/>
                        </a:rPr>
                        <a:t> </a:t>
                      </a: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/ </a:t>
                      </a:r>
                      <a:r>
                        <a:rPr sz="1650" baseline="5050" dirty="0">
                          <a:latin typeface="Webdings"/>
                          <a:cs typeface="Webdings"/>
                        </a:rPr>
                        <a:t></a:t>
                      </a:r>
                      <a:r>
                        <a:rPr sz="1650" spc="7" baseline="5050" dirty="0">
                          <a:latin typeface="Webdings"/>
                          <a:cs typeface="Webdings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No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11303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1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Proper</a:t>
                      </a:r>
                      <a:r>
                        <a:rPr sz="1100" spc="-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lang="en-GB" sz="1100" dirty="0">
                          <a:latin typeface="HelveticaNeueLTPro-Cn"/>
                          <a:cs typeface="HelveticaNeueLTPro-Cn"/>
                        </a:rPr>
                        <a:t>boots</a:t>
                      </a:r>
                      <a:endParaRPr sz="1100" dirty="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10795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650" baseline="5050" dirty="0">
                          <a:latin typeface="Webdings"/>
                          <a:cs typeface="Webdings"/>
                        </a:rPr>
                        <a:t> </a:t>
                      </a: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/ </a:t>
                      </a:r>
                      <a:r>
                        <a:rPr sz="1650" baseline="5050" dirty="0">
                          <a:latin typeface="Webdings"/>
                          <a:cs typeface="Webdings"/>
                        </a:rPr>
                        <a:t></a:t>
                      </a:r>
                      <a:r>
                        <a:rPr sz="1650" spc="7" baseline="5050" dirty="0">
                          <a:latin typeface="Webdings"/>
                          <a:cs typeface="Webdings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No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113664" marB="0"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99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100" spc="-20" dirty="0">
                          <a:latin typeface="HelveticaNeueLTPro-Cn"/>
                          <a:cs typeface="HelveticaNeueLTPro-Cn"/>
                        </a:rPr>
                        <a:t>Tools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for keeping workplaces and roads</a:t>
                      </a:r>
                      <a:r>
                        <a:rPr sz="1100" spc="-5" dirty="0">
                          <a:latin typeface="HelveticaNeueLTPro-Cn"/>
                          <a:cs typeface="HelveticaNeueLTPro-Cn"/>
                        </a:rPr>
                        <a:t> clean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107314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650" baseline="5050" dirty="0">
                          <a:latin typeface="Webdings"/>
                          <a:cs typeface="Webdings"/>
                        </a:rPr>
                        <a:t> </a:t>
                      </a: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/ </a:t>
                      </a:r>
                      <a:r>
                        <a:rPr sz="1650" baseline="5050" dirty="0">
                          <a:latin typeface="Webdings"/>
                          <a:cs typeface="Webdings"/>
                        </a:rPr>
                        <a:t></a:t>
                      </a:r>
                      <a:r>
                        <a:rPr sz="1650" spc="7" baseline="5050" dirty="0">
                          <a:latin typeface="Webdings"/>
                          <a:cs typeface="Webdings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No</a:t>
                      </a:r>
                    </a:p>
                  </a:txBody>
                  <a:tcPr marL="0" marR="0" marT="11303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15149"/>
            <a:ext cx="12193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100"/>
              </a:spcBef>
              <a:tabLst>
                <a:tab pos="4606290" algn="l"/>
              </a:tabLst>
            </a:pPr>
            <a:r>
              <a:rPr spc="-15" dirty="0"/>
              <a:t>Vehicles, </a:t>
            </a:r>
            <a:r>
              <a:rPr lang="en-GB" spc="-15" dirty="0"/>
              <a:t>W</a:t>
            </a:r>
            <a:r>
              <a:rPr dirty="0" err="1"/>
              <a:t>ork</a:t>
            </a:r>
            <a:r>
              <a:rPr dirty="0"/>
              <a:t> on the</a:t>
            </a:r>
            <a:r>
              <a:rPr spc="-90" dirty="0"/>
              <a:t> </a:t>
            </a:r>
            <a:r>
              <a:rPr lang="en-GB" spc="-90" dirty="0"/>
              <a:t>T</a:t>
            </a:r>
            <a:r>
              <a:rPr dirty="0"/>
              <a:t>op of	</a:t>
            </a:r>
            <a:r>
              <a:rPr lang="en-GB" spc="-10" dirty="0"/>
              <a:t>V</a:t>
            </a:r>
            <a:r>
              <a:rPr spc="-10" dirty="0" err="1"/>
              <a:t>ehicles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3650" y="3361175"/>
            <a:ext cx="2265045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There are fixed or mobile platforms for</a:t>
            </a:r>
            <a:r>
              <a:rPr sz="1100" spc="-9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safe access to</a:t>
            </a: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trucks.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354" y="1619999"/>
            <a:ext cx="2475128" cy="172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354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30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10282" y="3361175"/>
            <a:ext cx="2374265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If they cannot be accessed from the</a:t>
            </a:r>
            <a:r>
              <a:rPr sz="1100" spc="-9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platform,  safe access to the </a:t>
            </a: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vehicle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must be</a:t>
            </a:r>
            <a:r>
              <a:rPr sz="1100" spc="-6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ensured.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2993" y="1619999"/>
            <a:ext cx="2475128" cy="1721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2980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86916" y="3361175"/>
            <a:ext cx="2481580" cy="82586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When entering and exiting the </a:t>
            </a: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vehicle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use</a:t>
            </a:r>
            <a:r>
              <a:rPr sz="1100" spc="-8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three</a:t>
            </a:r>
            <a:r>
              <a:rPr lang="en-GB"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 points of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contact and face the</a:t>
            </a:r>
            <a:r>
              <a:rPr sz="1100" spc="-2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vehicle.</a:t>
            </a:r>
            <a:endParaRPr lang="cs-CZ" sz="1100" spc="-5" dirty="0">
              <a:latin typeface="HelveticaNeueLTPro-Cn"/>
              <a:cs typeface="HelveticaNeueLTPro-Cn"/>
            </a:endParaRPr>
          </a:p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(Be careful when descending onto an</a:t>
            </a:r>
            <a:r>
              <a:rPr sz="1100" spc="-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uneven  surface.)</a:t>
            </a:r>
            <a:endParaRPr sz="1100" dirty="0">
              <a:latin typeface="HelveticaNeueLTPro-Cn"/>
              <a:cs typeface="HelveticaNeueLTPro-C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99618" y="1619999"/>
            <a:ext cx="2475128" cy="1721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99618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63549" y="3361175"/>
            <a:ext cx="2491105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Enter the loading area only by ramp, </a:t>
            </a:r>
            <a:r>
              <a:rPr sz="1100" spc="-15" dirty="0">
                <a:solidFill>
                  <a:srgbClr val="003876"/>
                </a:solidFill>
                <a:latin typeface="HelveticaNeueLTPro-Cn"/>
                <a:cs typeface="HelveticaNeueLTPro-Cn"/>
              </a:rPr>
              <a:t>ladder,</a:t>
            </a:r>
            <a:r>
              <a:rPr sz="1100" spc="-170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etc.  Never</a:t>
            </a:r>
            <a:r>
              <a:rPr sz="1100" spc="-5" dirty="0">
                <a:solidFill>
                  <a:srgbClr val="003876"/>
                </a:solidFill>
                <a:latin typeface="HelveticaNeueLTPro-Cn"/>
                <a:cs typeface="HelveticaNeueLTPro-Cn"/>
              </a:rPr>
              <a:t> </a:t>
            </a:r>
            <a:r>
              <a:rPr sz="1100" dirty="0">
                <a:solidFill>
                  <a:srgbClr val="003876"/>
                </a:solidFill>
                <a:latin typeface="HelveticaNeueLTPro-Cn"/>
                <a:cs typeface="HelveticaNeueLTPro-Cn"/>
              </a:rPr>
              <a:t>jump.</a:t>
            </a:r>
            <a:endParaRPr sz="1100">
              <a:latin typeface="HelveticaNeueLTPro-Cn"/>
              <a:cs typeface="HelveticaNeueLTPro-C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76245" y="1619999"/>
            <a:ext cx="2475128" cy="1721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6245" y="1619999"/>
            <a:ext cx="2475230" cy="1722120"/>
          </a:xfrm>
          <a:custGeom>
            <a:avLst/>
            <a:gdLst/>
            <a:ahLst/>
            <a:cxnLst/>
            <a:rect l="l" t="t" r="r" b="b"/>
            <a:pathLst>
              <a:path w="2475229" h="1722120">
                <a:moveTo>
                  <a:pt x="0" y="1721827"/>
                </a:moveTo>
                <a:lnTo>
                  <a:pt x="2475128" y="1721827"/>
                </a:lnTo>
                <a:lnTo>
                  <a:pt x="2475128" y="0"/>
                </a:lnTo>
                <a:lnTo>
                  <a:pt x="0" y="0"/>
                </a:lnTo>
                <a:lnTo>
                  <a:pt x="0" y="172182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540000" y="4146450"/>
          <a:ext cx="11125200" cy="1861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1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7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83">
                <a:tc gridSpan="3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Are you a driver? </a:t>
                      </a:r>
                      <a:r>
                        <a:rPr sz="1600" b="1" spc="-30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Take </a:t>
                      </a: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a quick</a:t>
                      </a:r>
                      <a:r>
                        <a:rPr sz="1600" b="1" spc="20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600" b="1" dirty="0">
                          <a:solidFill>
                            <a:srgbClr val="003876"/>
                          </a:solidFill>
                          <a:latin typeface="HelveticaNeueLTPro-BdCn"/>
                          <a:cs typeface="HelveticaNeueLTPro-BdCn"/>
                        </a:rPr>
                        <a:t>check.</a:t>
                      </a:r>
                      <a:endParaRPr sz="16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749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25">
                <a:tc>
                  <a:txBody>
                    <a:bodyPr/>
                    <a:lstStyle/>
                    <a:p>
                      <a:pPr marR="3600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WHAT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CAN YOU</a:t>
                      </a:r>
                      <a:r>
                        <a:rPr sz="1100" b="1" spc="2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CHECK?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R="3727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IS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EVERTHING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OK?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tc>
                  <a:txBody>
                    <a:bodyPr/>
                    <a:lstStyle/>
                    <a:p>
                      <a:pPr marL="11855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IS SOMETHING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NOT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HelveticaNeueLTPro-BdCn"/>
                          <a:cs typeface="HelveticaNeueLTPro-BdCn"/>
                        </a:rPr>
                        <a:t>OK?</a:t>
                      </a:r>
                      <a:endParaRPr sz="1100">
                        <a:latin typeface="HelveticaNeueLTPro-BdCn"/>
                        <a:cs typeface="HelveticaNeueLTPro-BdCn"/>
                      </a:endParaRPr>
                    </a:p>
                  </a:txBody>
                  <a:tcPr marL="0" marR="0" marT="51435" marB="0">
                    <a:solidFill>
                      <a:srgbClr val="0038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9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Is the platform on your truck in good</a:t>
                      </a:r>
                      <a:r>
                        <a:rPr sz="1100" spc="-1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condition?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1905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372745" algn="ctr">
                        <a:lnSpc>
                          <a:spcPct val="100000"/>
                        </a:lnSpc>
                      </a:pPr>
                      <a:r>
                        <a:rPr sz="1650" baseline="5050" dirty="0">
                          <a:latin typeface="Webdings"/>
                          <a:cs typeface="Webdings"/>
                        </a:rPr>
                        <a:t> </a:t>
                      </a: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/ </a:t>
                      </a:r>
                      <a:r>
                        <a:rPr sz="1650" baseline="5050" dirty="0">
                          <a:latin typeface="Webdings"/>
                          <a:cs typeface="Webdings"/>
                        </a:rPr>
                        <a:t>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No / </a:t>
                      </a:r>
                      <a:r>
                        <a:rPr sz="1650" baseline="5050" dirty="0">
                          <a:latin typeface="Webdings"/>
                          <a:cs typeface="Webdings"/>
                        </a:rPr>
                        <a:t></a:t>
                      </a:r>
                      <a:r>
                        <a:rPr sz="1650" spc="-7" baseline="5050" dirty="0">
                          <a:latin typeface="Webdings"/>
                          <a:cs typeface="Webdings"/>
                        </a:rPr>
                        <a:t> </a:t>
                      </a:r>
                      <a:r>
                        <a:rPr sz="1100" spc="-5" dirty="0">
                          <a:latin typeface="HelveticaNeueLTPro-Cn"/>
                          <a:cs typeface="HelveticaNeueLTPro-Cn"/>
                        </a:rPr>
                        <a:t>Partially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635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Are sites where you usually deliver material equipped safe for</a:t>
                      </a:r>
                      <a:r>
                        <a:rPr sz="1100" spc="-35" dirty="0">
                          <a:latin typeface="HelveticaNeueLTPro-Cn"/>
                          <a:cs typeface="HelveticaNeueLTPro-Cn"/>
                        </a:rPr>
                        <a:t>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unloading?</a:t>
                      </a:r>
                      <a:endParaRPr sz="110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1905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R="372745" algn="ctr">
                        <a:lnSpc>
                          <a:spcPct val="100000"/>
                        </a:lnSpc>
                      </a:pPr>
                      <a:r>
                        <a:rPr sz="1650" baseline="5050" dirty="0">
                          <a:latin typeface="Webdings"/>
                          <a:cs typeface="Webdings"/>
                        </a:rPr>
                        <a:t> </a:t>
                      </a:r>
                      <a:r>
                        <a:rPr sz="1100" spc="-30" dirty="0">
                          <a:latin typeface="HelveticaNeueLTPro-Cn"/>
                          <a:cs typeface="HelveticaNeueLTPro-Cn"/>
                        </a:rPr>
                        <a:t>Yes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/ </a:t>
                      </a:r>
                      <a:r>
                        <a:rPr sz="1650" baseline="5050" dirty="0">
                          <a:latin typeface="Webdings"/>
                          <a:cs typeface="Webdings"/>
                        </a:rPr>
                        <a:t> </a:t>
                      </a:r>
                      <a:r>
                        <a:rPr sz="1100" dirty="0">
                          <a:latin typeface="HelveticaNeueLTPro-Cn"/>
                          <a:cs typeface="HelveticaNeueLTPro-Cn"/>
                        </a:rPr>
                        <a:t>No / </a:t>
                      </a:r>
                      <a:r>
                        <a:rPr sz="1650" baseline="5050" dirty="0">
                          <a:latin typeface="Webdings"/>
                          <a:cs typeface="Webdings"/>
                        </a:rPr>
                        <a:t></a:t>
                      </a:r>
                      <a:r>
                        <a:rPr sz="1650" spc="-7" baseline="5050" dirty="0">
                          <a:latin typeface="Webdings"/>
                          <a:cs typeface="Webdings"/>
                        </a:rPr>
                        <a:t> </a:t>
                      </a:r>
                      <a:r>
                        <a:rPr sz="1100" spc="-5" dirty="0">
                          <a:latin typeface="HelveticaNeueLTPro-Cn"/>
                          <a:cs typeface="HelveticaNeueLTPro-Cn"/>
                        </a:rPr>
                        <a:t>Partially</a:t>
                      </a:r>
                      <a:endParaRPr sz="1100" dirty="0">
                        <a:latin typeface="HelveticaNeueLTPro-Cn"/>
                        <a:cs typeface="HelveticaNeueLTPro-Cn"/>
                      </a:endParaRPr>
                    </a:p>
                  </a:txBody>
                  <a:tcPr marL="0" marR="0" marT="635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1478</Words>
  <Application>Microsoft Office PowerPoint</Application>
  <PresentationFormat>Widescreen</PresentationFormat>
  <Paragraphs>249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Helvetica Neue Condensed</vt:lpstr>
      <vt:lpstr>HelveticaNeueLTPro-BdCn</vt:lpstr>
      <vt:lpstr>HelveticaNeueLTPro-Cn</vt:lpstr>
      <vt:lpstr>HelveticaNeueLTPro-HvCn</vt:lpstr>
      <vt:lpstr>Times New Roman</vt:lpstr>
      <vt:lpstr>Webdings</vt:lpstr>
      <vt:lpstr>Office Theme</vt:lpstr>
      <vt:lpstr>PowerPoint Presentation</vt:lpstr>
      <vt:lpstr>PowerPoint Presentation</vt:lpstr>
      <vt:lpstr>Identifying Risk</vt:lpstr>
      <vt:lpstr>Safe Behaviour</vt:lpstr>
      <vt:lpstr>Railings, Openings in Floors</vt:lpstr>
      <vt:lpstr>Ladders, Scaffolding</vt:lpstr>
      <vt:lpstr>Ladders, Scaffolding, Railings</vt:lpstr>
      <vt:lpstr>Housekeeping, Personal Protective Equipment</vt:lpstr>
      <vt:lpstr>Vehicles, Work on the Top of Vehicles</vt:lpstr>
      <vt:lpstr>Slips, Trips and Falls Self Assessment</vt:lpstr>
      <vt:lpstr>Slips, Trips and Falls Self Assessment</vt:lpstr>
      <vt:lpstr>Slips, Trips and Falls Self Assessment</vt:lpstr>
      <vt:lpstr>Slips, Trips and Falls Self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Tereza Pazourkova</dc:creator>
  <cp:lastModifiedBy>Andrew Taylor</cp:lastModifiedBy>
  <cp:revision>8</cp:revision>
  <dcterms:created xsi:type="dcterms:W3CDTF">2019-11-05T11:43:59Z</dcterms:created>
  <dcterms:modified xsi:type="dcterms:W3CDTF">2019-11-17T08:08:19Z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2019-11-05T00:00:00Z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2019-11-05T00:00:00Z</vt:filetime>
  </property>
</Properties>
</file>