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0" r:id="rId5"/>
    <p:sldId id="262" r:id="rId6"/>
    <p:sldId id="267" r:id="rId7"/>
    <p:sldId id="263" r:id="rId8"/>
    <p:sldId id="264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46F23-30B2-41AD-A859-110C720A22EA}" v="4" dt="2020-11-06T09:54:02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89E23-F224-224E-BDEF-8BBC6CC5BEC5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4343E-ACE8-9F45-BF4E-961C5B8EF1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5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4343E-ACE8-9F45-BF4E-961C5B8EF1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5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4343E-ACE8-9F45-BF4E-961C5B8EF1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7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4343E-ACE8-9F45-BF4E-961C5B8EF1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14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4343E-ACE8-9F45-BF4E-961C5B8EF1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4343E-ACE8-9F45-BF4E-961C5B8EF1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4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4343E-ACE8-9F45-BF4E-961C5B8EF1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9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5FA5-5D88-8144-A713-5149D5634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F1439-C9B3-CE43-B210-6D3F658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B3BBE-E031-9045-A479-F100827A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D9AE-3314-1A4D-BA5E-73AB8162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42B05-0EB1-E341-9B30-14006480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B2F9-0B82-3842-9DFF-D2AE5AC9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C4778-6FBC-DC47-B14D-5439050CF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16B1-5E3C-FD45-99A4-F737D420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6353-C547-C941-8C2F-3191070E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F32C4-4B96-AA47-AF2A-9F30A089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7B3CE-F3FA-5142-BADC-A3292807E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199FD-CBF1-5245-A9A2-07D038170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C822-F33C-0342-9E39-FB45EE2D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9259C-859D-B242-9512-F489CF96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D5A8-EE67-B342-9C16-15759EB1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3961-5B01-634F-BAB2-91BD8E41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FDAF-3D79-A942-B388-0C5B0240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9991-70D4-9F44-8C52-FD397F63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237B5-5623-6948-A20B-128B80AA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24BDB-6BE0-0A43-AB8F-58FB3F97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E128-A5B0-564E-8310-9CAFF48A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09DBC-FB71-5349-A87D-026091D1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ACB4-4733-A447-92EA-383677C7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18D9-0EAD-EB42-B9FA-D1CC4EF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E8B8-B98F-4D40-8A4E-8B259417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5EE6-42DD-DB45-874A-1F9D8548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80CC-7ABA-AA49-8F09-9304C7BC9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AF25D-BC74-5948-B0B0-75667DB32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6F797-355C-5645-B69C-8CC5C8B1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5550F-D2B5-9349-8061-41E7CB68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4A799-EDFD-8448-AC5D-A8A3E421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6958-F6BF-BE4B-99CF-54150DEA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6EAA-D299-D24C-8FB8-0BCD6233A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ADDC8-A8CC-004D-99AC-4D6E6580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77A877-4F36-3446-96F8-9BCB499E5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1C8F0-7457-684F-BEF0-EE2260779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884B2-F7E0-EB45-A2B0-8771FE32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754-17BF-DE4D-93C2-A290C914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C1AE4-37E3-4448-8D0E-9E86F61B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C1ED-1D62-4146-B83C-B1AE0C2A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710DF-F6F1-F34E-A528-C3A813AF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3B4C-0DD0-B241-8C75-BDCA1FFD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DEBA7-5948-A94E-B30F-F88A325B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DFD1D-1FC5-214F-8158-7EFDA295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EC6E8-617E-A746-B579-6C949EC1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17F43-678B-2941-9F2A-744ED823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5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AF41-6314-2847-9275-CF065C53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326F-4487-0D4C-A7B8-DB162F867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47508-4C50-364C-A0BC-0BE35F364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6ABF4-A845-5F45-86F5-A76FA138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3DF80-955A-4347-B3BD-B0979EA1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478A8-8074-E242-8BCF-59F52958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2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578D-F751-B14E-AF5A-B6E96557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082FD-20A3-AC40-9979-55F8D0F25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D1180-437D-2C44-BA41-34F2B2D33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CD6F-137C-EB40-AB2C-D6A436FC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EEAE6-44EB-AF4F-895C-9DC2E506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FC6D-688A-3A42-8663-665F1201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D4093-D0B8-C74A-A702-50F7B16F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3EDE3-1394-A049-B8E6-DD186182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29E2-2DC7-0647-9E68-A117B315C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0FDC-C248-DB4C-B39B-B7CBF2943382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3253-4B72-2143-97C9-6AE354F38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756EF-0C23-114E-A650-1EBAAA46A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8F92-8D1D-794D-9316-BC27DBCDE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UX6LABCEA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A801A-DBE9-42A6-BE7F-95BCDAC3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0" y="4572000"/>
            <a:ext cx="7094078" cy="196426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CEMEX UK 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Supports - Road Safety Week 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16 - 22 November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3869-52F0-42D4-AEBC-53C79EC5C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095" y="450166"/>
            <a:ext cx="4155359" cy="594211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We want to remind everyone that there is </a:t>
            </a:r>
            <a:r>
              <a:rPr lang="en-GB" sz="2400" b="1" dirty="0">
                <a:solidFill>
                  <a:schemeClr val="accent4"/>
                </a:solidFill>
              </a:rPr>
              <a:t>No Need to Speed </a:t>
            </a:r>
            <a:r>
              <a:rPr lang="en-GB" sz="2400" dirty="0">
                <a:solidFill>
                  <a:srgbClr val="FFFFFF"/>
                </a:solidFill>
              </a:rPr>
              <a:t>and agree why speed matters for safe and healthy journeys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__________________________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Slower traffic can help make places feel more welcoming</a:t>
            </a:r>
          </a:p>
          <a:p>
            <a:r>
              <a:rPr lang="en-GB" sz="2400" dirty="0">
                <a:solidFill>
                  <a:srgbClr val="FFFFFF"/>
                </a:solidFill>
              </a:rPr>
              <a:t>More people will choose to walk and cycle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More people will interact with each other on the street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4"/>
                </a:solidFill>
              </a:rPr>
              <a:t>= Fitter, Healthier and Happier Communities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32F68-2E25-4593-B542-8E987A3C90E7}"/>
              </a:ext>
            </a:extLst>
          </p:cNvPr>
          <p:cNvSpPr/>
          <p:nvPr/>
        </p:nvSpPr>
        <p:spPr>
          <a:xfrm>
            <a:off x="675249" y="3727938"/>
            <a:ext cx="4783016" cy="520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8F8CA-C612-4BEB-9B46-96FD596C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0" y="374486"/>
            <a:ext cx="7124350" cy="4152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37B72D-C1B7-46B0-AFEF-26003D62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148" y="3867325"/>
            <a:ext cx="1932515" cy="5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22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947EF2-087E-47DE-BDD8-A3FF09B16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28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F32C-2C94-444C-B54B-923F4221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722" y="1450966"/>
            <a:ext cx="6194474" cy="540703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en-GB" sz="1700" b="1" dirty="0"/>
          </a:p>
          <a:p>
            <a:pPr marL="0" indent="0">
              <a:buNone/>
            </a:pPr>
            <a:r>
              <a:rPr lang="en-GB" sz="2600" b="1" dirty="0">
                <a:solidFill>
                  <a:schemeClr val="accent4"/>
                </a:solidFill>
              </a:rPr>
              <a:t>Its time to come together to say that there is </a:t>
            </a:r>
          </a:p>
          <a:p>
            <a:pPr marL="0" indent="0">
              <a:buNone/>
            </a:pPr>
            <a:r>
              <a:rPr lang="en-GB" sz="2600" b="1" dirty="0">
                <a:solidFill>
                  <a:schemeClr val="accent4"/>
                </a:solidFill>
              </a:rPr>
              <a:t>No Need to Speed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Inappropriate speed contributes to around:</a:t>
            </a:r>
          </a:p>
          <a:p>
            <a:pPr marL="0" indent="0">
              <a:buNone/>
            </a:pPr>
            <a:r>
              <a:rPr lang="en-GB" sz="2600" dirty="0"/>
              <a:t>11% of all injury collisions reported to the police</a:t>
            </a:r>
          </a:p>
          <a:p>
            <a:pPr marL="0" indent="0">
              <a:buNone/>
            </a:pPr>
            <a:r>
              <a:rPr lang="en-GB" sz="2600" dirty="0"/>
              <a:t>15% of crashes resulting in a serious injury </a:t>
            </a:r>
          </a:p>
          <a:p>
            <a:pPr marL="0" indent="0">
              <a:buNone/>
            </a:pPr>
            <a:r>
              <a:rPr lang="en-GB" sz="2600" dirty="0"/>
              <a:t>24% of collisions that result in a death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Each year over 3,000 people are killed or seriously injured in accidents where ‘exceeding the speed limit’ or ‘travelling too fast for the conditions’ was recorded as a contributory factor by the police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C56B-EF34-46F8-A36C-3255895B0BFA}"/>
              </a:ext>
            </a:extLst>
          </p:cNvPr>
          <p:cNvSpPr txBox="1"/>
          <p:nvPr/>
        </p:nvSpPr>
        <p:spPr>
          <a:xfrm>
            <a:off x="2518117" y="1477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14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F32C-2C94-444C-B54B-923F4221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49" y="484695"/>
            <a:ext cx="8088923" cy="638532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4"/>
                </a:solidFill>
              </a:rPr>
              <a:t>Who Speeds? 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 81% of car drivers exceed the speed limit and 44% exceed 25mph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53% of car drivers exceed 30 mph and 19% exceed 35 mph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 8% of drivers speed but only 3% go over 70mph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000" dirty="0"/>
              <a:t> Motorways almost half (46%) of car drivers exceed the speed limit,                                    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2000" dirty="0"/>
              <a:t>with 11% going faster than 80 mph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400" b="1" dirty="0">
                <a:solidFill>
                  <a:schemeClr val="accent4"/>
                </a:solidFill>
              </a:rPr>
              <a:t>Research suggests there are three types of drivers:</a:t>
            </a:r>
          </a:p>
          <a:p>
            <a:r>
              <a:rPr lang="en-GB" sz="2000" dirty="0"/>
              <a:t>Compliant drivers who usually observe speed limits (52%)</a:t>
            </a:r>
          </a:p>
          <a:p>
            <a:r>
              <a:rPr lang="en-GB" sz="2000" dirty="0"/>
              <a:t>Moderate speeders who occasionally exceed speed limits (33%)</a:t>
            </a:r>
          </a:p>
          <a:p>
            <a:r>
              <a:rPr lang="en-GB" sz="2000" dirty="0"/>
              <a:t>Excessive speeders who routinely exceed speed limits (14%)</a:t>
            </a:r>
          </a:p>
          <a:p>
            <a:pPr marL="0" indent="0">
              <a:buNone/>
            </a:pPr>
            <a:r>
              <a:rPr lang="en-GB" sz="2000" dirty="0"/>
              <a:t>    However, even the moderate speeders exceed 30 mph limits regularly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C56B-EF34-46F8-A36C-3255895B0BFA}"/>
              </a:ext>
            </a:extLst>
          </p:cNvPr>
          <p:cNvSpPr txBox="1"/>
          <p:nvPr/>
        </p:nvSpPr>
        <p:spPr>
          <a:xfrm>
            <a:off x="2518117" y="1477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ABA8E-3160-4557-AB11-C4F65170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69" y="1137590"/>
            <a:ext cx="532874" cy="551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1837F-BAB4-4E48-A7A2-43F63E1B6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136" y="1896971"/>
            <a:ext cx="557213" cy="51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451DDE-D3B9-49DE-BBCA-EF2F0D2D6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027" y="3393964"/>
            <a:ext cx="562679" cy="552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42306-EAEC-46F8-8A7E-A946FCFB5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51" y="2624002"/>
            <a:ext cx="562555" cy="5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FD8B-3285-4928-A321-FADBD867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862" y="191687"/>
            <a:ext cx="8426547" cy="402488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4"/>
                </a:solidFill>
              </a:rPr>
              <a:t>Pedestrians</a:t>
            </a:r>
          </a:p>
          <a:p>
            <a:pPr marL="0" indent="0" algn="ctr">
              <a:buNone/>
            </a:pPr>
            <a:r>
              <a:rPr lang="en-GB" sz="2000" dirty="0"/>
              <a:t>	When struck by cars or car-derived vans</a:t>
            </a:r>
          </a:p>
          <a:p>
            <a:pPr marL="0" indent="0" algn="ctr">
              <a:buNone/>
            </a:pPr>
            <a:r>
              <a:rPr lang="en-GB" sz="2000" dirty="0"/>
              <a:t>      85% of pedestrians are killed at 40 mph -  95% survive at below 20 mph.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E8FED-A799-4ABC-A2F0-CC68EF3B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-27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32" y="1579712"/>
            <a:ext cx="4270205" cy="29067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981009-08BC-4F6D-AFA5-73AC52E4856A}"/>
              </a:ext>
            </a:extLst>
          </p:cNvPr>
          <p:cNvSpPr/>
          <p:nvPr/>
        </p:nvSpPr>
        <p:spPr>
          <a:xfrm>
            <a:off x="1882726" y="4756423"/>
            <a:ext cx="8426547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chemeClr val="accent4"/>
                </a:solidFill>
              </a:rPr>
              <a:t>Car drivers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000" dirty="0"/>
              <a:t>Half of drivers who were fatally injured were in an impact of 34 mph or less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000" dirty="0"/>
              <a:t>On average, in frontal impacts, belted drivers;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000" dirty="0"/>
              <a:t>17% risk of being fatally injured at 40 mph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000" dirty="0"/>
              <a:t>60% risk at 50 mph.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GB" sz="2000" b="1" dirty="0">
              <a:solidFill>
                <a:schemeClr val="accent4"/>
              </a:solidFill>
            </a:endParaRP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3544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1D8C9-49FC-4E60-B742-57F60E1D6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-15000" contrast="15000"/>
                    </a14:imgEffect>
                  </a14:imgLayer>
                </a14:imgProps>
              </a:ext>
            </a:extLst>
          </a:blip>
          <a:srcRect t="13571"/>
          <a:stretch/>
        </p:blipFill>
        <p:spPr>
          <a:xfrm>
            <a:off x="643467" y="2256502"/>
            <a:ext cx="5294714" cy="361335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709D79-6F6C-443A-827D-DF1951275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brightnessContrast bright="-20000" contrast="10000"/>
                    </a14:imgEffect>
                  </a14:imgLayer>
                </a14:imgProps>
              </a:ext>
            </a:extLst>
          </a:blip>
          <a:srcRect r="456" b="1049"/>
          <a:stretch/>
        </p:blipFill>
        <p:spPr>
          <a:xfrm>
            <a:off x="6253822" y="1253613"/>
            <a:ext cx="5202024" cy="49088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B76885-3A7A-4AB6-9B24-543399D53E1A}"/>
              </a:ext>
            </a:extLst>
          </p:cNvPr>
          <p:cNvSpPr/>
          <p:nvPr/>
        </p:nvSpPr>
        <p:spPr>
          <a:xfrm>
            <a:off x="6112043" y="828917"/>
            <a:ext cx="537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b="1" dirty="0"/>
              <a:t>Killed or seriously injured casualties by road user type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18760-1879-45D9-9398-68EDD60986AA}"/>
              </a:ext>
            </a:extLst>
          </p:cNvPr>
          <p:cNvSpPr/>
          <p:nvPr/>
        </p:nvSpPr>
        <p:spPr>
          <a:xfrm>
            <a:off x="736152" y="1748419"/>
            <a:ext cx="5349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Road deaths: GB, rolling years ending June, 2004-2019</a:t>
            </a:r>
          </a:p>
        </p:txBody>
      </p:sp>
    </p:spTree>
    <p:extLst>
      <p:ext uri="{BB962C8B-B14F-4D97-AF65-F5344CB8AC3E}">
        <p14:creationId xmlns:p14="http://schemas.microsoft.com/office/powerpoint/2010/main" val="272474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C56B-EF34-46F8-A36C-3255895B0BFA}"/>
              </a:ext>
            </a:extLst>
          </p:cNvPr>
          <p:cNvSpPr txBox="1"/>
          <p:nvPr/>
        </p:nvSpPr>
        <p:spPr>
          <a:xfrm>
            <a:off x="2518117" y="1477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Online Media 9" title="It's 30 for a reason road safety advert">
            <a:hlinkClick r:id="" action="ppaction://media"/>
            <a:extLst>
              <a:ext uri="{FF2B5EF4-FFF2-40B4-BE49-F238E27FC236}">
                <a16:creationId xmlns:a16="http://schemas.microsoft.com/office/drawing/2014/main" id="{E2634900-3422-4B99-8C8D-4046F93F29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8657" y="564156"/>
            <a:ext cx="7644458" cy="57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28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8FE9D-BC23-49AC-AFF7-B3368527E233}"/>
              </a:ext>
            </a:extLst>
          </p:cNvPr>
          <p:cNvSpPr txBox="1"/>
          <p:nvPr/>
        </p:nvSpPr>
        <p:spPr>
          <a:xfrm>
            <a:off x="8974874" y="1780905"/>
            <a:ext cx="2969894" cy="3235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Let’s support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Road Safety Week 2020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and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Save Lives</a:t>
            </a:r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CB6A8-DD26-4AAB-A067-49BDB22AE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8" r="3116" b="-2"/>
          <a:stretch/>
        </p:blipFill>
        <p:spPr>
          <a:xfrm>
            <a:off x="964774" y="494480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C8691-5E0C-4B8A-8FE3-5E699B42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025" y="6061025"/>
            <a:ext cx="1963974" cy="7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34CE02DE5B6142BC81961E54E3AA8F" ma:contentTypeVersion="13" ma:contentTypeDescription="Crear nuevo documento." ma:contentTypeScope="" ma:versionID="5232c6c7cce53471e6c2ff8e87f9aa3d">
  <xsd:schema xmlns:xsd="http://www.w3.org/2001/XMLSchema" xmlns:xs="http://www.w3.org/2001/XMLSchema" xmlns:p="http://schemas.microsoft.com/office/2006/metadata/properties" xmlns:ns3="5ad4e2ea-222d-42f6-911f-c7ebed363819" xmlns:ns4="cd13531a-e9ef-452d-a973-7e3aa68b4189" targetNamespace="http://schemas.microsoft.com/office/2006/metadata/properties" ma:root="true" ma:fieldsID="1074cf59f142532a4ac5fe5225e06812" ns3:_="" ns4:_="">
    <xsd:import namespace="5ad4e2ea-222d-42f6-911f-c7ebed363819"/>
    <xsd:import namespace="cd13531a-e9ef-452d-a973-7e3aa68b41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4e2ea-222d-42f6-911f-c7ebed363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3531a-e9ef-452d-a973-7e3aa68b4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1F381C-136C-4147-B1E0-74D07E781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4e2ea-222d-42f6-911f-c7ebed363819"/>
    <ds:schemaRef ds:uri="cd13531a-e9ef-452d-a973-7e3aa68b4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0D93CC-80D6-483C-9A4B-1C68E7E02E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9401D3-B014-4AEB-BB0A-33473D8C8F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387</Words>
  <Application>Microsoft Office PowerPoint</Application>
  <PresentationFormat>Widescreen</PresentationFormat>
  <Paragraphs>55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Office Theme</vt:lpstr>
      <vt:lpstr>CEMEX UK  Supports - Road Safety Week  16 - 22 November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CEMEX UK  Supports - Road Safety Week  16 - 22 November 2020</dc:title>
  <dc:creator>Carl Milton</dc:creator>
  <cp:lastModifiedBy>Carl Milton</cp:lastModifiedBy>
  <cp:revision>6</cp:revision>
  <dcterms:created xsi:type="dcterms:W3CDTF">2020-10-26T18:16:45Z</dcterms:created>
  <dcterms:modified xsi:type="dcterms:W3CDTF">2020-11-06T10:00:27Z</dcterms:modified>
</cp:coreProperties>
</file>