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8"/>
  </p:notesMasterIdLst>
  <p:sldIdLst>
    <p:sldId id="256" r:id="rId5"/>
    <p:sldId id="257" r:id="rId6"/>
    <p:sldId id="261" r:id="rId7"/>
    <p:sldId id="262" r:id="rId8"/>
    <p:sldId id="273" r:id="rId9"/>
    <p:sldId id="266" r:id="rId10"/>
    <p:sldId id="270" r:id="rId11"/>
    <p:sldId id="263" r:id="rId12"/>
    <p:sldId id="264" r:id="rId13"/>
    <p:sldId id="265" r:id="rId14"/>
    <p:sldId id="271" r:id="rId15"/>
    <p:sldId id="278" r:id="rId16"/>
    <p:sldId id="269"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jandra Dolores Gonzalez Garza" initials="AG" lastIdx="52" clrIdx="0">
    <p:extLst>
      <p:ext uri="{19B8F6BF-5375-455C-9EA6-DF929625EA0E}">
        <p15:presenceInfo xmlns:p15="http://schemas.microsoft.com/office/powerpoint/2012/main" userId="S::alejandradolores.gonzalez@cemex.com::a2bb314b-5560-4ef5-9363-0a9f1bac3fab" providerId="AD"/>
      </p:ext>
    </p:extLst>
  </p:cmAuthor>
  <p:cmAuthor id="2" name="Silvia Adriana Gonzalez Rodriguez" initials="SR" lastIdx="1" clrIdx="1">
    <p:extLst>
      <p:ext uri="{19B8F6BF-5375-455C-9EA6-DF929625EA0E}">
        <p15:presenceInfo xmlns:p15="http://schemas.microsoft.com/office/powerpoint/2012/main" userId="S::silviaadriana.gonzalez@cemex.com::3f293554-8305-4876-bfbe-5b5bdfb2e8c8" providerId="AD"/>
      </p:ext>
    </p:extLst>
  </p:cmAuthor>
  <p:cmAuthor id="3" name="Mai Haua Sanchez Arriaga" initials="MA" lastIdx="31" clrIdx="2">
    <p:extLst>
      <p:ext uri="{19B8F6BF-5375-455C-9EA6-DF929625EA0E}">
        <p15:presenceInfo xmlns:p15="http://schemas.microsoft.com/office/powerpoint/2012/main" userId="S::mai.sanchez@ext.cemex.com::75cfdd0a-8d6e-425a-9fad-85940b635eb3" providerId="AD"/>
      </p:ext>
    </p:extLst>
  </p:cmAuthor>
  <p:cmAuthor id="4" name="adria.robles" initials="ad" lastIdx="1" clrIdx="3">
    <p:extLst>
      <p:ext uri="{19B8F6BF-5375-455C-9EA6-DF929625EA0E}">
        <p15:presenceInfo xmlns:p15="http://schemas.microsoft.com/office/powerpoint/2012/main" userId="S::adria.robles_mediamonks.com#ext#@cemex.onmicrosoft.com::611ef99c-3399-4be7-9d1b-5639f748936a" providerId="AD"/>
      </p:ext>
    </p:extLst>
  </p:cmAuthor>
  <p:cmAuthor id="5" name="Carlos Gerardo Mahuad Celis" initials="CGMC" lastIdx="5" clrIdx="4">
    <p:extLst>
      <p:ext uri="{19B8F6BF-5375-455C-9EA6-DF929625EA0E}">
        <p15:presenceInfo xmlns:p15="http://schemas.microsoft.com/office/powerpoint/2012/main" userId="S::carlos.mahuad@cemex.com::dee168d9-d1b3-49ee-913f-7533a38a83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30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94656"/>
  </p:normalViewPr>
  <p:slideViewPr>
    <p:cSldViewPr snapToGrid="0" snapToObjects="1">
      <p:cViewPr varScale="1">
        <p:scale>
          <a:sx n="53" d="100"/>
          <a:sy n="53" d="100"/>
        </p:scale>
        <p:origin x="12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1-09-14T09:32:13.664" idx="11">
    <p:pos x="14495" y="2877"/>
    <p:text>Confirmar si se integra leyenda Net-Zero CO2 debajo del pastel de concreto
</p:text>
    <p:extLst>
      <p:ext uri="{C676402C-5697-4E1C-873F-D02D1690AC5C}">
        <p15:threadingInfo xmlns:p15="http://schemas.microsoft.com/office/powerpoint/2012/main" timeZoneBias="420"/>
      </p:ext>
    </p:extLst>
  </p:cm>
  <p:cm authorId="1" dt="2021-09-14T15:04:10.363" idx="46">
    <p:pos x="14495" y="2973"/>
    <p:text>[@Carlos Gerardo Mahuad Celis] 
</p:text>
    <p:extLst>
      <p:ext uri="{C676402C-5697-4E1C-873F-D02D1690AC5C}">
        <p15:threadingInfo xmlns:p15="http://schemas.microsoft.com/office/powerpoint/2012/main" timeZoneBias="420">
          <p15:parentCm authorId="3" idx="1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8956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40879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8713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9438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201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2002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Autor y fecha"/>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y fecha</a:t>
            </a:r>
          </a:p>
        </p:txBody>
      </p:sp>
      <p:sp>
        <p:nvSpPr>
          <p:cNvPr id="12" name="Título de presentació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Título de presentación</a:t>
            </a:r>
          </a:p>
        </p:txBody>
      </p:sp>
      <p:sp>
        <p:nvSpPr>
          <p:cNvPr id="13" name="Nivel de texto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Subtítulo de presentación</a:t>
            </a:r>
          </a:p>
          <a:p>
            <a:pPr lvl="1"/>
            <a:endParaRPr/>
          </a:p>
          <a:p>
            <a:pPr lvl="2"/>
            <a:endParaRPr/>
          </a:p>
          <a:p>
            <a:pPr lvl="3"/>
            <a:endParaRPr/>
          </a:p>
          <a:p>
            <a:pPr lvl="4"/>
            <a:endParaRPr/>
          </a:p>
        </p:txBody>
      </p:sp>
      <p:sp>
        <p:nvSpPr>
          <p:cNvPr id="14"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claración">
    <p:spTree>
      <p:nvGrpSpPr>
        <p:cNvPr id="1" name=""/>
        <p:cNvGrpSpPr/>
        <p:nvPr/>
      </p:nvGrpSpPr>
      <p:grpSpPr>
        <a:xfrm>
          <a:off x="0" y="0"/>
          <a:ext cx="0" cy="0"/>
          <a:chOff x="0" y="0"/>
          <a:chExt cx="0" cy="0"/>
        </a:xfrm>
      </p:grpSpPr>
      <p:sp>
        <p:nvSpPr>
          <p:cNvPr id="98" name="Nivel de texto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Declaración</a:t>
            </a:r>
          </a:p>
          <a:p>
            <a:pPr lvl="1"/>
            <a:endParaRPr/>
          </a:p>
          <a:p>
            <a:pPr lvl="2"/>
            <a:endParaRPr/>
          </a:p>
          <a:p>
            <a:pPr lvl="3"/>
            <a:endParaRPr/>
          </a:p>
          <a:p>
            <a:pPr lvl="4"/>
            <a:endParaRPr/>
          </a:p>
        </p:txBody>
      </p:sp>
      <p:sp>
        <p:nvSpPr>
          <p:cNvPr id="99"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Hecho (grande)">
    <p:spTree>
      <p:nvGrpSpPr>
        <p:cNvPr id="1" name=""/>
        <p:cNvGrpSpPr/>
        <p:nvPr/>
      </p:nvGrpSpPr>
      <p:grpSpPr>
        <a:xfrm>
          <a:off x="0" y="0"/>
          <a:ext cx="0" cy="0"/>
          <a:chOff x="0" y="0"/>
          <a:chExt cx="0" cy="0"/>
        </a:xfrm>
      </p:grpSpPr>
      <p:sp>
        <p:nvSpPr>
          <p:cNvPr id="106" name="Nivel de texto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Información del hecho"/>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Información del hecho</a:t>
            </a:r>
          </a:p>
        </p:txBody>
      </p:sp>
      <p:sp>
        <p:nvSpPr>
          <p:cNvPr id="108"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115" name="Atribució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Atribución</a:t>
            </a:r>
          </a:p>
        </p:txBody>
      </p:sp>
      <p:sp>
        <p:nvSpPr>
          <p:cNvPr id="116" name="Nivel de texto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“Frase celebre”</a:t>
            </a:r>
          </a:p>
          <a:p>
            <a:pPr lvl="1"/>
            <a:endParaRPr/>
          </a:p>
          <a:p>
            <a:pPr lvl="2"/>
            <a:endParaRPr/>
          </a:p>
          <a:p>
            <a:pPr lvl="3"/>
            <a:endParaRPr/>
          </a:p>
          <a:p>
            <a:pPr lvl="4"/>
            <a:endParaRPr/>
          </a:p>
        </p:txBody>
      </p:sp>
      <p:sp>
        <p:nvSpPr>
          <p:cNvPr id="117"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124" name="Imagen"/>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n"/>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n"/>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Imagen"/>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42"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ítulo de presentació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Título de presentación</a:t>
            </a:r>
          </a:p>
        </p:txBody>
      </p:sp>
      <p:sp>
        <p:nvSpPr>
          <p:cNvPr id="23" name="Autor y fecha"/>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y fecha</a:t>
            </a:r>
          </a:p>
        </p:txBody>
      </p:sp>
      <p:sp>
        <p:nvSpPr>
          <p:cNvPr id="24" name="Nivel de texto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Subtítulo de presentación</a:t>
            </a:r>
          </a:p>
          <a:p>
            <a:pPr lvl="1"/>
            <a:endParaRPr/>
          </a:p>
          <a:p>
            <a:pPr lvl="2"/>
            <a:endParaRPr/>
          </a:p>
          <a:p>
            <a:pPr lvl="3"/>
            <a:endParaRPr/>
          </a:p>
          <a:p>
            <a:pPr lvl="4"/>
            <a:endParaRPr/>
          </a:p>
        </p:txBody>
      </p:sp>
      <p:sp>
        <p:nvSpPr>
          <p:cNvPr id="25"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y foto alternativa">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ítulo de diapositiva"/>
          <p:cNvSpPr txBox="1">
            <a:spLocks noGrp="1"/>
          </p:cNvSpPr>
          <p:nvPr>
            <p:ph type="title" hasCustomPrompt="1"/>
          </p:nvPr>
        </p:nvSpPr>
        <p:spPr>
          <a:xfrm>
            <a:off x="1206500" y="1270000"/>
            <a:ext cx="9779000" cy="5882273"/>
          </a:xfrm>
          <a:prstGeom prst="rect">
            <a:avLst/>
          </a:prstGeom>
        </p:spPr>
        <p:txBody>
          <a:bodyPr anchor="b"/>
          <a:lstStyle/>
          <a:p>
            <a:r>
              <a:t>Título de diapositiva</a:t>
            </a:r>
          </a:p>
        </p:txBody>
      </p:sp>
      <p:sp>
        <p:nvSpPr>
          <p:cNvPr id="34" name="Nivel de texto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Subtítulo de diapositiva</a:t>
            </a:r>
          </a:p>
          <a:p>
            <a:pPr lvl="1"/>
            <a:endParaRPr/>
          </a:p>
          <a:p>
            <a:pPr lvl="2"/>
            <a:endParaRPr/>
          </a:p>
          <a:p>
            <a:pPr lvl="3"/>
            <a:endParaRPr/>
          </a:p>
          <a:p>
            <a:pPr lvl="4"/>
            <a:endParaRPr/>
          </a:p>
        </p:txBody>
      </p:sp>
      <p:sp>
        <p:nvSpPr>
          <p:cNvPr id="35" name="Número de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42" name="Título de diapositiva"/>
          <p:cNvSpPr txBox="1">
            <a:spLocks noGrp="1"/>
          </p:cNvSpPr>
          <p:nvPr>
            <p:ph type="title" hasCustomPrompt="1"/>
          </p:nvPr>
        </p:nvSpPr>
        <p:spPr>
          <a:prstGeom prst="rect">
            <a:avLst/>
          </a:prstGeom>
        </p:spPr>
        <p:txBody>
          <a:bodyPr/>
          <a:lstStyle/>
          <a:p>
            <a:r>
              <a:t>Título de diapositiva</a:t>
            </a:r>
          </a:p>
        </p:txBody>
      </p:sp>
      <p:sp>
        <p:nvSpPr>
          <p:cNvPr id="43" name="Subtítulo de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de diapositiva</a:t>
            </a:r>
          </a:p>
        </p:txBody>
      </p:sp>
      <p:sp>
        <p:nvSpPr>
          <p:cNvPr id="44" name="Nivel de texto 1…"/>
          <p:cNvSpPr txBox="1">
            <a:spLocks noGrp="1"/>
          </p:cNvSpPr>
          <p:nvPr>
            <p:ph type="body" idx="1" hasCustomPrompt="1"/>
          </p:nvPr>
        </p:nvSpPr>
        <p:spPr>
          <a:prstGeom prst="rect">
            <a:avLst/>
          </a:prstGeom>
        </p:spPr>
        <p:txBody>
          <a:bodyPr/>
          <a:lstStyle/>
          <a:p>
            <a:r>
              <a:t>Texto en viñeta de diapositiva</a:t>
            </a:r>
          </a:p>
          <a:p>
            <a:pPr lvl="1"/>
            <a:endParaRPr/>
          </a:p>
          <a:p>
            <a:pPr lvl="2"/>
            <a:endParaRPr/>
          </a:p>
          <a:p>
            <a:pPr lvl="3"/>
            <a:endParaRPr/>
          </a:p>
          <a:p>
            <a:pPr lvl="4"/>
            <a:endParaRPr/>
          </a:p>
        </p:txBody>
      </p:sp>
      <p:sp>
        <p:nvSpPr>
          <p:cNvPr id="45"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52" name="Nivel de texto 1…"/>
          <p:cNvSpPr txBox="1">
            <a:spLocks noGrp="1"/>
          </p:cNvSpPr>
          <p:nvPr>
            <p:ph type="body" idx="1" hasCustomPrompt="1"/>
          </p:nvPr>
        </p:nvSpPr>
        <p:spPr>
          <a:prstGeom prst="rect">
            <a:avLst/>
          </a:prstGeom>
        </p:spPr>
        <p:txBody>
          <a:bodyPr numCol="2" spcCol="1098550"/>
          <a:lstStyle/>
          <a:p>
            <a:r>
              <a:t>Texto en viñeta de diapositiva</a:t>
            </a:r>
          </a:p>
          <a:p>
            <a:pPr lvl="1"/>
            <a:endParaRPr/>
          </a:p>
          <a:p>
            <a:pPr lvl="2"/>
            <a:endParaRPr/>
          </a:p>
          <a:p>
            <a:pPr lvl="3"/>
            <a:endParaRPr/>
          </a:p>
          <a:p>
            <a:pPr lvl="4"/>
            <a:endParaRPr/>
          </a:p>
        </p:txBody>
      </p:sp>
      <p:sp>
        <p:nvSpPr>
          <p:cNvPr id="53"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0" name="Subtítulo de diapositiva"/>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de diapositiva</a:t>
            </a:r>
          </a:p>
        </p:txBody>
      </p:sp>
      <p:sp>
        <p:nvSpPr>
          <p:cNvPr id="61" name="Nivel de texto 1…"/>
          <p:cNvSpPr txBox="1">
            <a:spLocks noGrp="1"/>
          </p:cNvSpPr>
          <p:nvPr>
            <p:ph type="body" sz="half" idx="1" hasCustomPrompt="1"/>
          </p:nvPr>
        </p:nvSpPr>
        <p:spPr>
          <a:xfrm>
            <a:off x="1206500" y="4248504"/>
            <a:ext cx="9779000" cy="8256630"/>
          </a:xfrm>
          <a:prstGeom prst="rect">
            <a:avLst/>
          </a:prstGeom>
        </p:spPr>
        <p:txBody>
          <a:bodyPr/>
          <a:lstStyle/>
          <a:p>
            <a:r>
              <a:t>Texto en viñeta de diapositiva</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ítulo de diapositiva"/>
          <p:cNvSpPr txBox="1">
            <a:spLocks noGrp="1"/>
          </p:cNvSpPr>
          <p:nvPr>
            <p:ph type="title" hasCustomPrompt="1"/>
          </p:nvPr>
        </p:nvSpPr>
        <p:spPr>
          <a:xfrm>
            <a:off x="1206500" y="1079500"/>
            <a:ext cx="9779000" cy="1435100"/>
          </a:xfrm>
          <a:prstGeom prst="rect">
            <a:avLst/>
          </a:prstGeom>
        </p:spPr>
        <p:txBody>
          <a:bodyPr/>
          <a:lstStyle/>
          <a:p>
            <a:r>
              <a:t>Título de diapositiva</a:t>
            </a:r>
          </a:p>
        </p:txBody>
      </p:sp>
      <p:sp>
        <p:nvSpPr>
          <p:cNvPr id="64"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ción">
    <p:spTree>
      <p:nvGrpSpPr>
        <p:cNvPr id="1" name=""/>
        <p:cNvGrpSpPr/>
        <p:nvPr/>
      </p:nvGrpSpPr>
      <p:grpSpPr>
        <a:xfrm>
          <a:off x="0" y="0"/>
          <a:ext cx="0" cy="0"/>
          <a:chOff x="0" y="0"/>
          <a:chExt cx="0" cy="0"/>
        </a:xfrm>
      </p:grpSpPr>
      <p:sp>
        <p:nvSpPr>
          <p:cNvPr id="71" name="Título de sección"/>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Título de sección</a:t>
            </a:r>
          </a:p>
        </p:txBody>
      </p:sp>
      <p:sp>
        <p:nvSpPr>
          <p:cNvPr id="72" name="Número de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ólo título">
    <p:spTree>
      <p:nvGrpSpPr>
        <p:cNvPr id="1" name=""/>
        <p:cNvGrpSpPr/>
        <p:nvPr/>
      </p:nvGrpSpPr>
      <p:grpSpPr>
        <a:xfrm>
          <a:off x="0" y="0"/>
          <a:ext cx="0" cy="0"/>
          <a:chOff x="0" y="0"/>
          <a:chExt cx="0" cy="0"/>
        </a:xfrm>
      </p:grpSpPr>
      <p:sp>
        <p:nvSpPr>
          <p:cNvPr id="79" name="Título de diapositiva"/>
          <p:cNvSpPr txBox="1">
            <a:spLocks noGrp="1"/>
          </p:cNvSpPr>
          <p:nvPr>
            <p:ph type="title" hasCustomPrompt="1"/>
          </p:nvPr>
        </p:nvSpPr>
        <p:spPr>
          <a:xfrm>
            <a:off x="1206500" y="1079500"/>
            <a:ext cx="21971000" cy="1434949"/>
          </a:xfrm>
          <a:prstGeom prst="rect">
            <a:avLst/>
          </a:prstGeom>
        </p:spPr>
        <p:txBody>
          <a:bodyPr/>
          <a:lstStyle/>
          <a:p>
            <a:r>
              <a:t>Título de diapositiva</a:t>
            </a:r>
          </a:p>
        </p:txBody>
      </p:sp>
      <p:sp>
        <p:nvSpPr>
          <p:cNvPr id="80" name="Subtítulo de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de diapositiva</a:t>
            </a:r>
          </a:p>
        </p:txBody>
      </p:sp>
      <p:sp>
        <p:nvSpPr>
          <p:cNvPr id="81"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ítulo de agenda"/>
          <p:cNvSpPr txBox="1">
            <a:spLocks noGrp="1"/>
          </p:cNvSpPr>
          <p:nvPr>
            <p:ph type="title" hasCustomPrompt="1"/>
          </p:nvPr>
        </p:nvSpPr>
        <p:spPr>
          <a:xfrm>
            <a:off x="1206500" y="1079500"/>
            <a:ext cx="21971000" cy="1435100"/>
          </a:xfrm>
          <a:prstGeom prst="rect">
            <a:avLst/>
          </a:prstGeom>
        </p:spPr>
        <p:txBody>
          <a:bodyPr/>
          <a:lstStyle/>
          <a:p>
            <a:r>
              <a:t>Título de agenda</a:t>
            </a:r>
          </a:p>
        </p:txBody>
      </p:sp>
      <p:sp>
        <p:nvSpPr>
          <p:cNvPr id="89" name="Subtítulo de agend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de agenda</a:t>
            </a:r>
          </a:p>
        </p:txBody>
      </p:sp>
      <p:sp>
        <p:nvSpPr>
          <p:cNvPr id="90" name="Nivel de texto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Temas de agenda</a:t>
            </a:r>
          </a:p>
          <a:p>
            <a:pPr lvl="1"/>
            <a:endParaRPr/>
          </a:p>
          <a:p>
            <a:pPr lvl="2"/>
            <a:endParaRPr/>
          </a:p>
          <a:p>
            <a:pPr lvl="3"/>
            <a:endParaRPr/>
          </a:p>
          <a:p>
            <a:pPr lvl="4"/>
            <a:endParaRPr/>
          </a:p>
        </p:txBody>
      </p:sp>
      <p:sp>
        <p:nvSpPr>
          <p:cNvPr id="91"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de diapositiva"/>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Título de diapositiva</a:t>
            </a:r>
          </a:p>
        </p:txBody>
      </p:sp>
      <p:sp>
        <p:nvSpPr>
          <p:cNvPr id="3" name="Nivel de texto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Texto en viñeta de diapositiva</a:t>
            </a:r>
          </a:p>
          <a:p>
            <a:pPr lvl="1"/>
            <a:endParaRPr/>
          </a:p>
          <a:p>
            <a:pPr lvl="2"/>
            <a:endParaRPr/>
          </a:p>
          <a:p>
            <a:pPr lvl="3"/>
            <a:endParaRPr/>
          </a:p>
          <a:p>
            <a:pPr lvl="4"/>
            <a:endParaRPr/>
          </a:p>
        </p:txBody>
      </p:sp>
      <p:sp>
        <p:nvSpPr>
          <p:cNvPr id="4" name="Número de diapositiva"/>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49.jpeg"/><Relationship Id="rId2"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jpeg"/><Relationship Id="rId12" Type="http://schemas.openxmlformats.org/officeDocument/2006/relationships/comments" Target="../comments/comment1.xml"/><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jpeg"/><Relationship Id="rId4" Type="http://schemas.openxmlformats.org/officeDocument/2006/relationships/image" Target="../media/image19.pn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a:extLst>
              <a:ext uri="{FF2B5EF4-FFF2-40B4-BE49-F238E27FC236}">
                <a16:creationId xmlns:a16="http://schemas.microsoft.com/office/drawing/2014/main" id="{905AD8AA-F054-4EEE-B69A-ED58AF3A5803}"/>
              </a:ext>
            </a:extLst>
          </p:cNvPr>
          <p:cNvSpPr/>
          <p:nvPr/>
        </p:nvSpPr>
        <p:spPr>
          <a:xfrm rot="16200000" flipH="1">
            <a:off x="5137508" y="-5329519"/>
            <a:ext cx="13938000" cy="24616207"/>
          </a:xfrm>
          <a:prstGeom prst="rect">
            <a:avLst/>
          </a:prstGeom>
          <a:gradFill>
            <a:gsLst>
              <a:gs pos="0">
                <a:srgbClr val="046D00"/>
              </a:gs>
              <a:gs pos="100000">
                <a:srgbClr val="BDDC00"/>
              </a:gs>
            </a:gsLst>
            <a:lin ang="19272386"/>
          </a:gra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4" name="Imagen 4">
            <a:extLst>
              <a:ext uri="{FF2B5EF4-FFF2-40B4-BE49-F238E27FC236}">
                <a16:creationId xmlns:a16="http://schemas.microsoft.com/office/drawing/2014/main" id="{ECA3DCA7-9B1A-4D87-9465-F01451859C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
          <a:stretch/>
        </p:blipFill>
        <p:spPr>
          <a:xfrm>
            <a:off x="222240" y="401116"/>
            <a:ext cx="23803889" cy="13158228"/>
          </a:xfrm>
          <a:prstGeom prst="rect">
            <a:avLst/>
          </a:prstGeom>
        </p:spPr>
      </p:pic>
      <p:pic>
        <p:nvPicPr>
          <p:cNvPr id="154" name="Gpf4Qqf4ImzsIMhimEyoKe0mNuW1095U4Q-6gTxX8FjGbboepWlkR3sqqZSBeBSWKXet6VOt5aDkLGcOt7TiorYjT4_qBJHxWRys68Hs4AUs-AE-TkZlNmEd9OCivmnTdGWlv414y7o.png" descr="Gpf4Qqf4ImzsIMhimEyoKe0mNuW1095U4Q-6gTxX8FjGbboepWlkR3sqqZSBeBSWKXet6VOt5aDkLGcOt7TiorYjT4_qBJHxWRys68Hs4AUs-AE-TkZlNmEd9OCivmnTdGWlv414y7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5663" y="8012769"/>
            <a:ext cx="8132675" cy="4195273"/>
          </a:xfrm>
          <a:prstGeom prst="rect">
            <a:avLst/>
          </a:prstGeom>
          <a:ln w="12700">
            <a:miter lim="400000"/>
          </a:ln>
        </p:spPr>
      </p:pic>
      <p:pic>
        <p:nvPicPr>
          <p:cNvPr id="155" name="JQcLDrOq7Ue4zC8LJ_p20dm7sfbz6jo1hOBvGmTs67H-KNSfY3R6llz-mla3uf_VGXsGJPkCjXvJz3cIfSIWWWhHaHJZS7QZsidvM0qIZ1pxnT-JBUoLEXpAT1tZmngp3fEfFvKYU7Q.png" descr="JQcLDrOq7Ue4zC8LJ_p20dm7sfbz6jo1hOBvGmTs67H-KNSfY3R6llz-mla3uf_VGXsGJPkCjXvJz3cIfSIWWWhHaHJZS7QZsidvM0qIZ1pxnT-JBUoLEXpAT1tZmngp3fEfFvKYU7Q.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39224" y="12410956"/>
            <a:ext cx="2114501" cy="570301"/>
          </a:xfrm>
          <a:prstGeom prst="rect">
            <a:avLst/>
          </a:prstGeom>
          <a:ln w="12700">
            <a:miter lim="400000"/>
          </a:ln>
        </p:spPr>
      </p:pic>
      <p:sp>
        <p:nvSpPr>
          <p:cNvPr id="156" name="2021"/>
          <p:cNvSpPr txBox="1"/>
          <p:nvPr/>
        </p:nvSpPr>
        <p:spPr>
          <a:xfrm>
            <a:off x="22296475" y="1551940"/>
            <a:ext cx="487325" cy="3505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457200">
              <a:lnSpc>
                <a:spcPts val="2800"/>
              </a:lnSpc>
              <a:defRPr sz="1400">
                <a:solidFill>
                  <a:srgbClr val="FFFFFF"/>
                </a:solidFill>
                <a:latin typeface="Poppins Regular"/>
                <a:ea typeface="Poppins Regular"/>
                <a:cs typeface="Poppins Regular"/>
                <a:sym typeface="Poppins Regular"/>
              </a:defRPr>
            </a:lvl1pPr>
          </a:lstStyle>
          <a:p>
            <a:r>
              <a:t>2021</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Vision Rüdersdorf 2030  The first carbon-neutral cement plant in the world."/>
          <p:cNvSpPr txBox="1"/>
          <p:nvPr/>
        </p:nvSpPr>
        <p:spPr>
          <a:xfrm>
            <a:off x="1591575" y="4642332"/>
            <a:ext cx="10932480" cy="108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3600">
                <a:solidFill>
                  <a:srgbClr val="306E1C"/>
                </a:solidFill>
                <a:latin typeface="Poppins Bold"/>
                <a:ea typeface="Poppins Bold"/>
                <a:cs typeface="Poppins Bold"/>
                <a:sym typeface="Poppins Bold"/>
              </a:defRPr>
            </a:pPr>
            <a:r>
              <a:rPr sz="3200" dirty="0" err="1">
                <a:solidFill>
                  <a:srgbClr val="0B1D57"/>
                </a:solidFill>
                <a:latin typeface="Poppins Bold"/>
              </a:rPr>
              <a:t>Rüdersdorf</a:t>
            </a:r>
            <a:r>
              <a:rPr sz="3200" dirty="0">
                <a:solidFill>
                  <a:srgbClr val="0B1D57"/>
                </a:solidFill>
                <a:latin typeface="Poppins Bold"/>
              </a:rPr>
              <a:t> </a:t>
            </a:r>
            <a:r>
              <a:rPr lang="en-US" sz="3200" dirty="0">
                <a:solidFill>
                  <a:srgbClr val="0B1D57"/>
                </a:solidFill>
                <a:latin typeface="Poppins Bold"/>
              </a:rPr>
              <a:t>Carbon Neutral Alliance to create the first</a:t>
            </a:r>
          </a:p>
          <a:p>
            <a:pPr algn="l" defTabSz="457200">
              <a:defRPr sz="3600">
                <a:solidFill>
                  <a:srgbClr val="306E1C"/>
                </a:solidFill>
                <a:latin typeface="Poppins Bold"/>
                <a:ea typeface="Poppins Bold"/>
                <a:cs typeface="Poppins Bold"/>
                <a:sym typeface="Poppins Bold"/>
              </a:defRPr>
            </a:pPr>
            <a:r>
              <a:rPr lang="en-US" sz="3200" dirty="0">
                <a:solidFill>
                  <a:srgbClr val="0B1D57"/>
                </a:solidFill>
                <a:latin typeface="Poppins Bold"/>
              </a:rPr>
              <a:t>net-zero CO</a:t>
            </a:r>
            <a:r>
              <a:rPr lang="en-US" sz="3200" baseline="-25000" dirty="0">
                <a:solidFill>
                  <a:srgbClr val="0B1D57"/>
                </a:solidFill>
                <a:latin typeface="Poppins Bold"/>
              </a:rPr>
              <a:t>2</a:t>
            </a:r>
            <a:r>
              <a:rPr lang="en-US" sz="3200" dirty="0">
                <a:solidFill>
                  <a:srgbClr val="0B1D57"/>
                </a:solidFill>
                <a:latin typeface="Poppins Bold"/>
              </a:rPr>
              <a:t> cement plant. </a:t>
            </a:r>
            <a:endParaRPr sz="3200" dirty="0">
              <a:solidFill>
                <a:srgbClr val="0B1D57"/>
              </a:solidFill>
              <a:latin typeface="Poppins Bold"/>
              <a:sym typeface="Times Roman"/>
            </a:endParaRPr>
          </a:p>
        </p:txBody>
      </p:sp>
      <p:pic>
        <p:nvPicPr>
          <p:cNvPr id="288" name="FIA_LCVC-Rudersdorf.jpg" descr="FIA_LCVC-Rudersdor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547769" y="-96406"/>
            <a:ext cx="9939217" cy="13812406"/>
          </a:xfrm>
          <a:prstGeom prst="rect">
            <a:avLst/>
          </a:prstGeom>
          <a:ln w="12700">
            <a:miter lim="400000"/>
          </a:ln>
        </p:spPr>
      </p:pic>
      <p:pic>
        <p:nvPicPr>
          <p:cNvPr id="289" name="INFOGRAFÍA FLOW.png" descr="INFOGRAFÍA FLOW.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9576" y="6398151"/>
            <a:ext cx="13921093" cy="7068506"/>
          </a:xfrm>
          <a:prstGeom prst="rect">
            <a:avLst/>
          </a:prstGeom>
          <a:ln w="12700">
            <a:miter lim="400000"/>
          </a:ln>
        </p:spPr>
      </p:pic>
      <p:sp>
        <p:nvSpPr>
          <p:cNvPr id="290" name="Rectángulo"/>
          <p:cNvSpPr/>
          <p:nvPr/>
        </p:nvSpPr>
        <p:spPr>
          <a:xfrm rot="16200000" flipH="1">
            <a:off x="7573977" y="6730900"/>
            <a:ext cx="13947583" cy="254199"/>
          </a:xfrm>
          <a:prstGeom prst="rect">
            <a:avLst/>
          </a:prstGeom>
          <a:gradFill>
            <a:gsLst>
              <a:gs pos="0">
                <a:srgbClr val="046D00"/>
              </a:gs>
              <a:gs pos="100000">
                <a:srgbClr val="BDDC00"/>
              </a:gs>
            </a:gsLst>
            <a:lin ang="19272386"/>
          </a:gra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 name="Línea">
            <a:extLst>
              <a:ext uri="{FF2B5EF4-FFF2-40B4-BE49-F238E27FC236}">
                <a16:creationId xmlns:a16="http://schemas.microsoft.com/office/drawing/2014/main" id="{F279AE4F-3F6E-894B-8260-889D2D5799F1}"/>
              </a:ext>
            </a:extLst>
          </p:cNvPr>
          <p:cNvSpPr/>
          <p:nvPr/>
        </p:nvSpPr>
        <p:spPr>
          <a:xfrm>
            <a:off x="1591575" y="4360627"/>
            <a:ext cx="8325492" cy="0"/>
          </a:xfrm>
          <a:prstGeom prst="line">
            <a:avLst/>
          </a:prstGeom>
          <a:ln w="25400">
            <a:solidFill>
              <a:srgbClr val="0B1D57"/>
            </a:solidFill>
            <a:prstDash val="sysDot"/>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 name="Imagen" descr="Imagen">
            <a:extLst>
              <a:ext uri="{FF2B5EF4-FFF2-40B4-BE49-F238E27FC236}">
                <a16:creationId xmlns:a16="http://schemas.microsoft.com/office/drawing/2014/main" id="{263EC97A-9CC8-49C2-B84B-BC3E12E6AB17}"/>
              </a:ext>
            </a:extLst>
          </p:cNvPr>
          <p:cNvPicPr>
            <a:picLocks noChangeAspect="1"/>
          </p:cNvPicPr>
          <p:nvPr/>
        </p:nvPicPr>
        <p:blipFill>
          <a:blip r:embed="rId4" cstate="screen">
            <a:alphaModFix amt="30000"/>
            <a:extLst>
              <a:ext uri="{28A0092B-C50C-407E-A947-70E740481C1C}">
                <a14:useLocalDpi xmlns:a14="http://schemas.microsoft.com/office/drawing/2010/main"/>
              </a:ext>
            </a:extLst>
          </a:blip>
          <a:stretch>
            <a:fillRect/>
          </a:stretch>
        </p:blipFill>
        <p:spPr>
          <a:xfrm>
            <a:off x="1592083" y="412538"/>
            <a:ext cx="1910566" cy="1910566"/>
          </a:xfrm>
          <a:prstGeom prst="rect">
            <a:avLst/>
          </a:prstGeom>
          <a:ln w="12700">
            <a:miter lim="400000"/>
          </a:ln>
        </p:spPr>
      </p:pic>
      <p:sp>
        <p:nvSpPr>
          <p:cNvPr id="4" name="New Technologies…">
            <a:extLst>
              <a:ext uri="{FF2B5EF4-FFF2-40B4-BE49-F238E27FC236}">
                <a16:creationId xmlns:a16="http://schemas.microsoft.com/office/drawing/2014/main" id="{E5E197C4-C8B0-4959-98AD-D1B55B1C0812}"/>
              </a:ext>
            </a:extLst>
          </p:cNvPr>
          <p:cNvSpPr txBox="1"/>
          <p:nvPr/>
        </p:nvSpPr>
        <p:spPr>
          <a:xfrm>
            <a:off x="1593221" y="2369776"/>
            <a:ext cx="7029590" cy="19492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50800" tIns="50800" rIns="50800" bIns="508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l" defTabSz="457200">
              <a:defRPr sz="5000" spc="100">
                <a:solidFill>
                  <a:srgbClr val="0B1D57"/>
                </a:solidFill>
                <a:latin typeface="Poppins Bold"/>
                <a:ea typeface="Poppins Bold"/>
                <a:cs typeface="Poppins Bold"/>
                <a:sym typeface="Poppins Bold"/>
              </a:defRPr>
            </a:pPr>
            <a:r>
              <a:rPr lang="en-US" sz="6000" b="1" dirty="0">
                <a:latin typeface="Poppins"/>
              </a:rPr>
              <a:t>Innovation and</a:t>
            </a:r>
            <a:r>
              <a:rPr sz="6000" b="1" dirty="0">
                <a:latin typeface="Poppins"/>
              </a:rPr>
              <a:t> Partnerships</a:t>
            </a:r>
            <a:endParaRPr lang="en-US" sz="6000" b="1" dirty="0">
              <a:latin typeface="Poppins Bold"/>
            </a:endParaRPr>
          </a:p>
        </p:txBody>
      </p:sp>
      <p:sp>
        <p:nvSpPr>
          <p:cNvPr id="2" name="Rectangle 1">
            <a:extLst>
              <a:ext uri="{FF2B5EF4-FFF2-40B4-BE49-F238E27FC236}">
                <a16:creationId xmlns:a16="http://schemas.microsoft.com/office/drawing/2014/main" id="{9FD6040E-E234-2D45-B394-F99B3EA99567}"/>
              </a:ext>
            </a:extLst>
          </p:cNvPr>
          <p:cNvSpPr/>
          <p:nvPr/>
        </p:nvSpPr>
        <p:spPr>
          <a:xfrm>
            <a:off x="1591575" y="5780680"/>
            <a:ext cx="8741496" cy="461665"/>
          </a:xfrm>
          <a:prstGeom prst="rect">
            <a:avLst/>
          </a:prstGeom>
        </p:spPr>
        <p:txBody>
          <a:bodyPr wrap="none">
            <a:spAutoFit/>
          </a:bodyPr>
          <a:lstStyle/>
          <a:p>
            <a:r>
              <a:rPr lang="es-ES" dirty="0">
                <a:solidFill>
                  <a:srgbClr val="0B1D57"/>
                </a:solidFill>
                <a:latin typeface="Poppins Bold"/>
                <a:sym typeface="Poppins Regular"/>
              </a:rPr>
              <a:t>A </a:t>
            </a:r>
            <a:r>
              <a:rPr lang="es-ES" dirty="0" err="1">
                <a:solidFill>
                  <a:srgbClr val="0B1D57"/>
                </a:solidFill>
                <a:latin typeface="Poppins Bold"/>
                <a:sym typeface="Poppins Regular"/>
              </a:rPr>
              <a:t>collaboraton</a:t>
            </a:r>
            <a:r>
              <a:rPr lang="es-ES" dirty="0">
                <a:solidFill>
                  <a:srgbClr val="0B1D57"/>
                </a:solidFill>
                <a:latin typeface="Poppins Bold"/>
                <a:sym typeface="Poppins Regular"/>
              </a:rPr>
              <a:t> </a:t>
            </a:r>
            <a:r>
              <a:rPr lang="es-ES" dirty="0" err="1">
                <a:solidFill>
                  <a:srgbClr val="0B1D57"/>
                </a:solidFill>
                <a:latin typeface="Poppins Bold"/>
                <a:sym typeface="Poppins Regular"/>
              </a:rPr>
              <a:t>with</a:t>
            </a:r>
            <a:r>
              <a:rPr lang="es-ES" dirty="0">
                <a:solidFill>
                  <a:srgbClr val="0B1D57"/>
                </a:solidFill>
                <a:latin typeface="Poppins Bold"/>
                <a:sym typeface="Poppins Regular"/>
              </a:rPr>
              <a:t> 4 </a:t>
            </a:r>
            <a:r>
              <a:rPr lang="es-ES" dirty="0" err="1">
                <a:solidFill>
                  <a:srgbClr val="0B1D57"/>
                </a:solidFill>
                <a:latin typeface="Poppins Bold"/>
                <a:sym typeface="Poppins Regular"/>
              </a:rPr>
              <a:t>consortiums</a:t>
            </a:r>
            <a:r>
              <a:rPr lang="es-ES" dirty="0">
                <a:solidFill>
                  <a:srgbClr val="0B1D57"/>
                </a:solidFill>
                <a:latin typeface="Poppins Bold"/>
                <a:sym typeface="Poppins Regular"/>
              </a:rPr>
              <a:t> and </a:t>
            </a:r>
            <a:r>
              <a:rPr lang="es-ES" dirty="0" err="1">
                <a:solidFill>
                  <a:srgbClr val="0B1D57"/>
                </a:solidFill>
                <a:latin typeface="Poppins Bold"/>
                <a:sym typeface="Poppins Regular"/>
              </a:rPr>
              <a:t>over</a:t>
            </a:r>
            <a:r>
              <a:rPr lang="es-ES" dirty="0">
                <a:solidFill>
                  <a:srgbClr val="0B1D57"/>
                </a:solidFill>
                <a:latin typeface="Poppins Bold"/>
                <a:sym typeface="Poppins Regular"/>
              </a:rPr>
              <a:t> 20 </a:t>
            </a:r>
            <a:r>
              <a:rPr lang="es-ES" dirty="0" err="1">
                <a:solidFill>
                  <a:srgbClr val="0B1D57"/>
                </a:solidFill>
                <a:latin typeface="Poppins Bold"/>
                <a:sym typeface="Poppins Regular"/>
              </a:rPr>
              <a:t>partners</a:t>
            </a:r>
            <a:endParaRPr lang="en-US"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8">
            <a:extLst>
              <a:ext uri="{FF2B5EF4-FFF2-40B4-BE49-F238E27FC236}">
                <a16:creationId xmlns:a16="http://schemas.microsoft.com/office/drawing/2014/main" id="{B49780EA-5CC8-442B-8720-BA7C75D29307}"/>
              </a:ext>
            </a:extLst>
          </p:cNvPr>
          <p:cNvPicPr>
            <a:picLocks noChangeAspect="1"/>
          </p:cNvPicPr>
          <p:nvPr/>
        </p:nvPicPr>
        <p:blipFill>
          <a:blip r:embed="rId2">
            <a:alphaModFix amt="35000"/>
          </a:blip>
          <a:stretch>
            <a:fillRect/>
          </a:stretch>
        </p:blipFill>
        <p:spPr>
          <a:xfrm>
            <a:off x="1379253" y="990399"/>
            <a:ext cx="1923192" cy="1925811"/>
          </a:xfrm>
          <a:prstGeom prst="rect">
            <a:avLst/>
          </a:prstGeom>
        </p:spPr>
      </p:pic>
      <p:sp>
        <p:nvSpPr>
          <p:cNvPr id="353" name="Vertua around the world."/>
          <p:cNvSpPr txBox="1"/>
          <p:nvPr/>
        </p:nvSpPr>
        <p:spPr>
          <a:xfrm>
            <a:off x="1379704" y="5771573"/>
            <a:ext cx="12550318"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ts val="7200"/>
              </a:lnSpc>
              <a:defRPr sz="3600">
                <a:solidFill>
                  <a:srgbClr val="0B1D57"/>
                </a:solidFill>
                <a:latin typeface="Poppins Regular"/>
                <a:ea typeface="Poppins Regular"/>
                <a:cs typeface="Poppins Regular"/>
                <a:sym typeface="Poppins Regular"/>
              </a:defRPr>
            </a:lvl1pPr>
          </a:lstStyle>
          <a:p>
            <a:pPr>
              <a:lnSpc>
                <a:spcPct val="100000"/>
              </a:lnSpc>
              <a:defRPr>
                <a:latin typeface="Poppins Bold"/>
                <a:ea typeface="Poppins Bold"/>
                <a:cs typeface="Poppins Bold"/>
                <a:sym typeface="Poppins Bold"/>
              </a:defRPr>
            </a:pPr>
            <a:r>
              <a:rPr lang="es-ES" b="1" err="1">
                <a:solidFill>
                  <a:schemeClr val="accent3">
                    <a:lumMod val="75000"/>
                  </a:schemeClr>
                </a:solidFill>
                <a:latin typeface="Poppins"/>
                <a:cs typeface="Poppins"/>
                <a:sym typeface="Poppins Regular"/>
              </a:rPr>
              <a:t>The</a:t>
            </a:r>
            <a:r>
              <a:rPr lang="es-ES" b="1">
                <a:solidFill>
                  <a:schemeClr val="accent3">
                    <a:lumMod val="75000"/>
                  </a:schemeClr>
                </a:solidFill>
                <a:latin typeface="Poppins"/>
                <a:cs typeface="Poppins"/>
                <a:sym typeface="Poppins Regular"/>
              </a:rPr>
              <a:t> </a:t>
            </a:r>
            <a:r>
              <a:rPr lang="es-ES" b="1" err="1">
                <a:solidFill>
                  <a:schemeClr val="accent3">
                    <a:lumMod val="75000"/>
                  </a:schemeClr>
                </a:solidFill>
                <a:latin typeface="Poppins"/>
                <a:cs typeface="Poppins"/>
                <a:sym typeface="Poppins Regular"/>
              </a:rPr>
              <a:t>transition</a:t>
            </a:r>
            <a:r>
              <a:rPr lang="es-ES" b="1">
                <a:solidFill>
                  <a:schemeClr val="accent3">
                    <a:lumMod val="75000"/>
                  </a:schemeClr>
                </a:solidFill>
                <a:latin typeface="Poppins"/>
                <a:cs typeface="Poppins"/>
                <a:sym typeface="Poppins Regular"/>
              </a:rPr>
              <a:t> to a </a:t>
            </a:r>
            <a:r>
              <a:rPr lang="es-ES" b="1" err="1">
                <a:solidFill>
                  <a:schemeClr val="accent3">
                    <a:lumMod val="75000"/>
                  </a:schemeClr>
                </a:solidFill>
                <a:latin typeface="Poppins"/>
                <a:cs typeface="Poppins"/>
              </a:rPr>
              <a:t>g</a:t>
            </a:r>
            <a:r>
              <a:rPr lang="es-ES" b="1" err="1">
                <a:solidFill>
                  <a:schemeClr val="accent3">
                    <a:lumMod val="75000"/>
                  </a:schemeClr>
                </a:solidFill>
                <a:latin typeface="Poppins"/>
                <a:cs typeface="Poppins"/>
                <a:sym typeface="Poppins Regular"/>
              </a:rPr>
              <a:t>reen</a:t>
            </a:r>
            <a:r>
              <a:rPr lang="es-ES" b="1">
                <a:solidFill>
                  <a:schemeClr val="accent3">
                    <a:lumMod val="75000"/>
                  </a:schemeClr>
                </a:solidFill>
                <a:latin typeface="Poppins"/>
                <a:cs typeface="Poppins"/>
                <a:sym typeface="Poppins Regular"/>
              </a:rPr>
              <a:t> </a:t>
            </a:r>
            <a:r>
              <a:rPr lang="es-ES" b="1" err="1">
                <a:solidFill>
                  <a:schemeClr val="accent3">
                    <a:lumMod val="75000"/>
                  </a:schemeClr>
                </a:solidFill>
                <a:latin typeface="Poppins"/>
                <a:cs typeface="Poppins"/>
                <a:sym typeface="Poppins Regular"/>
              </a:rPr>
              <a:t>economy</a:t>
            </a:r>
            <a:r>
              <a:rPr lang="es-ES" b="1">
                <a:solidFill>
                  <a:schemeClr val="accent3">
                    <a:lumMod val="75000"/>
                  </a:schemeClr>
                </a:solidFill>
                <a:latin typeface="Poppins"/>
                <a:cs typeface="Poppins"/>
                <a:sym typeface="Poppins Regular"/>
              </a:rPr>
              <a:t> </a:t>
            </a:r>
            <a:r>
              <a:rPr lang="es-ES" b="1" err="1">
                <a:solidFill>
                  <a:schemeClr val="accent3">
                    <a:lumMod val="75000"/>
                  </a:schemeClr>
                </a:solidFill>
                <a:latin typeface="Poppins"/>
                <a:cs typeface="Poppins"/>
                <a:sym typeface="Poppins Regular"/>
              </a:rPr>
              <a:t>will</a:t>
            </a:r>
            <a:r>
              <a:rPr lang="es-ES" b="1">
                <a:solidFill>
                  <a:schemeClr val="accent3">
                    <a:lumMod val="75000"/>
                  </a:schemeClr>
                </a:solidFill>
                <a:latin typeface="Poppins"/>
                <a:cs typeface="Poppins"/>
                <a:sym typeface="Poppins Regular"/>
              </a:rPr>
              <a:t> </a:t>
            </a:r>
            <a:r>
              <a:rPr lang="es-ES" b="1" err="1">
                <a:solidFill>
                  <a:schemeClr val="accent3">
                    <a:lumMod val="75000"/>
                  </a:schemeClr>
                </a:solidFill>
                <a:latin typeface="Poppins"/>
                <a:cs typeface="Poppins"/>
                <a:sym typeface="Poppins Regular"/>
              </a:rPr>
              <a:t>require</a:t>
            </a:r>
            <a:r>
              <a:rPr lang="es-ES" b="1">
                <a:solidFill>
                  <a:schemeClr val="accent3">
                    <a:lumMod val="75000"/>
                  </a:schemeClr>
                </a:solidFill>
                <a:latin typeface="Poppins"/>
                <a:cs typeface="Poppins"/>
                <a:sym typeface="Poppins Regular"/>
              </a:rPr>
              <a:t> </a:t>
            </a:r>
            <a:br>
              <a:rPr lang="es-ES" b="1">
                <a:solidFill>
                  <a:schemeClr val="accent3">
                    <a:lumMod val="75000"/>
                  </a:schemeClr>
                </a:solidFill>
                <a:latin typeface="Poppins"/>
                <a:cs typeface="Poppins"/>
              </a:rPr>
            </a:br>
            <a:r>
              <a:rPr lang="es-ES" b="1" err="1">
                <a:solidFill>
                  <a:schemeClr val="accent3">
                    <a:lumMod val="75000"/>
                  </a:schemeClr>
                </a:solidFill>
                <a:latin typeface="Poppins"/>
                <a:cs typeface="Poppins"/>
                <a:sym typeface="Poppins Regular"/>
              </a:rPr>
              <a:t>changes</a:t>
            </a:r>
            <a:r>
              <a:rPr lang="es-ES" b="1">
                <a:solidFill>
                  <a:schemeClr val="accent3">
                    <a:lumMod val="75000"/>
                  </a:schemeClr>
                </a:solidFill>
                <a:latin typeface="Poppins"/>
                <a:cs typeface="Poppins"/>
                <a:sym typeface="Poppins Regular"/>
              </a:rPr>
              <a:t> to </a:t>
            </a:r>
            <a:r>
              <a:rPr lang="es-ES" b="1" err="1">
                <a:solidFill>
                  <a:schemeClr val="accent3">
                    <a:lumMod val="75000"/>
                  </a:schemeClr>
                </a:solidFill>
                <a:latin typeface="Poppins"/>
                <a:cs typeface="Poppins"/>
                <a:sym typeface="Poppins Regular"/>
              </a:rPr>
              <a:t>some</a:t>
            </a:r>
            <a:r>
              <a:rPr lang="es-ES" b="1">
                <a:solidFill>
                  <a:schemeClr val="accent3">
                    <a:lumMod val="75000"/>
                  </a:schemeClr>
                </a:solidFill>
                <a:latin typeface="Poppins"/>
                <a:cs typeface="Poppins"/>
                <a:sym typeface="Poppins Regular"/>
              </a:rPr>
              <a:t> </a:t>
            </a:r>
            <a:r>
              <a:rPr lang="es-ES" b="1" err="1">
                <a:solidFill>
                  <a:schemeClr val="accent3">
                    <a:lumMod val="75000"/>
                  </a:schemeClr>
                </a:solidFill>
                <a:latin typeface="Poppins"/>
                <a:cs typeface="Poppins"/>
                <a:sym typeface="Poppins Regular"/>
              </a:rPr>
              <a:t>regulatory</a:t>
            </a:r>
            <a:r>
              <a:rPr lang="es-ES" b="1">
                <a:solidFill>
                  <a:schemeClr val="accent3">
                    <a:lumMod val="75000"/>
                  </a:schemeClr>
                </a:solidFill>
                <a:latin typeface="Poppins"/>
                <a:cs typeface="Poppins"/>
                <a:sym typeface="Poppins Regular"/>
              </a:rPr>
              <a:t> </a:t>
            </a:r>
            <a:r>
              <a:rPr lang="es-ES" b="1" err="1">
                <a:solidFill>
                  <a:schemeClr val="accent3">
                    <a:lumMod val="75000"/>
                  </a:schemeClr>
                </a:solidFill>
                <a:latin typeface="Poppins"/>
                <a:cs typeface="Poppins"/>
                <a:sym typeface="Poppins Regular"/>
              </a:rPr>
              <a:t>frameworks</a:t>
            </a:r>
            <a:r>
              <a:rPr lang="es-ES">
                <a:latin typeface="Poppins"/>
                <a:cs typeface="Poppins"/>
              </a:rPr>
              <a:t>  </a:t>
            </a:r>
            <a:endParaRPr sz="1200" b="1">
              <a:latin typeface="Poppins" pitchFamily="2" charset="77"/>
              <a:ea typeface="Times Roman"/>
              <a:cs typeface="Poppins" pitchFamily="2" charset="77"/>
              <a:sym typeface="Times Roman"/>
            </a:endParaRPr>
          </a:p>
        </p:txBody>
      </p:sp>
      <p:sp>
        <p:nvSpPr>
          <p:cNvPr id="31" name="Línea">
            <a:extLst>
              <a:ext uri="{FF2B5EF4-FFF2-40B4-BE49-F238E27FC236}">
                <a16:creationId xmlns:a16="http://schemas.microsoft.com/office/drawing/2014/main" id="{82DE9B5E-6700-FC42-B7E4-495BE2CCADD7}"/>
              </a:ext>
            </a:extLst>
          </p:cNvPr>
          <p:cNvSpPr/>
          <p:nvPr/>
        </p:nvSpPr>
        <p:spPr>
          <a:xfrm>
            <a:off x="1382978" y="5192903"/>
            <a:ext cx="10758828" cy="33614"/>
          </a:xfrm>
          <a:prstGeom prst="line">
            <a:avLst/>
          </a:prstGeom>
          <a:ln w="25400">
            <a:solidFill>
              <a:srgbClr val="0B1D57"/>
            </a:solidFill>
            <a:prstDash val="sysDot"/>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 name="Low Carbon and…">
            <a:extLst>
              <a:ext uri="{FF2B5EF4-FFF2-40B4-BE49-F238E27FC236}">
                <a16:creationId xmlns:a16="http://schemas.microsoft.com/office/drawing/2014/main" id="{3A8E7AA8-9BC3-4E95-9E2C-170511EE9C65}"/>
              </a:ext>
            </a:extLst>
          </p:cNvPr>
          <p:cNvSpPr txBox="1"/>
          <p:nvPr/>
        </p:nvSpPr>
        <p:spPr>
          <a:xfrm>
            <a:off x="1379638" y="3016070"/>
            <a:ext cx="9182591" cy="19492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algn="l" defTabSz="457200">
              <a:defRPr sz="5000">
                <a:solidFill>
                  <a:srgbClr val="0B1D57"/>
                </a:solidFill>
                <a:latin typeface="Poppins Bold"/>
                <a:ea typeface="Poppins Bold"/>
                <a:cs typeface="Poppins Bold"/>
                <a:sym typeface="Poppins Bold"/>
              </a:defRPr>
            </a:pPr>
            <a:r>
              <a:rPr lang="en-US" sz="6000" b="1" dirty="0">
                <a:solidFill>
                  <a:srgbClr val="002060"/>
                </a:solidFill>
                <a:latin typeface="Poppins"/>
                <a:cs typeface="Calibri"/>
              </a:rPr>
              <a:t>Promoting a </a:t>
            </a:r>
            <a:endParaRPr lang="es-ES" dirty="0">
              <a:latin typeface="Poppins"/>
            </a:endParaRPr>
          </a:p>
          <a:p>
            <a:pPr algn="l" defTabSz="457200">
              <a:defRPr sz="5000">
                <a:solidFill>
                  <a:srgbClr val="0B1D57"/>
                </a:solidFill>
                <a:latin typeface="Poppins Bold"/>
                <a:ea typeface="Poppins Bold"/>
                <a:cs typeface="Poppins Bold"/>
                <a:sym typeface="Poppins Bold"/>
              </a:defRPr>
            </a:pPr>
            <a:r>
              <a:rPr lang="en-US" sz="6000" b="1" dirty="0">
                <a:solidFill>
                  <a:srgbClr val="002060"/>
                </a:solidFill>
                <a:latin typeface="Poppins"/>
                <a:cs typeface="Calibri"/>
              </a:rPr>
              <a:t>Green Economy</a:t>
            </a:r>
          </a:p>
        </p:txBody>
      </p:sp>
      <p:sp>
        <p:nvSpPr>
          <p:cNvPr id="3" name="Rectangle 2">
            <a:extLst>
              <a:ext uri="{FF2B5EF4-FFF2-40B4-BE49-F238E27FC236}">
                <a16:creationId xmlns:a16="http://schemas.microsoft.com/office/drawing/2014/main" id="{2DBC398C-9F9B-9E49-8F97-1B3756DA8575}"/>
              </a:ext>
            </a:extLst>
          </p:cNvPr>
          <p:cNvSpPr/>
          <p:nvPr/>
        </p:nvSpPr>
        <p:spPr>
          <a:xfrm>
            <a:off x="1389088" y="7396730"/>
            <a:ext cx="12454234" cy="3939092"/>
          </a:xfrm>
          <a:prstGeom prst="rect">
            <a:avLst/>
          </a:prstGeom>
        </p:spPr>
        <p:txBody>
          <a:bodyPr wrap="square" lIns="91440" tIns="45720" rIns="91440" bIns="45720" anchor="t">
            <a:spAutoFit/>
          </a:bodyPr>
          <a:lstStyle/>
          <a:p>
            <a:pPr algn="just">
              <a:lnSpc>
                <a:spcPct val="107000"/>
              </a:lnSpc>
              <a:spcAft>
                <a:spcPts val="600"/>
              </a:spcAft>
            </a:pPr>
            <a:r>
              <a:rPr lang="en-US" sz="2800" dirty="0">
                <a:solidFill>
                  <a:srgbClr val="0B1D57"/>
                </a:solidFill>
                <a:latin typeface="Poppins"/>
                <a:cs typeface="Poppins"/>
                <a:sym typeface="Poppins Regular"/>
              </a:rPr>
              <a:t>Collaboration within our industry, and strong advocacy with key stakeholders, is crucial for accelerating Climate Action globally.</a:t>
            </a:r>
            <a:endParaRPr lang="es-ES" dirty="0">
              <a:latin typeface="Poppins"/>
              <a:cs typeface="Poppins"/>
            </a:endParaRPr>
          </a:p>
          <a:p>
            <a:pPr algn="just">
              <a:lnSpc>
                <a:spcPct val="107000"/>
              </a:lnSpc>
              <a:spcAft>
                <a:spcPts val="600"/>
              </a:spcAft>
            </a:pPr>
            <a:endParaRPr lang="en-US" sz="2800" dirty="0">
              <a:solidFill>
                <a:srgbClr val="0B1D57"/>
              </a:solidFill>
              <a:latin typeface="Poppins" pitchFamily="2" charset="77"/>
              <a:cs typeface="Poppins" pitchFamily="2" charset="77"/>
            </a:endParaRPr>
          </a:p>
          <a:p>
            <a:pPr algn="just">
              <a:lnSpc>
                <a:spcPct val="107000"/>
              </a:lnSpc>
              <a:spcAft>
                <a:spcPts val="600"/>
              </a:spcAft>
            </a:pPr>
            <a:r>
              <a:rPr lang="en-US" sz="2800" dirty="0">
                <a:solidFill>
                  <a:srgbClr val="0B1D57"/>
                </a:solidFill>
                <a:latin typeface="Poppins" pitchFamily="2" charset="77"/>
                <a:cs typeface="Poppins" pitchFamily="2" charset="77"/>
              </a:rPr>
              <a:t>We are active members and hold leadership positions in national, regional, and global industry associations such as the GCCA (Global), CEMBUREAU (Europe), FICEM (Central and South America), PCA (United States), CANACEM (Mexico), among others. </a:t>
            </a:r>
          </a:p>
          <a:p>
            <a:pPr algn="just">
              <a:lnSpc>
                <a:spcPct val="107000"/>
              </a:lnSpc>
              <a:spcAft>
                <a:spcPts val="600"/>
              </a:spcAft>
            </a:pPr>
            <a:endParaRPr lang="en-US" dirty="0">
              <a:solidFill>
                <a:srgbClr val="0B1D57"/>
              </a:solidFill>
              <a:latin typeface="Poppins" pitchFamily="2" charset="77"/>
              <a:cs typeface="Poppins" pitchFamily="2" charset="77"/>
              <a:sym typeface="Poppins Regular"/>
            </a:endParaRPr>
          </a:p>
        </p:txBody>
      </p:sp>
      <p:pic>
        <p:nvPicPr>
          <p:cNvPr id="12" name="Imagen 8">
            <a:extLst>
              <a:ext uri="{FF2B5EF4-FFF2-40B4-BE49-F238E27FC236}">
                <a16:creationId xmlns:a16="http://schemas.microsoft.com/office/drawing/2014/main" id="{D0C3A031-D42D-AF41-A854-257E6B31E5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25" b="-5156"/>
          <a:stretch/>
        </p:blipFill>
        <p:spPr>
          <a:xfrm>
            <a:off x="14645692" y="-129650"/>
            <a:ext cx="9738308" cy="14643874"/>
          </a:xfrm>
          <a:prstGeom prst="rect">
            <a:avLst/>
          </a:prstGeom>
        </p:spPr>
      </p:pic>
      <p:sp>
        <p:nvSpPr>
          <p:cNvPr id="11" name="Rectángulo">
            <a:extLst>
              <a:ext uri="{FF2B5EF4-FFF2-40B4-BE49-F238E27FC236}">
                <a16:creationId xmlns:a16="http://schemas.microsoft.com/office/drawing/2014/main" id="{815D1034-96D0-5340-8D1D-6339C91707F8}"/>
              </a:ext>
            </a:extLst>
          </p:cNvPr>
          <p:cNvSpPr/>
          <p:nvPr/>
        </p:nvSpPr>
        <p:spPr>
          <a:xfrm rot="16200000" flipH="1">
            <a:off x="7674898" y="6742615"/>
            <a:ext cx="13947583" cy="254199"/>
          </a:xfrm>
          <a:prstGeom prst="rect">
            <a:avLst/>
          </a:prstGeom>
          <a:gradFill>
            <a:gsLst>
              <a:gs pos="0">
                <a:srgbClr val="046D00"/>
              </a:gs>
              <a:gs pos="100000">
                <a:srgbClr val="BDDC00"/>
              </a:gs>
            </a:gsLst>
            <a:lin ang="19272386"/>
          </a:gra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324752504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a:extLst>
              <a:ext uri="{FF2B5EF4-FFF2-40B4-BE49-F238E27FC236}">
                <a16:creationId xmlns:a16="http://schemas.microsoft.com/office/drawing/2014/main" id="{9A983935-DC87-44D5-8B5E-7A9A9D95D667}"/>
              </a:ext>
            </a:extLst>
          </p:cNvPr>
          <p:cNvSpPr/>
          <p:nvPr/>
        </p:nvSpPr>
        <p:spPr>
          <a:xfrm>
            <a:off x="1329" y="-439"/>
            <a:ext cx="24381346" cy="13716878"/>
          </a:xfrm>
          <a:prstGeom prst="rect">
            <a:avLst/>
          </a:prstGeom>
          <a:gradFill>
            <a:gsLst>
              <a:gs pos="0">
                <a:srgbClr val="046D00"/>
              </a:gs>
              <a:gs pos="100000">
                <a:srgbClr val="BDDC00"/>
              </a:gs>
            </a:gsLst>
            <a:lin ang="19272386"/>
          </a:gra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sz="3200">
              <a:solidFill>
                <a:srgbClr val="FFFFFF"/>
              </a:solidFill>
              <a:latin typeface="Helvetica Neue Medium"/>
              <a:ea typeface="Helvetica Neue Medium"/>
              <a:cs typeface="Helvetica Neue Medium"/>
              <a:sym typeface="Helvetica Neue Medium"/>
            </a:endParaRPr>
          </a:p>
        </p:txBody>
      </p:sp>
      <p:sp>
        <p:nvSpPr>
          <p:cNvPr id="10" name="Rectángulo">
            <a:extLst>
              <a:ext uri="{FF2B5EF4-FFF2-40B4-BE49-F238E27FC236}">
                <a16:creationId xmlns:a16="http://schemas.microsoft.com/office/drawing/2014/main" id="{715B0B9D-79FC-45BE-B0A9-A3EB1078A779}"/>
              </a:ext>
            </a:extLst>
          </p:cNvPr>
          <p:cNvSpPr/>
          <p:nvPr/>
        </p:nvSpPr>
        <p:spPr>
          <a:xfrm>
            <a:off x="377877" y="332382"/>
            <a:ext cx="23628246" cy="13051236"/>
          </a:xfrm>
          <a:prstGeom prst="rect">
            <a:avLst/>
          </a:prstGeom>
          <a:solidFill>
            <a:srgbClr val="FFFFFF"/>
          </a:solidFill>
          <a:ln w="12700">
            <a:miter lim="400000"/>
          </a:ln>
        </p:spPr>
        <p:txBody>
          <a:bodyPr lIns="0" tIns="0" rIns="0" bIns="0" anchor="ctr"/>
          <a:lstStyle/>
          <a:p>
            <a:pPr algn="l">
              <a:lnSpc>
                <a:spcPct val="107000"/>
              </a:lnSpc>
              <a:spcAft>
                <a:spcPts val="600"/>
              </a:spcAft>
            </a:pPr>
            <a:endParaRPr lang="en-US" sz="3200" dirty="0">
              <a:solidFill>
                <a:srgbClr val="0B1D57"/>
              </a:solidFill>
              <a:latin typeface="Poppins" pitchFamily="2" charset="77"/>
              <a:cs typeface="Poppins" pitchFamily="2" charset="77"/>
            </a:endParaRPr>
          </a:p>
        </p:txBody>
      </p:sp>
      <p:sp>
        <p:nvSpPr>
          <p:cNvPr id="353" name="Vertua around the world."/>
          <p:cNvSpPr txBox="1"/>
          <p:nvPr/>
        </p:nvSpPr>
        <p:spPr>
          <a:xfrm>
            <a:off x="1605685" y="5520775"/>
            <a:ext cx="19463618" cy="750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457200">
              <a:lnSpc>
                <a:spcPts val="7200"/>
              </a:lnSpc>
              <a:defRPr sz="3600">
                <a:solidFill>
                  <a:srgbClr val="0B1D57"/>
                </a:solidFill>
                <a:latin typeface="Poppins Regular"/>
                <a:ea typeface="Poppins Regular"/>
                <a:cs typeface="Poppins Regular"/>
                <a:sym typeface="Poppins Regular"/>
              </a:defRPr>
            </a:lvl1pPr>
          </a:lstStyle>
          <a:p>
            <a:pPr>
              <a:lnSpc>
                <a:spcPct val="107000"/>
              </a:lnSpc>
              <a:spcAft>
                <a:spcPts val="600"/>
              </a:spcAft>
            </a:pPr>
            <a:r>
              <a:rPr lang="en-US" sz="4000" dirty="0">
                <a:latin typeface="Poppins" pitchFamily="2" charset="77"/>
                <a:cs typeface="Poppins" pitchFamily="2" charset="77"/>
              </a:rPr>
              <a:t>We promote and advocate for a circular economy, primarily focusing on:</a:t>
            </a:r>
            <a:endParaRPr lang="es-ES" dirty="0"/>
          </a:p>
        </p:txBody>
      </p:sp>
      <p:sp>
        <p:nvSpPr>
          <p:cNvPr id="31" name="Línea">
            <a:extLst>
              <a:ext uri="{FF2B5EF4-FFF2-40B4-BE49-F238E27FC236}">
                <a16:creationId xmlns:a16="http://schemas.microsoft.com/office/drawing/2014/main" id="{82DE9B5E-6700-FC42-B7E4-495BE2CCADD7}"/>
              </a:ext>
            </a:extLst>
          </p:cNvPr>
          <p:cNvSpPr/>
          <p:nvPr/>
        </p:nvSpPr>
        <p:spPr>
          <a:xfrm>
            <a:off x="1707265" y="5059433"/>
            <a:ext cx="9383238" cy="19170"/>
          </a:xfrm>
          <a:prstGeom prst="line">
            <a:avLst/>
          </a:prstGeom>
          <a:ln w="25400">
            <a:solidFill>
              <a:srgbClr val="0B1D57"/>
            </a:solidFill>
            <a:prstDash val="sysDot"/>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sz="3200">
              <a:solidFill>
                <a:srgbClr val="FFFFFF"/>
              </a:solidFill>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080ECEBE-3C09-7B4D-8C6B-14D180DC081F}"/>
              </a:ext>
            </a:extLst>
          </p:cNvPr>
          <p:cNvSpPr/>
          <p:nvPr/>
        </p:nvSpPr>
        <p:spPr>
          <a:xfrm>
            <a:off x="3149186" y="7062084"/>
            <a:ext cx="8367064" cy="3132396"/>
          </a:xfrm>
          <a:prstGeom prst="rect">
            <a:avLst/>
          </a:prstGeom>
        </p:spPr>
        <p:txBody>
          <a:bodyPr wrap="square" lIns="91440" tIns="45720" rIns="91440" bIns="45720" anchor="t">
            <a:spAutoFit/>
          </a:bodyPr>
          <a:lstStyle/>
          <a:p>
            <a:pPr algn="l">
              <a:lnSpc>
                <a:spcPct val="107000"/>
              </a:lnSpc>
              <a:spcAft>
                <a:spcPts val="600"/>
              </a:spcAft>
            </a:pPr>
            <a:r>
              <a:rPr lang="en-US" sz="4400" b="1" dirty="0">
                <a:solidFill>
                  <a:srgbClr val="61D836">
                    <a:lumMod val="75000"/>
                  </a:srgbClr>
                </a:solidFill>
                <a:latin typeface="Poppins"/>
                <a:ea typeface="Helvetica Neue"/>
                <a:cs typeface="Poppins"/>
              </a:rPr>
              <a:t>Waste Directives for Energy Recovery</a:t>
            </a:r>
            <a:endParaRPr lang="en-US" sz="4400" dirty="0">
              <a:solidFill>
                <a:srgbClr val="0B1D57"/>
              </a:solidFill>
              <a:latin typeface="Poppins" pitchFamily="2" charset="77"/>
              <a:ea typeface="Helvetica Neue"/>
              <a:cs typeface="Poppins" pitchFamily="2" charset="77"/>
            </a:endParaRPr>
          </a:p>
          <a:p>
            <a:pPr algn="l">
              <a:lnSpc>
                <a:spcPct val="107000"/>
              </a:lnSpc>
              <a:spcAft>
                <a:spcPts val="600"/>
              </a:spcAft>
            </a:pPr>
            <a:endParaRPr lang="en-US" sz="4400" dirty="0">
              <a:solidFill>
                <a:srgbClr val="0B1D57"/>
              </a:solidFill>
              <a:latin typeface="Poppins" pitchFamily="2" charset="77"/>
              <a:ea typeface="Helvetica Neue"/>
              <a:cs typeface="Poppins" pitchFamily="2" charset="77"/>
            </a:endParaRPr>
          </a:p>
          <a:p>
            <a:pPr algn="l">
              <a:lnSpc>
                <a:spcPct val="107000"/>
              </a:lnSpc>
              <a:spcAft>
                <a:spcPts val="600"/>
              </a:spcAft>
            </a:pPr>
            <a:r>
              <a:rPr lang="en-US" sz="4400" b="1" dirty="0">
                <a:solidFill>
                  <a:srgbClr val="61D836">
                    <a:lumMod val="75000"/>
                  </a:srgbClr>
                </a:solidFill>
                <a:latin typeface="Poppins"/>
                <a:ea typeface="Helvetica Neue"/>
                <a:cs typeface="Poppins"/>
              </a:rPr>
              <a:t>Low Carbon Cements</a:t>
            </a:r>
            <a:endParaRPr lang="en-US" sz="4400" dirty="0">
              <a:solidFill>
                <a:srgbClr val="0B1D57"/>
              </a:solidFill>
              <a:latin typeface="Poppins" pitchFamily="2" charset="77"/>
              <a:ea typeface="Helvetica Neue"/>
              <a:cs typeface="Poppins" pitchFamily="2" charset="77"/>
            </a:endParaRPr>
          </a:p>
        </p:txBody>
      </p:sp>
      <p:sp>
        <p:nvSpPr>
          <p:cNvPr id="11" name="Rectangle 5">
            <a:extLst>
              <a:ext uri="{FF2B5EF4-FFF2-40B4-BE49-F238E27FC236}">
                <a16:creationId xmlns:a16="http://schemas.microsoft.com/office/drawing/2014/main" id="{6CAEFFE4-85DF-46E8-AA99-06ECF1C41751}"/>
              </a:ext>
            </a:extLst>
          </p:cNvPr>
          <p:cNvSpPr/>
          <p:nvPr/>
        </p:nvSpPr>
        <p:spPr>
          <a:xfrm>
            <a:off x="13239728" y="7062085"/>
            <a:ext cx="10656592" cy="2407903"/>
          </a:xfrm>
          <a:prstGeom prst="rect">
            <a:avLst/>
          </a:prstGeom>
        </p:spPr>
        <p:txBody>
          <a:bodyPr wrap="square" lIns="91440" tIns="45720" rIns="91440" bIns="45720" anchor="t">
            <a:spAutoFit/>
          </a:bodyPr>
          <a:lstStyle/>
          <a:p>
            <a:pPr algn="l">
              <a:lnSpc>
                <a:spcPct val="107000"/>
              </a:lnSpc>
              <a:spcAft>
                <a:spcPts val="600"/>
              </a:spcAft>
            </a:pPr>
            <a:r>
              <a:rPr lang="en-US" sz="4400" b="1" dirty="0">
                <a:solidFill>
                  <a:srgbClr val="61D836">
                    <a:lumMod val="75000"/>
                  </a:srgbClr>
                </a:solidFill>
                <a:latin typeface="Poppins"/>
                <a:ea typeface="Helvetica Neue"/>
                <a:cs typeface="Poppins"/>
              </a:rPr>
              <a:t>Recycling Demolition Waste</a:t>
            </a:r>
          </a:p>
          <a:p>
            <a:pPr algn="l">
              <a:lnSpc>
                <a:spcPct val="107000"/>
              </a:lnSpc>
              <a:spcAft>
                <a:spcPts val="600"/>
              </a:spcAft>
            </a:pPr>
            <a:endParaRPr lang="en-US" sz="4400" dirty="0">
              <a:solidFill>
                <a:srgbClr val="0B1D57"/>
              </a:solidFill>
              <a:latin typeface="Poppins" pitchFamily="2" charset="77"/>
              <a:ea typeface="Helvetica Neue"/>
              <a:cs typeface="Poppins" pitchFamily="2" charset="77"/>
            </a:endParaRPr>
          </a:p>
          <a:p>
            <a:pPr algn="l">
              <a:lnSpc>
                <a:spcPct val="107000"/>
              </a:lnSpc>
              <a:spcAft>
                <a:spcPts val="600"/>
              </a:spcAft>
            </a:pPr>
            <a:endParaRPr lang="en-US" sz="4400" dirty="0">
              <a:solidFill>
                <a:srgbClr val="0B1D57"/>
              </a:solidFill>
              <a:latin typeface="Poppins" pitchFamily="2" charset="77"/>
              <a:ea typeface="Helvetica Neue"/>
              <a:cs typeface="Poppins" pitchFamily="2" charset="77"/>
            </a:endParaRPr>
          </a:p>
        </p:txBody>
      </p:sp>
      <p:pic>
        <p:nvPicPr>
          <p:cNvPr id="2" name="Imagen 8">
            <a:extLst>
              <a:ext uri="{FF2B5EF4-FFF2-40B4-BE49-F238E27FC236}">
                <a16:creationId xmlns:a16="http://schemas.microsoft.com/office/drawing/2014/main" id="{582B7253-9D80-47A5-B2AA-9F96B2E92977}"/>
              </a:ext>
            </a:extLst>
          </p:cNvPr>
          <p:cNvPicPr>
            <a:picLocks noChangeAspect="1"/>
          </p:cNvPicPr>
          <p:nvPr/>
        </p:nvPicPr>
        <p:blipFill>
          <a:blip r:embed="rId2">
            <a:alphaModFix amt="35000"/>
          </a:blip>
          <a:stretch>
            <a:fillRect/>
          </a:stretch>
        </p:blipFill>
        <p:spPr>
          <a:xfrm>
            <a:off x="1714926" y="935186"/>
            <a:ext cx="1923192" cy="1925812"/>
          </a:xfrm>
          <a:prstGeom prst="rect">
            <a:avLst/>
          </a:prstGeom>
        </p:spPr>
      </p:pic>
      <p:sp>
        <p:nvSpPr>
          <p:cNvPr id="3" name="Low Carbon and…">
            <a:extLst>
              <a:ext uri="{FF2B5EF4-FFF2-40B4-BE49-F238E27FC236}">
                <a16:creationId xmlns:a16="http://schemas.microsoft.com/office/drawing/2014/main" id="{EF5D851D-D6B5-4217-9446-770AD48FFB4F}"/>
              </a:ext>
            </a:extLst>
          </p:cNvPr>
          <p:cNvSpPr txBox="1"/>
          <p:nvPr/>
        </p:nvSpPr>
        <p:spPr>
          <a:xfrm>
            <a:off x="1708104" y="3018508"/>
            <a:ext cx="9182592"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5000">
                <a:solidFill>
                  <a:srgbClr val="0B1D57"/>
                </a:solidFill>
                <a:latin typeface="Poppins Bold"/>
                <a:ea typeface="Poppins Bold"/>
                <a:cs typeface="Poppins Bold"/>
                <a:sym typeface="Poppins Bold"/>
              </a:defRPr>
            </a:pPr>
            <a:r>
              <a:rPr lang="en-US" sz="6000" b="1" dirty="0">
                <a:solidFill>
                  <a:srgbClr val="002060"/>
                </a:solidFill>
                <a:latin typeface="Poppins"/>
                <a:cs typeface="Calibri"/>
                <a:sym typeface="Poppins Bold"/>
              </a:rPr>
              <a:t>Promoting a </a:t>
            </a:r>
            <a:endParaRPr lang="es-ES" sz="5000" dirty="0">
              <a:solidFill>
                <a:srgbClr val="0B1D57"/>
              </a:solidFill>
              <a:latin typeface="Poppins"/>
              <a:sym typeface="Poppins Bold"/>
            </a:endParaRPr>
          </a:p>
          <a:p>
            <a:pPr algn="l" defTabSz="457200">
              <a:defRPr sz="5000">
                <a:solidFill>
                  <a:srgbClr val="0B1D57"/>
                </a:solidFill>
                <a:latin typeface="Poppins Bold"/>
                <a:ea typeface="Poppins Bold"/>
                <a:cs typeface="Poppins Bold"/>
                <a:sym typeface="Poppins Bold"/>
              </a:defRPr>
            </a:pPr>
            <a:r>
              <a:rPr lang="en-US" sz="6000" b="1" dirty="0">
                <a:solidFill>
                  <a:srgbClr val="002060"/>
                </a:solidFill>
                <a:latin typeface="Poppins"/>
                <a:cs typeface="Calibri"/>
                <a:sym typeface="Poppins Bold"/>
              </a:rPr>
              <a:t>Green Economy</a:t>
            </a:r>
          </a:p>
        </p:txBody>
      </p:sp>
      <p:sp>
        <p:nvSpPr>
          <p:cNvPr id="7" name="Círculo">
            <a:extLst>
              <a:ext uri="{FF2B5EF4-FFF2-40B4-BE49-F238E27FC236}">
                <a16:creationId xmlns:a16="http://schemas.microsoft.com/office/drawing/2014/main" id="{F630276E-80C8-419E-8857-8DECFDF1C235}"/>
              </a:ext>
            </a:extLst>
          </p:cNvPr>
          <p:cNvSpPr/>
          <p:nvPr/>
        </p:nvSpPr>
        <p:spPr>
          <a:xfrm>
            <a:off x="2032431" y="7080073"/>
            <a:ext cx="754758" cy="754758"/>
          </a:xfrm>
          <a:prstGeom prst="ellipse">
            <a:avLst/>
          </a:prstGeom>
          <a:ln w="25400">
            <a:solidFill>
              <a:srgbClr val="0B1D57"/>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solidFill>
                <a:srgbClr val="FFFFFF"/>
              </a:solidFill>
              <a:latin typeface="Helvetica Neue Medium"/>
              <a:ea typeface="Helvetica Neue Medium"/>
              <a:cs typeface="Helvetica Neue Medium"/>
              <a:sym typeface="Helvetica Neue Medium"/>
            </a:endParaRPr>
          </a:p>
        </p:txBody>
      </p:sp>
      <p:pic>
        <p:nvPicPr>
          <p:cNvPr id="9" name="Imagen" descr="Imagen">
            <a:extLst>
              <a:ext uri="{FF2B5EF4-FFF2-40B4-BE49-F238E27FC236}">
                <a16:creationId xmlns:a16="http://schemas.microsoft.com/office/drawing/2014/main" id="{205127CB-439F-4CFD-8A58-10BA2F5706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1937" y="7225961"/>
            <a:ext cx="484622" cy="461646"/>
          </a:xfrm>
          <a:prstGeom prst="rect">
            <a:avLst/>
          </a:prstGeom>
          <a:ln w="12700">
            <a:miter lim="400000"/>
          </a:ln>
        </p:spPr>
      </p:pic>
      <p:grpSp>
        <p:nvGrpSpPr>
          <p:cNvPr id="13" name="Group 12">
            <a:extLst>
              <a:ext uri="{FF2B5EF4-FFF2-40B4-BE49-F238E27FC236}">
                <a16:creationId xmlns:a16="http://schemas.microsoft.com/office/drawing/2014/main" id="{4F9372EC-51F1-1549-B7F8-13EBC121A825}"/>
              </a:ext>
            </a:extLst>
          </p:cNvPr>
          <p:cNvGrpSpPr/>
          <p:nvPr/>
        </p:nvGrpSpPr>
        <p:grpSpPr>
          <a:xfrm>
            <a:off x="2032431" y="9314569"/>
            <a:ext cx="754758" cy="754758"/>
            <a:chOff x="2032429" y="9668135"/>
            <a:chExt cx="754758" cy="754758"/>
          </a:xfrm>
        </p:grpSpPr>
        <p:sp>
          <p:nvSpPr>
            <p:cNvPr id="15" name="Círculo">
              <a:extLst>
                <a:ext uri="{FF2B5EF4-FFF2-40B4-BE49-F238E27FC236}">
                  <a16:creationId xmlns:a16="http://schemas.microsoft.com/office/drawing/2014/main" id="{665AA2ED-6792-423F-B67D-6096686E69EC}"/>
                </a:ext>
              </a:extLst>
            </p:cNvPr>
            <p:cNvSpPr/>
            <p:nvPr/>
          </p:nvSpPr>
          <p:spPr>
            <a:xfrm>
              <a:off x="2032429" y="9668135"/>
              <a:ext cx="754758" cy="754758"/>
            </a:xfrm>
            <a:prstGeom prst="ellipse">
              <a:avLst/>
            </a:prstGeom>
            <a:ln w="25400">
              <a:solidFill>
                <a:srgbClr val="0B1D57"/>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solidFill>
                  <a:srgbClr val="FFFFFF"/>
                </a:solidFill>
                <a:latin typeface="Helvetica Neue Medium"/>
                <a:ea typeface="Helvetica Neue Medium"/>
                <a:cs typeface="Helvetica Neue Medium"/>
                <a:sym typeface="Helvetica Neue Medium"/>
              </a:endParaRPr>
            </a:p>
          </p:txBody>
        </p:sp>
        <p:pic>
          <p:nvPicPr>
            <p:cNvPr id="17" name="Imagen 14">
              <a:extLst>
                <a:ext uri="{FF2B5EF4-FFF2-40B4-BE49-F238E27FC236}">
                  <a16:creationId xmlns:a16="http://schemas.microsoft.com/office/drawing/2014/main" id="{4B24CFE6-6301-44F9-A5F8-D51AFA50BFFD}"/>
                </a:ext>
              </a:extLst>
            </p:cNvPr>
            <p:cNvPicPr>
              <a:picLocks noChangeAspect="1"/>
            </p:cNvPicPr>
            <p:nvPr/>
          </p:nvPicPr>
          <p:blipFill>
            <a:blip r:embed="rId4"/>
            <a:stretch>
              <a:fillRect/>
            </a:stretch>
          </p:blipFill>
          <p:spPr>
            <a:xfrm>
              <a:off x="2187306" y="9833960"/>
              <a:ext cx="435808" cy="435807"/>
            </a:xfrm>
            <a:prstGeom prst="rect">
              <a:avLst/>
            </a:prstGeom>
          </p:spPr>
        </p:pic>
      </p:grpSp>
      <p:sp>
        <p:nvSpPr>
          <p:cNvPr id="22" name="Círculo">
            <a:extLst>
              <a:ext uri="{FF2B5EF4-FFF2-40B4-BE49-F238E27FC236}">
                <a16:creationId xmlns:a16="http://schemas.microsoft.com/office/drawing/2014/main" id="{F3F48471-6079-4A5C-941B-0F608E1A2AF6}"/>
              </a:ext>
            </a:extLst>
          </p:cNvPr>
          <p:cNvSpPr/>
          <p:nvPr/>
        </p:nvSpPr>
        <p:spPr>
          <a:xfrm>
            <a:off x="12122973" y="7085087"/>
            <a:ext cx="754758" cy="754758"/>
          </a:xfrm>
          <a:prstGeom prst="ellipse">
            <a:avLst/>
          </a:prstGeom>
          <a:ln w="25400">
            <a:solidFill>
              <a:srgbClr val="0B1D57"/>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solidFill>
                <a:srgbClr val="FFFFFF"/>
              </a:solidFill>
              <a:latin typeface="Helvetica Neue Medium"/>
              <a:ea typeface="Helvetica Neue Medium"/>
              <a:cs typeface="Helvetica Neue Medium"/>
              <a:sym typeface="Helvetica Neue Medium"/>
            </a:endParaRPr>
          </a:p>
        </p:txBody>
      </p:sp>
      <p:grpSp>
        <p:nvGrpSpPr>
          <p:cNvPr id="12" name="Group 11">
            <a:extLst>
              <a:ext uri="{FF2B5EF4-FFF2-40B4-BE49-F238E27FC236}">
                <a16:creationId xmlns:a16="http://schemas.microsoft.com/office/drawing/2014/main" id="{CFD7F123-F798-8D44-BFE5-B1450381CEB5}"/>
              </a:ext>
            </a:extLst>
          </p:cNvPr>
          <p:cNvGrpSpPr/>
          <p:nvPr/>
        </p:nvGrpSpPr>
        <p:grpSpPr>
          <a:xfrm>
            <a:off x="12122973" y="9314569"/>
            <a:ext cx="754758" cy="754758"/>
            <a:chOff x="12122972" y="10018970"/>
            <a:chExt cx="754758" cy="754758"/>
          </a:xfrm>
        </p:grpSpPr>
        <p:sp>
          <p:nvSpPr>
            <p:cNvPr id="23" name="Círculo">
              <a:extLst>
                <a:ext uri="{FF2B5EF4-FFF2-40B4-BE49-F238E27FC236}">
                  <a16:creationId xmlns:a16="http://schemas.microsoft.com/office/drawing/2014/main" id="{8C36DF77-4575-43C8-8370-8169D4F0CD90}"/>
                </a:ext>
              </a:extLst>
            </p:cNvPr>
            <p:cNvSpPr/>
            <p:nvPr/>
          </p:nvSpPr>
          <p:spPr>
            <a:xfrm>
              <a:off x="12122972" y="10018970"/>
              <a:ext cx="754758" cy="754758"/>
            </a:xfrm>
            <a:prstGeom prst="ellipse">
              <a:avLst/>
            </a:prstGeom>
            <a:ln w="25400">
              <a:solidFill>
                <a:srgbClr val="0B1D57"/>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solidFill>
                  <a:srgbClr val="FFFFFF"/>
                </a:solidFill>
                <a:latin typeface="Helvetica Neue Medium"/>
                <a:ea typeface="Helvetica Neue Medium"/>
                <a:cs typeface="Helvetica Neue Medium"/>
                <a:sym typeface="Helvetica Neue Medium"/>
              </a:endParaRPr>
            </a:p>
          </p:txBody>
        </p:sp>
        <p:pic>
          <p:nvPicPr>
            <p:cNvPr id="19" name="Imagen 20" descr="Icono&#10;&#10;Descripción generada automáticamente">
              <a:extLst>
                <a:ext uri="{FF2B5EF4-FFF2-40B4-BE49-F238E27FC236}">
                  <a16:creationId xmlns:a16="http://schemas.microsoft.com/office/drawing/2014/main" id="{0D72FA14-73B8-4751-9311-E3BD67344C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01159" y="10187138"/>
              <a:ext cx="424834" cy="471511"/>
            </a:xfrm>
            <a:prstGeom prst="rect">
              <a:avLst/>
            </a:prstGeom>
          </p:spPr>
        </p:pic>
      </p:grpSp>
      <p:pic>
        <p:nvPicPr>
          <p:cNvPr id="21" name="Imagen 23" descr="Icono&#10;&#10;Descripción generada automáticamente">
            <a:extLst>
              <a:ext uri="{FF2B5EF4-FFF2-40B4-BE49-F238E27FC236}">
                <a16:creationId xmlns:a16="http://schemas.microsoft.com/office/drawing/2014/main" id="{67C1EB57-5903-4A0F-BEB3-BC37A88962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56311" y="7205653"/>
            <a:ext cx="511914" cy="504690"/>
          </a:xfrm>
          <a:prstGeom prst="rect">
            <a:avLst/>
          </a:prstGeom>
        </p:spPr>
      </p:pic>
      <p:pic>
        <p:nvPicPr>
          <p:cNvPr id="25" name="Imagen 26">
            <a:extLst>
              <a:ext uri="{FF2B5EF4-FFF2-40B4-BE49-F238E27FC236}">
                <a16:creationId xmlns:a16="http://schemas.microsoft.com/office/drawing/2014/main" id="{CD551318-BD99-4F0A-BDB3-51D94013503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374273" y="1191207"/>
            <a:ext cx="9008402" cy="3682002"/>
          </a:xfrm>
          <a:prstGeom prst="rect">
            <a:avLst/>
          </a:prstGeom>
        </p:spPr>
      </p:pic>
      <p:sp>
        <p:nvSpPr>
          <p:cNvPr id="24" name="Rectangle 23">
            <a:extLst>
              <a:ext uri="{FF2B5EF4-FFF2-40B4-BE49-F238E27FC236}">
                <a16:creationId xmlns:a16="http://schemas.microsoft.com/office/drawing/2014/main" id="{9B53BFA2-6E7B-DA48-863D-0BC90AB0A10B}"/>
              </a:ext>
            </a:extLst>
          </p:cNvPr>
          <p:cNvSpPr/>
          <p:nvPr/>
        </p:nvSpPr>
        <p:spPr>
          <a:xfrm>
            <a:off x="3149186" y="11381756"/>
            <a:ext cx="8367064" cy="805029"/>
          </a:xfrm>
          <a:prstGeom prst="rect">
            <a:avLst/>
          </a:prstGeom>
        </p:spPr>
        <p:txBody>
          <a:bodyPr wrap="square" lIns="91440" tIns="45720" rIns="91440" bIns="45720" anchor="t">
            <a:spAutoFit/>
          </a:bodyPr>
          <a:lstStyle/>
          <a:p>
            <a:pPr algn="l">
              <a:lnSpc>
                <a:spcPct val="107000"/>
              </a:lnSpc>
              <a:spcAft>
                <a:spcPts val="600"/>
              </a:spcAft>
            </a:pPr>
            <a:r>
              <a:rPr lang="en-US" sz="4400" b="1" dirty="0">
                <a:solidFill>
                  <a:srgbClr val="61D836">
                    <a:lumMod val="75000"/>
                  </a:srgbClr>
                </a:solidFill>
                <a:latin typeface="Poppins"/>
                <a:ea typeface="Helvetica Neue"/>
                <a:cs typeface="Poppins"/>
              </a:rPr>
              <a:t>Clean Energy</a:t>
            </a:r>
            <a:endParaRPr lang="en-US" sz="4400" dirty="0">
              <a:solidFill>
                <a:srgbClr val="0B1D57"/>
              </a:solidFill>
              <a:latin typeface="Poppins" pitchFamily="2" charset="77"/>
              <a:ea typeface="Helvetica Neue"/>
              <a:cs typeface="Poppins" pitchFamily="2" charset="77"/>
            </a:endParaRPr>
          </a:p>
        </p:txBody>
      </p:sp>
      <p:grpSp>
        <p:nvGrpSpPr>
          <p:cNvPr id="5" name="Group 4">
            <a:extLst>
              <a:ext uri="{FF2B5EF4-FFF2-40B4-BE49-F238E27FC236}">
                <a16:creationId xmlns:a16="http://schemas.microsoft.com/office/drawing/2014/main" id="{6E989B28-C1E0-7F48-B054-98BB703C7821}"/>
              </a:ext>
            </a:extLst>
          </p:cNvPr>
          <p:cNvGrpSpPr/>
          <p:nvPr/>
        </p:nvGrpSpPr>
        <p:grpSpPr>
          <a:xfrm>
            <a:off x="2032431" y="11345527"/>
            <a:ext cx="754758" cy="754758"/>
            <a:chOff x="2032429" y="11707782"/>
            <a:chExt cx="754758" cy="754758"/>
          </a:xfrm>
        </p:grpSpPr>
        <p:sp>
          <p:nvSpPr>
            <p:cNvPr id="26" name="Círculo">
              <a:extLst>
                <a:ext uri="{FF2B5EF4-FFF2-40B4-BE49-F238E27FC236}">
                  <a16:creationId xmlns:a16="http://schemas.microsoft.com/office/drawing/2014/main" id="{7B503B40-A6FC-BB45-A8FD-BBA38861A20A}"/>
                </a:ext>
              </a:extLst>
            </p:cNvPr>
            <p:cNvSpPr/>
            <p:nvPr/>
          </p:nvSpPr>
          <p:spPr>
            <a:xfrm>
              <a:off x="2032429" y="11707782"/>
              <a:ext cx="754758" cy="754758"/>
            </a:xfrm>
            <a:prstGeom prst="ellipse">
              <a:avLst/>
            </a:prstGeom>
            <a:ln w="25400">
              <a:solidFill>
                <a:srgbClr val="0B1D57"/>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solidFill>
                  <a:srgbClr val="FFFFFF"/>
                </a:solidFill>
                <a:latin typeface="Helvetica Neue Medium"/>
                <a:ea typeface="Helvetica Neue Medium"/>
                <a:cs typeface="Helvetica Neue Medium"/>
                <a:sym typeface="Helvetica Neue Medium"/>
              </a:endParaRPr>
            </a:p>
          </p:txBody>
        </p:sp>
        <p:pic>
          <p:nvPicPr>
            <p:cNvPr id="27" name="Imagen" descr="Imagen">
              <a:extLst>
                <a:ext uri="{FF2B5EF4-FFF2-40B4-BE49-F238E27FC236}">
                  <a16:creationId xmlns:a16="http://schemas.microsoft.com/office/drawing/2014/main" id="{7813070C-E7AD-7F4C-8B16-48AB728FCE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17862" y="11804566"/>
              <a:ext cx="355067" cy="590014"/>
            </a:xfrm>
            <a:prstGeom prst="rect">
              <a:avLst/>
            </a:prstGeom>
            <a:ln w="12700">
              <a:miter lim="400000"/>
            </a:ln>
          </p:spPr>
        </p:pic>
      </p:grpSp>
      <p:sp>
        <p:nvSpPr>
          <p:cNvPr id="14" name="Rectangle 13">
            <a:extLst>
              <a:ext uri="{FF2B5EF4-FFF2-40B4-BE49-F238E27FC236}">
                <a16:creationId xmlns:a16="http://schemas.microsoft.com/office/drawing/2014/main" id="{C2568D9A-DEEC-934E-96EE-9858C6E984FA}"/>
              </a:ext>
            </a:extLst>
          </p:cNvPr>
          <p:cNvSpPr/>
          <p:nvPr/>
        </p:nvSpPr>
        <p:spPr>
          <a:xfrm>
            <a:off x="13239729" y="9334605"/>
            <a:ext cx="10366010" cy="1529521"/>
          </a:xfrm>
          <a:prstGeom prst="rect">
            <a:avLst/>
          </a:prstGeom>
        </p:spPr>
        <p:txBody>
          <a:bodyPr wrap="square">
            <a:spAutoFit/>
          </a:bodyPr>
          <a:lstStyle/>
          <a:p>
            <a:pPr algn="l">
              <a:lnSpc>
                <a:spcPct val="107000"/>
              </a:lnSpc>
              <a:spcAft>
                <a:spcPts val="600"/>
              </a:spcAft>
            </a:pPr>
            <a:r>
              <a:rPr lang="en-US" sz="4400" b="1" dirty="0">
                <a:solidFill>
                  <a:srgbClr val="61D836">
                    <a:lumMod val="75000"/>
                  </a:srgbClr>
                </a:solidFill>
                <a:latin typeface="Poppins"/>
                <a:cs typeface="Poppins"/>
              </a:rPr>
              <a:t>Government &amp; Multilateral R&amp;D Funding</a:t>
            </a:r>
            <a:endParaRPr lang="en-US" sz="4400" dirty="0">
              <a:solidFill>
                <a:srgbClr val="0B1D57"/>
              </a:solidFill>
              <a:latin typeface="Poppins" pitchFamily="2" charset="77"/>
              <a:cs typeface="Poppins" pitchFamily="2" charset="77"/>
            </a:endParaRPr>
          </a:p>
        </p:txBody>
      </p:sp>
    </p:spTree>
    <p:extLst>
      <p:ext uri="{BB962C8B-B14F-4D97-AF65-F5344CB8AC3E}">
        <p14:creationId xmlns:p14="http://schemas.microsoft.com/office/powerpoint/2010/main" val="192051398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descr="Vista de una ciudad con un campo verde&#10;&#10;Descripción generada automáticamente">
            <a:extLst>
              <a:ext uri="{FF2B5EF4-FFF2-40B4-BE49-F238E27FC236}">
                <a16:creationId xmlns:a16="http://schemas.microsoft.com/office/drawing/2014/main" id="{F89E4544-9CE7-475E-A181-8ED9CB4829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5"/>
          <a:stretch/>
        </p:blipFill>
        <p:spPr>
          <a:xfrm>
            <a:off x="8196805" y="-51628"/>
            <a:ext cx="16131757" cy="13814386"/>
          </a:xfrm>
          <a:prstGeom prst="rect">
            <a:avLst/>
          </a:prstGeom>
        </p:spPr>
      </p:pic>
      <p:sp>
        <p:nvSpPr>
          <p:cNvPr id="366" name="Rectángulo"/>
          <p:cNvSpPr/>
          <p:nvPr/>
        </p:nvSpPr>
        <p:spPr>
          <a:xfrm>
            <a:off x="-18986" y="-56589"/>
            <a:ext cx="14715594" cy="13810009"/>
          </a:xfrm>
          <a:prstGeom prst="rect">
            <a:avLst/>
          </a:prstGeom>
          <a:solidFill>
            <a:srgbClr val="0B1D57"/>
          </a:solidFill>
          <a:ln w="12700">
            <a:miter lim="400000"/>
          </a:ln>
        </p:spPr>
        <p:txBody>
          <a:bodyPr lIns="50800" tIns="50800" rIns="50800" bIns="50800" anchor="ctr"/>
          <a:lstStyle/>
          <a:p>
            <a:pPr defTabSz="825500">
              <a:defRPr sz="3200">
                <a:solidFill>
                  <a:srgbClr val="0B1D57"/>
                </a:solidFill>
                <a:latin typeface="Helvetica Neue Medium"/>
                <a:ea typeface="Helvetica Neue Medium"/>
                <a:cs typeface="Helvetica Neue Medium"/>
                <a:sym typeface="Helvetica Neue Medium"/>
              </a:defRPr>
            </a:pPr>
            <a:endParaRPr/>
          </a:p>
        </p:txBody>
      </p:sp>
      <p:sp>
        <p:nvSpPr>
          <p:cNvPr id="367" name="We commit to continue leading the industry in climate action not only because it creates value, but more importantly, because it is the right thing to do."/>
          <p:cNvSpPr txBox="1"/>
          <p:nvPr/>
        </p:nvSpPr>
        <p:spPr>
          <a:xfrm>
            <a:off x="1192093" y="2885764"/>
            <a:ext cx="12015788" cy="6750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defTabSz="457200">
              <a:lnSpc>
                <a:spcPts val="7400"/>
              </a:lnSpc>
              <a:defRPr sz="4600">
                <a:solidFill>
                  <a:srgbClr val="FFFFFF"/>
                </a:solidFill>
                <a:latin typeface="Poppins Bold"/>
                <a:ea typeface="Poppins Bold"/>
                <a:cs typeface="Poppins Bold"/>
                <a:sym typeface="Poppins Bold"/>
              </a:defRPr>
            </a:lvl1pPr>
          </a:lstStyle>
          <a:p>
            <a:pPr algn="ctr">
              <a:lnSpc>
                <a:spcPct val="100000"/>
              </a:lnSpc>
            </a:pPr>
            <a:r>
              <a:rPr lang="en-US" sz="5400" b="1"/>
              <a:t>Climate change is the biggest challenge facing humanity, and Future in Action must be at the core of everything we do.</a:t>
            </a:r>
          </a:p>
          <a:p>
            <a:pPr algn="ctr">
              <a:lnSpc>
                <a:spcPct val="100000"/>
              </a:lnSpc>
            </a:pPr>
            <a:endParaRPr lang="en-US" sz="5400" b="1"/>
          </a:p>
          <a:p>
            <a:pPr algn="ctr">
              <a:lnSpc>
                <a:spcPct val="100000"/>
              </a:lnSpc>
            </a:pPr>
            <a:r>
              <a:rPr lang="en-US" sz="5400" b="1"/>
              <a:t>N</a:t>
            </a:r>
            <a:r>
              <a:rPr sz="5400" b="1"/>
              <a:t>ot only because it creates value, but more importantly, because it is the right thing to do.</a:t>
            </a:r>
            <a:endParaRPr lang="es-ES" sz="5400" b="1"/>
          </a:p>
        </p:txBody>
      </p:sp>
      <p:sp>
        <p:nvSpPr>
          <p:cNvPr id="369" name="Rectángulo"/>
          <p:cNvSpPr/>
          <p:nvPr/>
        </p:nvSpPr>
        <p:spPr>
          <a:xfrm rot="16200000" flipH="1">
            <a:off x="7573977" y="6730900"/>
            <a:ext cx="13947583" cy="254199"/>
          </a:xfrm>
          <a:prstGeom prst="rect">
            <a:avLst/>
          </a:prstGeom>
          <a:gradFill>
            <a:gsLst>
              <a:gs pos="0">
                <a:srgbClr val="046D00"/>
              </a:gs>
              <a:gs pos="100000">
                <a:srgbClr val="BDDC00"/>
              </a:gs>
            </a:gsLst>
            <a:lin ang="19272386"/>
          </a:gra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7" name="Gpf4Qqf4ImzsIMhimEyoKe0mNuW1095U4Q-6gTxX8FjGbboepWlkR3sqqZSBeBSWKXet6VOt5aDkLGcOt7TiorYjT4_qBJHxWRys68Hs4AUs-AE-TkZlNmEd9OCivmnTdGWlv414y7o.png" descr="Gpf4Qqf4ImzsIMhimEyoKe0mNuW1095U4Q-6gTxX8FjGbboepWlkR3sqqZSBeBSWKXet6VOt5aDkLGcOt7TiorYjT4_qBJHxWRys68Hs4AUs-AE-TkZlNmEd9OCivmnTdGWlv414y7o.png">
            <a:extLst>
              <a:ext uri="{FF2B5EF4-FFF2-40B4-BE49-F238E27FC236}">
                <a16:creationId xmlns:a16="http://schemas.microsoft.com/office/drawing/2014/main" id="{3668A247-F4AA-0C4A-8693-A4A2DE4B71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98100" y="9108093"/>
            <a:ext cx="6073969" cy="3131890"/>
          </a:xfrm>
          <a:prstGeom prst="rect">
            <a:avLst/>
          </a:prstGeom>
          <a:ln w="12700">
            <a:miter lim="400000"/>
          </a:ln>
        </p:spPr>
      </p:pic>
      <p:pic>
        <p:nvPicPr>
          <p:cNvPr id="10" name="Imagen 5" descr="Logotipo&#10;&#10;Descripción generada automáticamente">
            <a:extLst>
              <a:ext uri="{FF2B5EF4-FFF2-40B4-BE49-F238E27FC236}">
                <a16:creationId xmlns:a16="http://schemas.microsoft.com/office/drawing/2014/main" id="{29CC561F-56B5-BE41-94AE-2D331AD3CC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7200" y="10674038"/>
            <a:ext cx="4467284" cy="2214944"/>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utterstock_1728412366.jpg" descr="shutterstock_1728412366.jpg">
            <a:extLst>
              <a:ext uri="{FF2B5EF4-FFF2-40B4-BE49-F238E27FC236}">
                <a16:creationId xmlns:a16="http://schemas.microsoft.com/office/drawing/2014/main" id="{A536A617-E871-46FA-A6E2-75417B4D39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13"/>
          <a:stretch/>
        </p:blipFill>
        <p:spPr>
          <a:xfrm>
            <a:off x="14533888" y="1781"/>
            <a:ext cx="9867141" cy="13853178"/>
          </a:xfrm>
          <a:prstGeom prst="rect">
            <a:avLst/>
          </a:prstGeom>
          <a:ln w="12700">
            <a:miter lim="400000"/>
          </a:ln>
        </p:spPr>
      </p:pic>
      <p:sp>
        <p:nvSpPr>
          <p:cNvPr id="160" name="Our purpose is to build a better future: a sustainable future that addresses humanity’s most pressing issue: Climate Change…"/>
          <p:cNvSpPr txBox="1"/>
          <p:nvPr/>
        </p:nvSpPr>
        <p:spPr>
          <a:xfrm>
            <a:off x="1603527" y="3919415"/>
            <a:ext cx="11162447" cy="7212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914400">
              <a:buSzPct val="123000"/>
              <a:defRPr sz="2600">
                <a:solidFill>
                  <a:srgbClr val="0B1D57"/>
                </a:solidFill>
                <a:latin typeface="Poppins Regular"/>
                <a:ea typeface="Poppins Regular"/>
                <a:cs typeface="Poppins Regular"/>
                <a:sym typeface="Poppins Regular"/>
              </a:defRPr>
            </a:pPr>
            <a:r>
              <a:rPr lang="es-ES" sz="3200" b="1" dirty="0">
                <a:solidFill>
                  <a:schemeClr val="accent3">
                    <a:lumMod val="75000"/>
                  </a:schemeClr>
                </a:solidFill>
                <a:latin typeface="Poppins"/>
              </a:rPr>
              <a:t>A </a:t>
            </a:r>
            <a:r>
              <a:rPr sz="3200" b="1" dirty="0">
                <a:solidFill>
                  <a:schemeClr val="accent3">
                    <a:lumMod val="75000"/>
                  </a:schemeClr>
                </a:solidFill>
                <a:latin typeface="Poppins"/>
              </a:rPr>
              <a:t>sustainable future that addresses humanity’s </a:t>
            </a:r>
            <a:br>
              <a:rPr lang="es-ES" sz="3200" b="1" dirty="0">
                <a:latin typeface="Poppins"/>
              </a:rPr>
            </a:br>
            <a:r>
              <a:rPr sz="3200" b="1" dirty="0">
                <a:solidFill>
                  <a:schemeClr val="accent3">
                    <a:lumMod val="75000"/>
                  </a:schemeClr>
                </a:solidFill>
                <a:latin typeface="Poppins"/>
              </a:rPr>
              <a:t>most pressing issue:</a:t>
            </a:r>
            <a:r>
              <a:rPr sz="3200" b="1" dirty="0">
                <a:solidFill>
                  <a:schemeClr val="accent3">
                    <a:lumMod val="75000"/>
                  </a:schemeClr>
                </a:solidFill>
                <a:latin typeface="Poppins"/>
                <a:ea typeface="Poppins Bold"/>
                <a:cs typeface="Poppins Bold"/>
                <a:sym typeface="Poppins Bold"/>
              </a:rPr>
              <a:t> </a:t>
            </a:r>
            <a:r>
              <a:rPr lang="es-ES" sz="3200" b="1" dirty="0">
                <a:solidFill>
                  <a:schemeClr val="accent3">
                    <a:lumMod val="75000"/>
                  </a:schemeClr>
                </a:solidFill>
                <a:latin typeface="Poppins"/>
                <a:ea typeface="Poppins Bold"/>
                <a:cs typeface="Poppins Bold"/>
                <a:sym typeface="Poppins Bold"/>
              </a:rPr>
              <a:t>c</a:t>
            </a:r>
            <a:r>
              <a:rPr sz="3200" b="1" dirty="0" err="1">
                <a:solidFill>
                  <a:schemeClr val="accent3">
                    <a:lumMod val="75000"/>
                  </a:schemeClr>
                </a:solidFill>
                <a:latin typeface="Poppins"/>
                <a:ea typeface="Poppins Bold"/>
                <a:cs typeface="Poppins Bold"/>
                <a:sym typeface="Poppins Bold"/>
              </a:rPr>
              <a:t>limate</a:t>
            </a:r>
            <a:r>
              <a:rPr sz="3200" b="1" dirty="0">
                <a:solidFill>
                  <a:schemeClr val="accent3">
                    <a:lumMod val="75000"/>
                  </a:schemeClr>
                </a:solidFill>
                <a:latin typeface="Poppins"/>
                <a:ea typeface="Poppins Bold"/>
                <a:cs typeface="Poppins Bold"/>
                <a:sym typeface="Poppins Bold"/>
              </a:rPr>
              <a:t> </a:t>
            </a:r>
            <a:r>
              <a:rPr lang="es-ES" sz="3200" b="1" dirty="0">
                <a:solidFill>
                  <a:schemeClr val="accent3">
                    <a:lumMod val="75000"/>
                  </a:schemeClr>
                </a:solidFill>
                <a:latin typeface="Poppins"/>
                <a:ea typeface="Poppins Bold"/>
                <a:cs typeface="Poppins Bold"/>
                <a:sym typeface="Poppins Bold"/>
              </a:rPr>
              <a:t>c</a:t>
            </a:r>
            <a:r>
              <a:rPr sz="3200" b="1" dirty="0" err="1">
                <a:solidFill>
                  <a:schemeClr val="accent3">
                    <a:lumMod val="75000"/>
                  </a:schemeClr>
                </a:solidFill>
                <a:latin typeface="Poppins"/>
                <a:ea typeface="Poppins Bold"/>
                <a:cs typeface="Poppins Bold"/>
                <a:sym typeface="Poppins Bold"/>
              </a:rPr>
              <a:t>hange</a:t>
            </a:r>
            <a:br>
              <a:rPr dirty="0">
                <a:latin typeface="Poppins Bold"/>
                <a:ea typeface="Poppins Bold"/>
                <a:cs typeface="Poppins Bold"/>
              </a:rPr>
            </a:br>
            <a:br>
              <a:rPr lang="en-US" dirty="0">
                <a:latin typeface="Poppins"/>
              </a:rPr>
            </a:br>
            <a:endParaRPr lang="en-US" dirty="0">
              <a:latin typeface="Poppins"/>
            </a:endParaRPr>
          </a:p>
          <a:p>
            <a:pPr algn="just" defTabSz="914400">
              <a:buSzPct val="123000"/>
              <a:defRPr sz="2600">
                <a:solidFill>
                  <a:srgbClr val="0B1D57"/>
                </a:solidFill>
                <a:latin typeface="Poppins Regular"/>
                <a:ea typeface="Poppins Regular"/>
                <a:cs typeface="Poppins Regular"/>
                <a:sym typeface="Poppins Regular"/>
              </a:defRPr>
            </a:pPr>
            <a:endParaRPr lang="en-US" dirty="0">
              <a:latin typeface="Poppins"/>
            </a:endParaRPr>
          </a:p>
          <a:p>
            <a:pPr marL="457200" indent="-457200" algn="just" defTabSz="914400">
              <a:buSzPct val="123000"/>
              <a:buFont typeface="Arial" panose="020B0604020202020204" pitchFamily="34" charset="0"/>
              <a:buChar char="•"/>
              <a:defRPr sz="2600">
                <a:solidFill>
                  <a:srgbClr val="0B1D57"/>
                </a:solidFill>
                <a:latin typeface="Poppins Regular"/>
                <a:ea typeface="Poppins Regular"/>
                <a:cs typeface="Poppins Regular"/>
                <a:sym typeface="Poppins Regular"/>
              </a:defRPr>
            </a:pPr>
            <a:r>
              <a:rPr lang="en-US" sz="3200" spc="26" dirty="0">
                <a:latin typeface="Poppins"/>
              </a:rPr>
              <a:t>The cement industry is the source of about </a:t>
            </a:r>
            <a:r>
              <a:rPr lang="en-US" sz="3200" b="1" spc="26" dirty="0">
                <a:latin typeface="Poppins"/>
              </a:rPr>
              <a:t>5-8</a:t>
            </a:r>
            <a:r>
              <a:rPr lang="en-US" sz="3200" b="1" spc="26" dirty="0">
                <a:latin typeface="Poppins"/>
                <a:ea typeface="Poppins Bold"/>
                <a:cs typeface="Poppins Bold"/>
                <a:sym typeface="Poppins Bold"/>
              </a:rPr>
              <a:t>% of the world's CO</a:t>
            </a:r>
            <a:r>
              <a:rPr lang="en-US" sz="3200" b="1" baseline="-20000" dirty="0">
                <a:latin typeface="Poppins"/>
                <a:ea typeface="Poppins Bold"/>
                <a:cs typeface="Poppins Bold"/>
                <a:sym typeface="Poppins Bold"/>
              </a:rPr>
              <a:t>2</a:t>
            </a:r>
            <a:r>
              <a:rPr lang="en-US" sz="3200" b="1" spc="26" baseline="-23076" dirty="0">
                <a:latin typeface="Poppins"/>
                <a:ea typeface="Poppins Bold"/>
                <a:cs typeface="Poppins Bold"/>
                <a:sym typeface="Poppins Bold"/>
              </a:rPr>
              <a:t> </a:t>
            </a:r>
            <a:r>
              <a:rPr lang="en-US" sz="3200" b="1" spc="26" dirty="0">
                <a:latin typeface="Poppins"/>
                <a:ea typeface="Poppins Bold"/>
                <a:cs typeface="Poppins Bold"/>
                <a:sym typeface="Poppins Bold"/>
              </a:rPr>
              <a:t>emissions</a:t>
            </a:r>
            <a:r>
              <a:rPr lang="en-US" b="1" spc="26" dirty="0">
                <a:latin typeface="Poppins"/>
                <a:ea typeface="Poppins Bold"/>
                <a:cs typeface="Poppins Bold"/>
                <a:sym typeface="Poppins Bold"/>
              </a:rPr>
              <a:t>*</a:t>
            </a:r>
            <a:r>
              <a:rPr lang="en-US" sz="3200" b="1" spc="26" dirty="0">
                <a:latin typeface="Poppins"/>
                <a:ea typeface="Poppins Bold"/>
                <a:cs typeface="Poppins Bold"/>
                <a:sym typeface="Poppins Bold"/>
              </a:rPr>
              <a:t>. </a:t>
            </a:r>
            <a:endParaRPr lang="en-US" sz="3200" dirty="0">
              <a:latin typeface="Poppins"/>
              <a:ea typeface="Poppins Bold"/>
              <a:cs typeface="Poppins Regular"/>
              <a:sym typeface="Poppins Bold"/>
            </a:endParaRPr>
          </a:p>
          <a:p>
            <a:pPr marL="457200" indent="-457200" algn="just" defTabSz="914400">
              <a:buSzPct val="123000"/>
              <a:buFont typeface="Arial" panose="020B0604020202020204" pitchFamily="34" charset="0"/>
              <a:buChar char="•"/>
              <a:defRPr sz="2600">
                <a:solidFill>
                  <a:srgbClr val="0B1D57"/>
                </a:solidFill>
                <a:latin typeface="Poppins Regular"/>
                <a:ea typeface="Poppins Regular"/>
                <a:cs typeface="Poppins Regular"/>
                <a:sym typeface="Poppins Regular"/>
              </a:defRPr>
            </a:pPr>
            <a:endParaRPr lang="en-US" sz="3200" b="1" spc="26" dirty="0">
              <a:latin typeface="Poppins"/>
              <a:cs typeface="Poppins Bold"/>
            </a:endParaRPr>
          </a:p>
          <a:p>
            <a:pPr marL="342900" indent="-342900" algn="just" defTabSz="457200">
              <a:buSzPct val="123000"/>
              <a:buChar char="•"/>
              <a:defRPr sz="2600">
                <a:solidFill>
                  <a:srgbClr val="0B1D57"/>
                </a:solidFill>
                <a:latin typeface="Poppins Bold"/>
                <a:ea typeface="Poppins Bold"/>
                <a:cs typeface="Poppins Bold"/>
                <a:sym typeface="Poppins Bold"/>
              </a:defRPr>
            </a:pPr>
            <a:r>
              <a:rPr sz="3200" dirty="0">
                <a:latin typeface="Poppins"/>
                <a:ea typeface="Poppins Regular"/>
                <a:cs typeface="Poppins Regular"/>
                <a:sym typeface="Poppins Regular"/>
              </a:rPr>
              <a:t>As one of the </a:t>
            </a:r>
            <a:r>
              <a:rPr lang="es-ES" sz="3200" dirty="0" err="1">
                <a:latin typeface="Poppins"/>
                <a:ea typeface="Poppins Regular"/>
                <a:cs typeface="Poppins Regular"/>
                <a:sym typeface="Poppins Regular"/>
              </a:rPr>
              <a:t>world’s</a:t>
            </a:r>
            <a:r>
              <a:rPr lang="es-ES" sz="3200" dirty="0">
                <a:latin typeface="Poppins"/>
                <a:ea typeface="Poppins Regular"/>
                <a:cs typeface="Poppins Regular"/>
                <a:sym typeface="Poppins Regular"/>
              </a:rPr>
              <a:t> </a:t>
            </a:r>
            <a:r>
              <a:rPr sz="3200" dirty="0">
                <a:latin typeface="Poppins"/>
                <a:ea typeface="Poppins Regular"/>
                <a:cs typeface="Poppins Regular"/>
                <a:sym typeface="Poppins Regular"/>
              </a:rPr>
              <a:t>largest </a:t>
            </a:r>
            <a:r>
              <a:rPr lang="es-ES" sz="3200" dirty="0" err="1">
                <a:latin typeface="Poppins"/>
                <a:ea typeface="Poppins Regular"/>
                <a:cs typeface="Poppins Regular"/>
                <a:sym typeface="Poppins Regular"/>
              </a:rPr>
              <a:t>building</a:t>
            </a:r>
            <a:r>
              <a:rPr lang="es-ES" sz="3200" dirty="0">
                <a:latin typeface="Poppins"/>
                <a:ea typeface="Poppins Regular"/>
                <a:cs typeface="Poppins Regular"/>
                <a:sym typeface="Poppins Regular"/>
              </a:rPr>
              <a:t> </a:t>
            </a:r>
            <a:r>
              <a:rPr lang="es-ES" sz="3200" dirty="0" err="1">
                <a:latin typeface="Poppins"/>
                <a:ea typeface="Poppins Regular"/>
                <a:cs typeface="Poppins Regular"/>
                <a:sym typeface="Poppins Regular"/>
              </a:rPr>
              <a:t>solutions</a:t>
            </a:r>
            <a:r>
              <a:rPr lang="es-ES" sz="3200" dirty="0">
                <a:latin typeface="Poppins"/>
                <a:ea typeface="Poppins Regular"/>
                <a:cs typeface="Poppins Regular"/>
                <a:sym typeface="Poppins Regular"/>
              </a:rPr>
              <a:t> </a:t>
            </a:r>
            <a:r>
              <a:rPr lang="es-ES" sz="3200" dirty="0" err="1">
                <a:latin typeface="Poppins"/>
                <a:ea typeface="Poppins Regular"/>
                <a:cs typeface="Poppins Regular"/>
                <a:sym typeface="Poppins Regular"/>
              </a:rPr>
              <a:t>providers</a:t>
            </a:r>
            <a:r>
              <a:rPr sz="3200" dirty="0">
                <a:latin typeface="Poppins"/>
                <a:ea typeface="Poppins Regular"/>
                <a:cs typeface="Poppins Regular"/>
                <a:sym typeface="Poppins Regular"/>
              </a:rPr>
              <a:t>, </a:t>
            </a:r>
            <a:r>
              <a:rPr sz="3200" b="1" dirty="0">
                <a:latin typeface="Poppins"/>
              </a:rPr>
              <a:t>we are committed to leading on the path </a:t>
            </a:r>
            <a:r>
              <a:rPr lang="es-ES" sz="3200" b="1" dirty="0">
                <a:latin typeface="Poppins"/>
              </a:rPr>
              <a:t>to a </a:t>
            </a:r>
            <a:r>
              <a:rPr lang="es-ES" sz="3200" b="1" dirty="0" err="1">
                <a:latin typeface="Poppins"/>
              </a:rPr>
              <a:t>low</a:t>
            </a:r>
            <a:r>
              <a:rPr lang="es-ES" sz="3200" b="1" dirty="0">
                <a:latin typeface="Poppins"/>
              </a:rPr>
              <a:t> </a:t>
            </a:r>
            <a:r>
              <a:rPr lang="es-ES" sz="3200" b="1" dirty="0" err="1">
                <a:latin typeface="Poppins"/>
              </a:rPr>
              <a:t>carbon</a:t>
            </a:r>
            <a:r>
              <a:rPr lang="es-ES" sz="3200" b="1" dirty="0">
                <a:latin typeface="Poppins"/>
              </a:rPr>
              <a:t> </a:t>
            </a:r>
            <a:r>
              <a:rPr lang="es-ES" sz="3200" b="1" dirty="0" err="1">
                <a:latin typeface="Poppins"/>
              </a:rPr>
              <a:t>economy</a:t>
            </a:r>
            <a:r>
              <a:rPr sz="3200" b="1" dirty="0">
                <a:latin typeface="Poppins"/>
              </a:rPr>
              <a:t>.</a:t>
            </a:r>
            <a:endParaRPr lang="en-US" sz="3200" b="1" dirty="0">
              <a:latin typeface="Poppins"/>
              <a:cs typeface="Poppins Regular"/>
            </a:endParaRPr>
          </a:p>
          <a:p>
            <a:pPr algn="just" defTabSz="457200">
              <a:buSzPct val="123000"/>
              <a:defRPr sz="2600">
                <a:solidFill>
                  <a:srgbClr val="0B1D57"/>
                </a:solidFill>
                <a:latin typeface="Calibri"/>
                <a:ea typeface="Calibri"/>
                <a:cs typeface="Calibri"/>
                <a:sym typeface="Calibri"/>
              </a:defRPr>
            </a:pPr>
            <a:endParaRPr lang="en-US" sz="3200" dirty="0">
              <a:latin typeface="Poppins"/>
              <a:ea typeface="Poppins Regular"/>
              <a:cs typeface="Poppins Regular"/>
              <a:sym typeface="Poppins Regular"/>
            </a:endParaRPr>
          </a:p>
          <a:p>
            <a:pPr marL="342900" indent="-342900" algn="just" defTabSz="457200">
              <a:buSzPct val="123000"/>
              <a:buChar char="•"/>
              <a:defRPr sz="2600">
                <a:solidFill>
                  <a:srgbClr val="0B1D57"/>
                </a:solidFill>
                <a:latin typeface="Calibri"/>
                <a:ea typeface="Calibri"/>
                <a:cs typeface="Calibri"/>
                <a:sym typeface="Calibri"/>
              </a:defRPr>
            </a:pPr>
            <a:r>
              <a:rPr lang="en-US" sz="3200" b="1" dirty="0">
                <a:latin typeface="Poppins"/>
                <a:ea typeface="Poppins Regular"/>
                <a:cs typeface="Poppins Regular"/>
                <a:sym typeface="Poppins Regular"/>
              </a:rPr>
              <a:t>Future in Action </a:t>
            </a:r>
            <a:r>
              <a:rPr lang="en-US" sz="3200" dirty="0">
                <a:latin typeface="Poppins"/>
                <a:ea typeface="Poppins Regular"/>
                <a:cs typeface="Poppins Regular"/>
                <a:sym typeface="Poppins Regular"/>
              </a:rPr>
              <a:t> is our program focused on developing low-carbon products, solutions, and processes to become a net-zero CO</a:t>
            </a:r>
            <a:r>
              <a:rPr lang="en-US" sz="3200" baseline="-25000" dirty="0">
                <a:latin typeface="Poppins"/>
                <a:ea typeface="Poppins Regular"/>
                <a:cs typeface="Poppins Regular"/>
                <a:sym typeface="Poppins Regular"/>
              </a:rPr>
              <a:t>2</a:t>
            </a:r>
            <a:r>
              <a:rPr lang="en-US" sz="3200" dirty="0">
                <a:latin typeface="Poppins"/>
                <a:ea typeface="Poppins Regular"/>
                <a:cs typeface="Poppins Regular"/>
                <a:sym typeface="Poppins Regular"/>
              </a:rPr>
              <a:t> company.</a:t>
            </a:r>
            <a:endParaRPr lang="en-US" dirty="0">
              <a:latin typeface="Poppins Regular"/>
              <a:ea typeface="Poppins Regular"/>
              <a:cs typeface="Poppins Regular"/>
            </a:endParaRPr>
          </a:p>
        </p:txBody>
      </p:sp>
      <p:sp>
        <p:nvSpPr>
          <p:cNvPr id="161" name="Rectángulo"/>
          <p:cNvSpPr/>
          <p:nvPr/>
        </p:nvSpPr>
        <p:spPr>
          <a:xfrm rot="16200000" flipH="1">
            <a:off x="7573977" y="6730900"/>
            <a:ext cx="13947583" cy="254199"/>
          </a:xfrm>
          <a:prstGeom prst="rect">
            <a:avLst/>
          </a:prstGeom>
          <a:gradFill>
            <a:gsLst>
              <a:gs pos="0">
                <a:srgbClr val="046D00"/>
              </a:gs>
              <a:gs pos="100000">
                <a:srgbClr val="BDDC00"/>
              </a:gs>
            </a:gsLst>
            <a:lin ang="19272386"/>
          </a:gra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62" name="Gpf4Qqf4ImzsIMhimEyoKe0mNuW1095U4Q-6gTxX8FjGbboepWlkR3sqqZSBeBSWKXet6VOt5aDkLGcOt7TiorYjT4_qBJHxWRys68Hs4AUs-AE-TkZlNmEd9OCivmnTdGWlv414y7o.png" descr="Gpf4Qqf4ImzsIMhimEyoKe0mNuW1095U4Q-6gTxX8FjGbboepWlkR3sqqZSBeBSWKXet6VOt5aDkLGcOt7TiorYjT4_qBJHxWRys68Hs4AUs-AE-TkZlNmEd9OCivmnTdGWlv414y7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10627" y="9795576"/>
            <a:ext cx="6013366" cy="3100492"/>
          </a:xfrm>
          <a:prstGeom prst="rect">
            <a:avLst/>
          </a:prstGeom>
          <a:ln w="12700">
            <a:miter lim="400000"/>
          </a:ln>
        </p:spPr>
      </p:pic>
      <p:sp>
        <p:nvSpPr>
          <p:cNvPr id="163" name="Future in Action: Committed to Net-Zero CO2"/>
          <p:cNvSpPr txBox="1"/>
          <p:nvPr/>
        </p:nvSpPr>
        <p:spPr>
          <a:xfrm>
            <a:off x="1603527" y="1465314"/>
            <a:ext cx="10855804"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defRPr sz="5400">
                <a:solidFill>
                  <a:srgbClr val="0B1D57"/>
                </a:solidFill>
                <a:latin typeface="Poppins Bold"/>
                <a:ea typeface="Poppins Bold"/>
                <a:cs typeface="Poppins Bold"/>
                <a:sym typeface="Poppins Bold"/>
              </a:defRPr>
            </a:pPr>
            <a:r>
              <a:rPr lang="en-US" sz="6000" b="1">
                <a:latin typeface="Poppins"/>
              </a:rPr>
              <a:t>Our purpose is to</a:t>
            </a:r>
            <a:endParaRPr lang="es-ES" sz="6000" b="1" baseline="-14444">
              <a:latin typeface="Poppins"/>
            </a:endParaRPr>
          </a:p>
          <a:p>
            <a:pPr algn="l" defTabSz="457200">
              <a:defRPr sz="5400">
                <a:solidFill>
                  <a:srgbClr val="0B1D57"/>
                </a:solidFill>
                <a:latin typeface="Poppins Bold"/>
                <a:ea typeface="Poppins Bold"/>
                <a:cs typeface="Poppins Bold"/>
                <a:sym typeface="Poppins Bold"/>
              </a:defRPr>
            </a:pPr>
            <a:r>
              <a:rPr lang="en-US" sz="6000" b="1">
                <a:latin typeface="Poppins"/>
              </a:rPr>
              <a:t>build a better future</a:t>
            </a:r>
            <a:endParaRPr lang="es-ES" sz="6000" b="1" baseline="-14444">
              <a:latin typeface="Poppins"/>
            </a:endParaRPr>
          </a:p>
        </p:txBody>
      </p:sp>
      <p:sp>
        <p:nvSpPr>
          <p:cNvPr id="3" name="Rectangle 2">
            <a:extLst>
              <a:ext uri="{FF2B5EF4-FFF2-40B4-BE49-F238E27FC236}">
                <a16:creationId xmlns:a16="http://schemas.microsoft.com/office/drawing/2014/main" id="{1B05E18C-9B84-9B42-9778-0A8AE6A1507D}"/>
              </a:ext>
            </a:extLst>
          </p:cNvPr>
          <p:cNvSpPr/>
          <p:nvPr/>
        </p:nvSpPr>
        <p:spPr>
          <a:xfrm>
            <a:off x="1945169" y="12987844"/>
            <a:ext cx="12192000" cy="369332"/>
          </a:xfrm>
          <a:prstGeom prst="rect">
            <a:avLst/>
          </a:prstGeom>
        </p:spPr>
        <p:txBody>
          <a:bodyPr lIns="91440" tIns="45720" rIns="91440" bIns="45720" anchor="t">
            <a:spAutoFit/>
          </a:bodyPr>
          <a:lstStyle/>
          <a:p>
            <a:pPr algn="r" defTabSz="457200">
              <a:buSzPct val="123000"/>
              <a:defRPr sz="2600">
                <a:solidFill>
                  <a:srgbClr val="0B1D57"/>
                </a:solidFill>
                <a:latin typeface="Calibri"/>
                <a:ea typeface="Calibri"/>
                <a:cs typeface="Calibri"/>
                <a:sym typeface="Calibri"/>
              </a:defRPr>
            </a:pPr>
            <a:r>
              <a:rPr lang="en-US" sz="1800">
                <a:solidFill>
                  <a:srgbClr val="0B1D57"/>
                </a:solidFill>
                <a:latin typeface="Poppins"/>
                <a:cs typeface="Poppins Regular"/>
                <a:sym typeface="Calibri"/>
              </a:rPr>
              <a:t>*</a:t>
            </a:r>
            <a:r>
              <a:rPr lang="en-US" sz="1800" i="1">
                <a:solidFill>
                  <a:srgbClr val="0B1D57"/>
                </a:solidFill>
                <a:latin typeface="Poppins"/>
                <a:cs typeface="Poppins Regular"/>
                <a:sym typeface="Calibri"/>
              </a:rPr>
              <a:t>According to the Global Cement and Concrete Association (GCCA)</a:t>
            </a:r>
            <a:endParaRPr lang="en-US" sz="1800" i="1">
              <a:solidFill>
                <a:srgbClr val="0B1D57"/>
              </a:solidFill>
              <a:latin typeface="Poppins"/>
              <a:ea typeface="Poppins Regular"/>
              <a:cs typeface="Poppins Regular"/>
            </a:endParaRPr>
          </a:p>
        </p:txBody>
      </p:sp>
      <p:pic>
        <p:nvPicPr>
          <p:cNvPr id="5" name="Imagen 5" descr="Logotipo&#10;&#10;Descripción generada automáticamente">
            <a:extLst>
              <a:ext uri="{FF2B5EF4-FFF2-40B4-BE49-F238E27FC236}">
                <a16:creationId xmlns:a16="http://schemas.microsoft.com/office/drawing/2014/main" id="{AE717AAB-5026-4788-89B9-1F8F5D206D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3502" y="1097743"/>
            <a:ext cx="4467284" cy="2214944"/>
          </a:xfrm>
          <a:prstGeom prst="rect">
            <a:avLst/>
          </a:prstGeom>
        </p:spPr>
      </p:pic>
      <p:sp>
        <p:nvSpPr>
          <p:cNvPr id="4" name="Línea">
            <a:extLst>
              <a:ext uri="{FF2B5EF4-FFF2-40B4-BE49-F238E27FC236}">
                <a16:creationId xmlns:a16="http://schemas.microsoft.com/office/drawing/2014/main" id="{C8A44F2A-FD6D-4148-B17B-C184E565F18D}"/>
              </a:ext>
            </a:extLst>
          </p:cNvPr>
          <p:cNvSpPr/>
          <p:nvPr/>
        </p:nvSpPr>
        <p:spPr>
          <a:xfrm flipV="1">
            <a:off x="1709766" y="5205567"/>
            <a:ext cx="10578530" cy="65197"/>
          </a:xfrm>
          <a:prstGeom prst="line">
            <a:avLst/>
          </a:prstGeom>
          <a:ln w="25400">
            <a:solidFill>
              <a:srgbClr val="0B1D57"/>
            </a:solidFill>
            <a:prstDash val="sysDot"/>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descr="Vista de una ciudad con edificios altos&#10;&#10;Descripción generada automáticamente">
            <a:extLst>
              <a:ext uri="{FF2B5EF4-FFF2-40B4-BE49-F238E27FC236}">
                <a16:creationId xmlns:a16="http://schemas.microsoft.com/office/drawing/2014/main" id="{89FE1F22-0119-4E2A-B6A5-565CF9BAFD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9" b="-56"/>
          <a:stretch/>
        </p:blipFill>
        <p:spPr>
          <a:xfrm>
            <a:off x="0" y="0"/>
            <a:ext cx="24385934" cy="13727806"/>
          </a:xfrm>
          <a:prstGeom prst="rect">
            <a:avLst/>
          </a:prstGeom>
        </p:spPr>
      </p:pic>
      <p:sp>
        <p:nvSpPr>
          <p:cNvPr id="16" name="Rectángulo">
            <a:extLst>
              <a:ext uri="{FF2B5EF4-FFF2-40B4-BE49-F238E27FC236}">
                <a16:creationId xmlns:a16="http://schemas.microsoft.com/office/drawing/2014/main" id="{6BE47C85-1E5E-4E4A-9236-C9048997C788}"/>
              </a:ext>
            </a:extLst>
          </p:cNvPr>
          <p:cNvSpPr/>
          <p:nvPr/>
        </p:nvSpPr>
        <p:spPr>
          <a:xfrm>
            <a:off x="3888442" y="5079092"/>
            <a:ext cx="8269119" cy="7946763"/>
          </a:xfrm>
          <a:prstGeom prst="rect">
            <a:avLst/>
          </a:prstGeom>
          <a:solidFill>
            <a:srgbClr val="002060"/>
          </a:solidFill>
          <a:ln w="12700">
            <a:solidFill>
              <a:srgbClr val="002060"/>
            </a:solidFill>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6" name="Rectángulo"/>
          <p:cNvSpPr/>
          <p:nvPr/>
        </p:nvSpPr>
        <p:spPr>
          <a:xfrm>
            <a:off x="12653403" y="5078087"/>
            <a:ext cx="8269119" cy="7946763"/>
          </a:xfrm>
          <a:prstGeom prst="rect">
            <a:avLst/>
          </a:prstGeom>
          <a:gradFill>
            <a:gsLst>
              <a:gs pos="0">
                <a:srgbClr val="046D00"/>
              </a:gs>
              <a:gs pos="100000">
                <a:srgbClr val="BDDC00"/>
              </a:gs>
            </a:gsLst>
            <a:lin ang="19272386"/>
          </a:gra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 name="Rectángulo">
            <a:extLst>
              <a:ext uri="{FF2B5EF4-FFF2-40B4-BE49-F238E27FC236}">
                <a16:creationId xmlns:a16="http://schemas.microsoft.com/office/drawing/2014/main" id="{1D97BC35-2987-48B2-B3F4-F3A01D092276}"/>
              </a:ext>
            </a:extLst>
          </p:cNvPr>
          <p:cNvSpPr/>
          <p:nvPr/>
        </p:nvSpPr>
        <p:spPr>
          <a:xfrm>
            <a:off x="13017632" y="5430227"/>
            <a:ext cx="7537386" cy="7217823"/>
          </a:xfrm>
          <a:prstGeom prst="rect">
            <a:avLst/>
          </a:prstGeom>
          <a:solidFill>
            <a:schemeClr val="bg1"/>
          </a:solidFill>
          <a:ln w="12700" cap="flat">
            <a:noFill/>
            <a:miter lim="400000"/>
          </a:ln>
          <a:effectLst/>
        </p:spPr>
        <p:txBody>
          <a:bodyPr wrap="square" lIns="0" tIns="0" rIns="0" bIns="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8" name="Rectángulo"/>
          <p:cNvSpPr/>
          <p:nvPr/>
        </p:nvSpPr>
        <p:spPr>
          <a:xfrm>
            <a:off x="-1" y="1178568"/>
            <a:ext cx="24390289" cy="3048679"/>
          </a:xfrm>
          <a:prstGeom prst="rect">
            <a:avLst/>
          </a:prstGeom>
          <a:solidFill>
            <a:srgbClr val="002060"/>
          </a:soli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9" name="To reach carbon neutrality we have set the most ambitious goals in the industry and a clear roadmap  to achieve them"/>
          <p:cNvSpPr txBox="1"/>
          <p:nvPr/>
        </p:nvSpPr>
        <p:spPr>
          <a:xfrm>
            <a:off x="1728628" y="1822082"/>
            <a:ext cx="20872691" cy="17338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defTabSz="457200">
              <a:defRPr sz="3200">
                <a:solidFill>
                  <a:srgbClr val="0B1D57"/>
                </a:solidFill>
                <a:latin typeface="Poppins Bold"/>
                <a:ea typeface="Poppins Bold"/>
                <a:cs typeface="Poppins Bold"/>
                <a:sym typeface="Poppins Bold"/>
              </a:defRPr>
            </a:pPr>
            <a:r>
              <a:rPr lang="es-ES" sz="4600" spc="64" dirty="0" err="1">
                <a:solidFill>
                  <a:schemeClr val="bg1"/>
                </a:solidFill>
                <a:latin typeface="Popins"/>
              </a:rPr>
              <a:t>Our</a:t>
            </a:r>
            <a:r>
              <a:rPr lang="es-ES" sz="4600" spc="64" dirty="0">
                <a:solidFill>
                  <a:schemeClr val="bg1"/>
                </a:solidFill>
                <a:latin typeface="Popins"/>
              </a:rPr>
              <a:t> </a:t>
            </a:r>
            <a:r>
              <a:rPr lang="es-ES" sz="4600" spc="64" dirty="0" err="1">
                <a:solidFill>
                  <a:schemeClr val="bg1"/>
                </a:solidFill>
                <a:latin typeface="Popins"/>
              </a:rPr>
              <a:t>ultimate</a:t>
            </a:r>
            <a:r>
              <a:rPr lang="es-ES" sz="4600" spc="64" dirty="0">
                <a:solidFill>
                  <a:schemeClr val="bg1"/>
                </a:solidFill>
                <a:latin typeface="Popins"/>
              </a:rPr>
              <a:t> </a:t>
            </a:r>
            <a:r>
              <a:rPr lang="es-ES" sz="4600" spc="64" dirty="0" err="1">
                <a:solidFill>
                  <a:schemeClr val="bg1"/>
                </a:solidFill>
                <a:latin typeface="Popins"/>
                <a:ea typeface="+mn-lt"/>
                <a:cs typeface="Poppins Bold"/>
              </a:rPr>
              <a:t>goal</a:t>
            </a:r>
            <a:r>
              <a:rPr lang="es-ES" sz="4600" spc="64" dirty="0">
                <a:solidFill>
                  <a:schemeClr val="bg1"/>
                </a:solidFill>
                <a:latin typeface="Popins"/>
                <a:ea typeface="+mn-lt"/>
                <a:cs typeface="Poppins Bold"/>
              </a:rPr>
              <a:t> </a:t>
            </a:r>
            <a:r>
              <a:rPr lang="es-ES" sz="4600" spc="64" dirty="0" err="1">
                <a:solidFill>
                  <a:schemeClr val="bg1"/>
                </a:solidFill>
                <a:latin typeface="Popins"/>
                <a:ea typeface="+mn-lt"/>
                <a:cs typeface="Poppins Bold"/>
              </a:rPr>
              <a:t>is</a:t>
            </a:r>
            <a:r>
              <a:rPr lang="es-ES" sz="4600" spc="64" dirty="0">
                <a:solidFill>
                  <a:schemeClr val="bg1"/>
                </a:solidFill>
                <a:latin typeface="Popins"/>
                <a:ea typeface="+mn-lt"/>
                <a:cs typeface="Poppins Bold"/>
              </a:rPr>
              <a:t> to </a:t>
            </a:r>
            <a:r>
              <a:rPr lang="es-ES" sz="4600" spc="64" dirty="0" err="1">
                <a:solidFill>
                  <a:schemeClr val="bg1"/>
                </a:solidFill>
                <a:latin typeface="Popins"/>
                <a:ea typeface="+mn-lt"/>
                <a:cs typeface="+mn-lt"/>
              </a:rPr>
              <a:t>deliver</a:t>
            </a:r>
            <a:r>
              <a:rPr lang="es-ES" sz="4600" spc="64" dirty="0">
                <a:solidFill>
                  <a:schemeClr val="bg1"/>
                </a:solidFill>
                <a:latin typeface="Popins"/>
                <a:ea typeface="+mn-lt"/>
                <a:cs typeface="+mn-lt"/>
              </a:rPr>
              <a:t> </a:t>
            </a:r>
            <a:r>
              <a:rPr lang="es-ES" sz="4600" spc="64" dirty="0" err="1">
                <a:solidFill>
                  <a:schemeClr val="bg1"/>
                </a:solidFill>
                <a:latin typeface="Popins"/>
                <a:ea typeface="+mn-lt"/>
                <a:cs typeface="+mn-lt"/>
              </a:rPr>
              <a:t>only</a:t>
            </a:r>
            <a:r>
              <a:rPr lang="es-ES" sz="4600" spc="64" dirty="0">
                <a:solidFill>
                  <a:schemeClr val="bg1"/>
                </a:solidFill>
                <a:latin typeface="Popins"/>
                <a:ea typeface="+mn-lt"/>
                <a:cs typeface="+mn-lt"/>
              </a:rPr>
              <a:t> </a:t>
            </a:r>
            <a:r>
              <a:rPr lang="es-ES" sz="6000" b="1" spc="64" dirty="0">
                <a:solidFill>
                  <a:schemeClr val="bg1"/>
                </a:solidFill>
                <a:latin typeface="Popins"/>
                <a:ea typeface="+mn-lt"/>
                <a:cs typeface="+mn-lt"/>
              </a:rPr>
              <a:t>net-</a:t>
            </a:r>
            <a:r>
              <a:rPr lang="es-ES" sz="6000" b="1" spc="64" dirty="0" err="1">
                <a:solidFill>
                  <a:schemeClr val="bg1"/>
                </a:solidFill>
                <a:latin typeface="Popins"/>
                <a:ea typeface="+mn-lt"/>
                <a:cs typeface="+mn-lt"/>
              </a:rPr>
              <a:t>zero</a:t>
            </a:r>
            <a:r>
              <a:rPr lang="es-ES" sz="6000" b="1" spc="64" dirty="0">
                <a:solidFill>
                  <a:schemeClr val="bg1"/>
                </a:solidFill>
                <a:latin typeface="Popins"/>
                <a:ea typeface="+mn-lt"/>
                <a:cs typeface="+mn-lt"/>
              </a:rPr>
              <a:t> CO</a:t>
            </a:r>
            <a:r>
              <a:rPr lang="es-ES" sz="6000" b="1" spc="64" baseline="-25000" dirty="0">
                <a:solidFill>
                  <a:schemeClr val="bg1"/>
                </a:solidFill>
                <a:latin typeface="Popins"/>
                <a:ea typeface="+mn-lt"/>
                <a:cs typeface="+mn-lt"/>
              </a:rPr>
              <a:t>2 </a:t>
            </a:r>
            <a:r>
              <a:rPr lang="es-ES" sz="6000" b="1" spc="64" dirty="0">
                <a:solidFill>
                  <a:schemeClr val="bg1"/>
                </a:solidFill>
                <a:latin typeface="Popins"/>
                <a:ea typeface="+mn-lt"/>
                <a:cs typeface="+mn-lt"/>
              </a:rPr>
              <a:t>concrete </a:t>
            </a:r>
            <a:r>
              <a:rPr lang="es-ES" sz="6000" b="1" spc="64" dirty="0" err="1">
                <a:solidFill>
                  <a:schemeClr val="bg1"/>
                </a:solidFill>
                <a:latin typeface="Popins"/>
                <a:ea typeface="+mn-lt"/>
                <a:cs typeface="+mn-lt"/>
              </a:rPr>
              <a:t>by</a:t>
            </a:r>
            <a:r>
              <a:rPr lang="es-ES" sz="6000" b="1" spc="64" dirty="0">
                <a:solidFill>
                  <a:schemeClr val="bg1"/>
                </a:solidFill>
                <a:latin typeface="Popins"/>
                <a:ea typeface="+mn-lt"/>
                <a:cs typeface="+mn-lt"/>
              </a:rPr>
              <a:t> 2050</a:t>
            </a:r>
            <a:r>
              <a:rPr lang="es-ES" sz="4600" spc="64" dirty="0">
                <a:solidFill>
                  <a:schemeClr val="bg1"/>
                </a:solidFill>
                <a:latin typeface="Popins"/>
                <a:ea typeface="+mn-lt"/>
                <a:cs typeface="+mn-lt"/>
              </a:rPr>
              <a:t>.</a:t>
            </a:r>
            <a:br>
              <a:rPr lang="es-ES" sz="4600" spc="64" dirty="0">
                <a:latin typeface="Popins"/>
                <a:ea typeface="+mn-lt"/>
                <a:cs typeface="Poppins Bold"/>
              </a:rPr>
            </a:br>
            <a:r>
              <a:rPr lang="es-ES" sz="4600" spc="64" dirty="0" err="1">
                <a:solidFill>
                  <a:schemeClr val="bg1"/>
                </a:solidFill>
                <a:latin typeface="Popins"/>
                <a:ea typeface="+mn-lt"/>
                <a:cs typeface="Poppins Bold"/>
              </a:rPr>
              <a:t>Our</a:t>
            </a:r>
            <a:r>
              <a:rPr lang="es-ES" sz="4600" spc="64" dirty="0">
                <a:solidFill>
                  <a:schemeClr val="bg1"/>
                </a:solidFill>
                <a:latin typeface="Popins"/>
                <a:ea typeface="+mn-lt"/>
                <a:cs typeface="Poppins Bold"/>
              </a:rPr>
              <a:t> </a:t>
            </a:r>
            <a:r>
              <a:rPr lang="es-ES" sz="4600" spc="64" dirty="0">
                <a:solidFill>
                  <a:schemeClr val="bg1"/>
                </a:solidFill>
                <a:latin typeface="Popins"/>
              </a:rPr>
              <a:t>2030 </a:t>
            </a:r>
            <a:r>
              <a:rPr lang="es-ES" sz="4600" spc="64" dirty="0" err="1">
                <a:solidFill>
                  <a:schemeClr val="bg1"/>
                </a:solidFill>
                <a:latin typeface="Popins"/>
              </a:rPr>
              <a:t>goals</a:t>
            </a:r>
            <a:r>
              <a:rPr lang="es-ES" sz="4600" spc="64" dirty="0">
                <a:solidFill>
                  <a:schemeClr val="bg1"/>
                </a:solidFill>
                <a:latin typeface="Popins"/>
              </a:rPr>
              <a:t> </a:t>
            </a:r>
            <a:r>
              <a:rPr lang="es-ES" sz="4600" spc="64" dirty="0" err="1">
                <a:solidFill>
                  <a:schemeClr val="bg1"/>
                </a:solidFill>
                <a:latin typeface="Popins"/>
              </a:rPr>
              <a:t>ensure</a:t>
            </a:r>
            <a:r>
              <a:rPr lang="es-ES" sz="4600" spc="64" dirty="0">
                <a:solidFill>
                  <a:schemeClr val="bg1"/>
                </a:solidFill>
                <a:latin typeface="Popins"/>
              </a:rPr>
              <a:t> </a:t>
            </a:r>
            <a:r>
              <a:rPr lang="es-ES" sz="4600" spc="64" dirty="0" err="1">
                <a:solidFill>
                  <a:schemeClr val="bg1"/>
                </a:solidFill>
                <a:latin typeface="Popins"/>
              </a:rPr>
              <a:t>we</a:t>
            </a:r>
            <a:r>
              <a:rPr lang="es-ES" sz="4600" spc="64" dirty="0">
                <a:solidFill>
                  <a:schemeClr val="bg1"/>
                </a:solidFill>
                <a:latin typeface="Popins"/>
              </a:rPr>
              <a:t> are </a:t>
            </a:r>
            <a:r>
              <a:rPr lang="es-ES" sz="4600" spc="64" dirty="0" err="1">
                <a:solidFill>
                  <a:schemeClr val="bg1"/>
                </a:solidFill>
                <a:latin typeface="Popins"/>
              </a:rPr>
              <a:t>on</a:t>
            </a:r>
            <a:r>
              <a:rPr lang="es-ES" sz="4600" spc="64" dirty="0">
                <a:solidFill>
                  <a:schemeClr val="bg1"/>
                </a:solidFill>
                <a:latin typeface="Popins"/>
              </a:rPr>
              <a:t> </a:t>
            </a:r>
            <a:r>
              <a:rPr lang="es-ES" sz="4600" spc="64" dirty="0" err="1">
                <a:solidFill>
                  <a:schemeClr val="bg1"/>
                </a:solidFill>
                <a:latin typeface="Popins"/>
              </a:rPr>
              <a:t>the</a:t>
            </a:r>
            <a:r>
              <a:rPr lang="es-ES" sz="4600" spc="64" dirty="0">
                <a:solidFill>
                  <a:schemeClr val="bg1"/>
                </a:solidFill>
                <a:latin typeface="Popins"/>
              </a:rPr>
              <a:t> </a:t>
            </a:r>
            <a:r>
              <a:rPr lang="es-ES" sz="4600" spc="64" dirty="0" err="1">
                <a:solidFill>
                  <a:schemeClr val="bg1"/>
                </a:solidFill>
                <a:latin typeface="Popins"/>
              </a:rPr>
              <a:t>right</a:t>
            </a:r>
            <a:r>
              <a:rPr lang="es-ES" sz="4600" spc="64" dirty="0">
                <a:solidFill>
                  <a:schemeClr val="bg1"/>
                </a:solidFill>
                <a:latin typeface="Popins"/>
              </a:rPr>
              <a:t> </a:t>
            </a:r>
            <a:r>
              <a:rPr lang="es-ES" sz="4600" spc="64" dirty="0" err="1">
                <a:solidFill>
                  <a:schemeClr val="bg1"/>
                </a:solidFill>
                <a:latin typeface="Popins"/>
              </a:rPr>
              <a:t>track</a:t>
            </a:r>
            <a:r>
              <a:rPr lang="es-ES" sz="4600" spc="64" dirty="0">
                <a:solidFill>
                  <a:schemeClr val="bg1"/>
                </a:solidFill>
                <a:latin typeface="Popins"/>
              </a:rPr>
              <a:t>.</a:t>
            </a:r>
            <a:endParaRPr lang="es-ES" sz="4600" dirty="0">
              <a:solidFill>
                <a:schemeClr val="bg1"/>
              </a:solidFill>
              <a:latin typeface="Popins"/>
            </a:endParaRPr>
          </a:p>
        </p:txBody>
      </p:sp>
      <p:sp>
        <p:nvSpPr>
          <p:cNvPr id="233" name="2030"/>
          <p:cNvSpPr txBox="1"/>
          <p:nvPr/>
        </p:nvSpPr>
        <p:spPr>
          <a:xfrm rot="3984">
            <a:off x="4578589" y="5167525"/>
            <a:ext cx="3893092" cy="22890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defTabSz="457200">
              <a:lnSpc>
                <a:spcPts val="19000"/>
              </a:lnSpc>
              <a:defRPr sz="10000">
                <a:solidFill>
                  <a:srgbClr val="FFFFFF"/>
                </a:solidFill>
                <a:latin typeface="Poppins Bold"/>
                <a:ea typeface="Poppins Bold"/>
                <a:cs typeface="Poppins Bold"/>
                <a:sym typeface="Poppins Bold"/>
              </a:defRPr>
            </a:lvl1pPr>
          </a:lstStyle>
          <a:p>
            <a:r>
              <a:rPr b="1">
                <a:solidFill>
                  <a:schemeClr val="bg1"/>
                </a:solidFill>
                <a:latin typeface="Poppins"/>
              </a:rPr>
              <a:t>2030</a:t>
            </a:r>
          </a:p>
        </p:txBody>
      </p:sp>
      <p:sp>
        <p:nvSpPr>
          <p:cNvPr id="234" name="GOALS"/>
          <p:cNvSpPr txBox="1"/>
          <p:nvPr/>
        </p:nvSpPr>
        <p:spPr>
          <a:xfrm rot="21584960">
            <a:off x="7952031" y="5810150"/>
            <a:ext cx="4726506" cy="14455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algn="l" defTabSz="457200">
              <a:lnSpc>
                <a:spcPts val="12400"/>
              </a:lnSpc>
              <a:defRPr sz="4500">
                <a:solidFill>
                  <a:srgbClr val="FFFFFF"/>
                </a:solidFill>
                <a:latin typeface="Poppins Regular"/>
                <a:ea typeface="Poppins Regular"/>
                <a:cs typeface="Poppins Regular"/>
                <a:sym typeface="Poppins Regular"/>
              </a:defRPr>
            </a:lvl1pPr>
          </a:lstStyle>
          <a:p>
            <a:r>
              <a:rPr dirty="0">
                <a:solidFill>
                  <a:schemeClr val="bg1"/>
                </a:solidFill>
                <a:latin typeface="Poppins"/>
              </a:rPr>
              <a:t>GOALS</a:t>
            </a:r>
          </a:p>
        </p:txBody>
      </p:sp>
      <p:sp>
        <p:nvSpPr>
          <p:cNvPr id="236" name="GOAL"/>
          <p:cNvSpPr txBox="1"/>
          <p:nvPr/>
        </p:nvSpPr>
        <p:spPr>
          <a:xfrm rot="21584960">
            <a:off x="13333341" y="5922266"/>
            <a:ext cx="6463921" cy="13952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lgn="l" defTabSz="457200">
              <a:lnSpc>
                <a:spcPts val="12400"/>
              </a:lnSpc>
              <a:defRPr sz="4500">
                <a:solidFill>
                  <a:srgbClr val="FFFFFF"/>
                </a:solidFill>
                <a:latin typeface="Poppins Regular"/>
                <a:ea typeface="Poppins Regular"/>
                <a:cs typeface="Poppins Regular"/>
                <a:sym typeface="Poppins Regular"/>
              </a:defRPr>
            </a:lvl1pPr>
          </a:lstStyle>
          <a:p>
            <a:pPr algn="ctr">
              <a:lnSpc>
                <a:spcPct val="100000"/>
              </a:lnSpc>
            </a:pPr>
            <a:r>
              <a:rPr lang="es-ES" sz="4200" b="1">
                <a:solidFill>
                  <a:schemeClr val="accent3">
                    <a:lumMod val="75000"/>
                  </a:schemeClr>
                </a:solidFill>
                <a:latin typeface="Poppins"/>
              </a:rPr>
              <a:t>Global </a:t>
            </a:r>
            <a:r>
              <a:rPr lang="es-ES" sz="4200" b="1" err="1">
                <a:solidFill>
                  <a:schemeClr val="accent3">
                    <a:lumMod val="75000"/>
                  </a:schemeClr>
                </a:solidFill>
                <a:latin typeface="Poppins"/>
              </a:rPr>
              <a:t>Alignment</a:t>
            </a:r>
            <a:r>
              <a:rPr lang="es-ES" sz="4200" b="1">
                <a:solidFill>
                  <a:schemeClr val="accent3">
                    <a:lumMod val="75000"/>
                  </a:schemeClr>
                </a:solidFill>
                <a:latin typeface="Poppins"/>
              </a:rPr>
              <a:t> and </a:t>
            </a:r>
            <a:r>
              <a:rPr lang="es-ES" sz="4200" b="1" err="1">
                <a:solidFill>
                  <a:schemeClr val="accent3">
                    <a:lumMod val="75000"/>
                  </a:schemeClr>
                </a:solidFill>
                <a:latin typeface="Poppins"/>
              </a:rPr>
              <a:t>Validation</a:t>
            </a:r>
            <a:endParaRPr lang="es-ES" sz="4200" b="1">
              <a:solidFill>
                <a:schemeClr val="accent3">
                  <a:lumMod val="75000"/>
                </a:schemeClr>
              </a:solidFill>
              <a:latin typeface="Poppins"/>
            </a:endParaRPr>
          </a:p>
        </p:txBody>
      </p:sp>
      <p:sp>
        <p:nvSpPr>
          <p:cNvPr id="237" name="To deliver net-zero CO2 concrete to all our customers globally."/>
          <p:cNvSpPr txBox="1"/>
          <p:nvPr/>
        </p:nvSpPr>
        <p:spPr>
          <a:xfrm>
            <a:off x="13327536" y="7332691"/>
            <a:ext cx="6860200" cy="4165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lgn="just" defTabSz="355600">
              <a:defRPr>
                <a:solidFill>
                  <a:srgbClr val="FFFFFF"/>
                </a:solidFill>
                <a:latin typeface="Poppins Regular"/>
                <a:ea typeface="Poppins Regular"/>
                <a:cs typeface="Poppins Regular"/>
                <a:sym typeface="Poppins Regular"/>
              </a:defRPr>
            </a:pPr>
            <a:endParaRPr lang="en-US">
              <a:solidFill>
                <a:srgbClr val="002060"/>
              </a:solidFill>
              <a:latin typeface="Poppins"/>
              <a:ea typeface="+mn-lt"/>
              <a:cs typeface="Poppins Regular"/>
            </a:endParaRPr>
          </a:p>
          <a:p>
            <a:pPr marL="342900" indent="-342900" algn="just" defTabSz="355600">
              <a:buFont typeface="Arial"/>
              <a:buChar char="•"/>
              <a:defRPr>
                <a:solidFill>
                  <a:srgbClr val="FFFFFF"/>
                </a:solidFill>
                <a:latin typeface="Poppins Regular"/>
                <a:ea typeface="Poppins Regular"/>
                <a:cs typeface="Poppins Regular"/>
                <a:sym typeface="Poppins Regular"/>
              </a:defRPr>
            </a:pPr>
            <a:r>
              <a:rPr lang="en-US">
                <a:solidFill>
                  <a:srgbClr val="002060"/>
                </a:solidFill>
                <a:latin typeface="Poppins"/>
                <a:ea typeface="+mn-lt"/>
                <a:cs typeface="+mn-lt"/>
              </a:rPr>
              <a:t>Our 2030 goals have been validated by the Science Based Targets Initiative (SBTi) according to the Well Below 2ºC Scenario.</a:t>
            </a:r>
            <a:br>
              <a:rPr lang="en-US">
                <a:latin typeface="Poppins"/>
                <a:ea typeface="+mn-lt"/>
                <a:cs typeface="+mn-lt"/>
              </a:rPr>
            </a:br>
            <a:endParaRPr lang="en-US">
              <a:solidFill>
                <a:srgbClr val="002060"/>
              </a:solidFill>
              <a:latin typeface="Poppins"/>
              <a:ea typeface="+mn-lt"/>
              <a:cs typeface="+mn-lt"/>
            </a:endParaRPr>
          </a:p>
          <a:p>
            <a:pPr marL="342900" indent="-342900" algn="just" defTabSz="355600">
              <a:buFont typeface="Arial"/>
              <a:buChar char="•"/>
              <a:defRPr>
                <a:solidFill>
                  <a:srgbClr val="FFFFFF"/>
                </a:solidFill>
                <a:latin typeface="Poppins Regular"/>
                <a:ea typeface="Poppins Regular"/>
                <a:cs typeface="Poppins Regular"/>
                <a:sym typeface="Poppins Regular"/>
              </a:defRPr>
            </a:pPr>
            <a:r>
              <a:rPr lang="en-US">
                <a:solidFill>
                  <a:srgbClr val="002060"/>
                </a:solidFill>
                <a:latin typeface="Poppins"/>
              </a:rPr>
              <a:t>Our 2050 goal aligns with the Business Ambition for 1.5°C</a:t>
            </a:r>
          </a:p>
          <a:p>
            <a:pPr marL="342900" indent="-342900" algn="just" defTabSz="355600">
              <a:buFont typeface="Arial"/>
              <a:buChar char="•"/>
              <a:defRPr>
                <a:solidFill>
                  <a:srgbClr val="FFFFFF"/>
                </a:solidFill>
                <a:latin typeface="Poppins Regular"/>
                <a:ea typeface="Poppins Regular"/>
                <a:cs typeface="Poppins Regular"/>
                <a:sym typeface="Poppins Regular"/>
              </a:defRPr>
            </a:pPr>
            <a:endParaRPr lang="en-US">
              <a:solidFill>
                <a:srgbClr val="002060"/>
              </a:solidFill>
              <a:latin typeface="Poppins"/>
            </a:endParaRPr>
          </a:p>
          <a:p>
            <a:pPr marL="342900" indent="-342900" algn="just" defTabSz="355600">
              <a:buFont typeface="Arial"/>
              <a:buChar char="•"/>
              <a:defRPr>
                <a:solidFill>
                  <a:srgbClr val="FFFFFF"/>
                </a:solidFill>
                <a:latin typeface="Poppins Regular"/>
                <a:ea typeface="Poppins Regular"/>
                <a:cs typeface="Poppins Regular"/>
                <a:sym typeface="Poppins Regular"/>
              </a:defRPr>
            </a:pPr>
            <a:r>
              <a:rPr lang="en-US">
                <a:solidFill>
                  <a:srgbClr val="002060"/>
                </a:solidFill>
                <a:latin typeface="Poppins"/>
              </a:rPr>
              <a:t>We have joined the Race to Zero campaign from the United Nations. </a:t>
            </a:r>
          </a:p>
          <a:p>
            <a:pPr marL="277495" indent="-277495" algn="just" defTabSz="355600">
              <a:buSzPct val="125000"/>
              <a:buChar char="•"/>
              <a:defRPr>
                <a:solidFill>
                  <a:srgbClr val="FFFFFF"/>
                </a:solidFill>
                <a:latin typeface="Poppins Regular"/>
                <a:ea typeface="Poppins Regular"/>
                <a:cs typeface="Poppins Regular"/>
                <a:sym typeface="Poppins Regular"/>
              </a:defRPr>
            </a:pPr>
            <a:endParaRPr lang="es-ES"/>
          </a:p>
        </p:txBody>
      </p:sp>
      <p:sp>
        <p:nvSpPr>
          <p:cNvPr id="238" name="To be below 475kg of CO2 per ton of cementitious material, equivalent to a 40% reduction*.…"/>
          <p:cNvSpPr txBox="1"/>
          <p:nvPr/>
        </p:nvSpPr>
        <p:spPr>
          <a:xfrm>
            <a:off x="4524793" y="7826322"/>
            <a:ext cx="6625634" cy="453457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marL="342900" indent="-342900" algn="just" defTabSz="12700">
              <a:buSzPct val="125000"/>
              <a:buFont typeface="Aria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FFFFFF"/>
                </a:solidFill>
                <a:latin typeface="Poppins Regular"/>
                <a:ea typeface="Poppins Regular"/>
                <a:cs typeface="Poppins Regular"/>
                <a:sym typeface="Poppins Regular"/>
              </a:defRPr>
            </a:pPr>
            <a:endParaRPr lang="en-US" dirty="0">
              <a:solidFill>
                <a:schemeClr val="bg1"/>
              </a:solidFill>
              <a:latin typeface="Poppins"/>
            </a:endParaRPr>
          </a:p>
          <a:p>
            <a:pPr marL="342900" indent="-342900" algn="just" defTabSz="12700">
              <a:buSzPct val="125000"/>
              <a:buFont typeface="Aria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FFFFFF"/>
                </a:solidFill>
                <a:latin typeface="Poppins Regular"/>
                <a:ea typeface="Poppins Regular"/>
                <a:cs typeface="Poppins Regular"/>
                <a:sym typeface="Poppins Regular"/>
              </a:defRPr>
            </a:pPr>
            <a:r>
              <a:rPr dirty="0">
                <a:solidFill>
                  <a:schemeClr val="bg1"/>
                </a:solidFill>
                <a:latin typeface="Poppins"/>
              </a:rPr>
              <a:t>To be below 475kg of CO</a:t>
            </a:r>
            <a:r>
              <a:rPr baseline="-25000" dirty="0">
                <a:solidFill>
                  <a:schemeClr val="bg1"/>
                </a:solidFill>
                <a:latin typeface="Poppins"/>
              </a:rPr>
              <a:t>2</a:t>
            </a:r>
            <a:r>
              <a:rPr dirty="0">
                <a:solidFill>
                  <a:schemeClr val="bg1"/>
                </a:solidFill>
                <a:latin typeface="Poppins"/>
              </a:rPr>
              <a:t> per ton of cementitious material, equivalent to a </a:t>
            </a:r>
            <a:r>
              <a:rPr b="1" dirty="0">
                <a:solidFill>
                  <a:schemeClr val="bg1"/>
                </a:solidFill>
                <a:latin typeface="Poppins"/>
              </a:rPr>
              <a:t>40% reduction</a:t>
            </a:r>
            <a:r>
              <a:rPr dirty="0">
                <a:solidFill>
                  <a:schemeClr val="bg1"/>
                </a:solidFill>
                <a:latin typeface="Poppins"/>
              </a:rPr>
              <a:t>*.</a:t>
            </a:r>
            <a:r>
              <a:rPr lang="en-US" dirty="0">
                <a:solidFill>
                  <a:schemeClr val="bg1"/>
                </a:solidFill>
                <a:latin typeface="Poppins"/>
              </a:rPr>
              <a:t> </a:t>
            </a:r>
            <a:endParaRPr lang="es-ES" dirty="0">
              <a:solidFill>
                <a:schemeClr val="bg1"/>
              </a:solidFill>
              <a:latin typeface="Poppins"/>
            </a:endParaRPr>
          </a:p>
          <a:p>
            <a:pPr marL="342900" indent="-342900" algn="just" defTabSz="12700">
              <a:buSzPct val="125000"/>
              <a:buFont typeface="Aria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FFFFFF"/>
                </a:solidFill>
                <a:latin typeface="Poppins Regular"/>
                <a:ea typeface="Poppins Regular"/>
                <a:cs typeface="Poppins Regular"/>
                <a:sym typeface="Poppins Regular"/>
              </a:defRPr>
            </a:pPr>
            <a:endParaRPr lang="en-US" dirty="0">
              <a:latin typeface="Poppins"/>
            </a:endParaRPr>
          </a:p>
          <a:p>
            <a:pPr marL="342900" indent="-342900" algn="just" defTabSz="12700">
              <a:buSzPct val="125000"/>
              <a:buFont typeface="Aria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FFFFFF"/>
                </a:solidFill>
                <a:latin typeface="Poppins Regular"/>
                <a:ea typeface="Poppins Regular"/>
                <a:cs typeface="Poppins Regular"/>
                <a:sym typeface="Poppins Regular"/>
              </a:defRPr>
            </a:pPr>
            <a:r>
              <a:rPr dirty="0">
                <a:solidFill>
                  <a:schemeClr val="bg1"/>
                </a:solidFill>
                <a:latin typeface="Poppins"/>
              </a:rPr>
              <a:t>To reduce the carbon content per cubic meter of concrete to 165kg, equivalent to a </a:t>
            </a:r>
            <a:r>
              <a:rPr b="1" dirty="0">
                <a:solidFill>
                  <a:schemeClr val="bg1"/>
                </a:solidFill>
                <a:latin typeface="Poppins"/>
              </a:rPr>
              <a:t>35% reduction</a:t>
            </a:r>
            <a:r>
              <a:rPr lang="en-US" dirty="0">
                <a:solidFill>
                  <a:schemeClr val="bg1"/>
                </a:solidFill>
                <a:latin typeface="Poppins"/>
                <a:ea typeface="+mn-lt"/>
                <a:cs typeface="+mn-lt"/>
              </a:rPr>
              <a:t>*</a:t>
            </a:r>
            <a:r>
              <a:rPr dirty="0">
                <a:solidFill>
                  <a:schemeClr val="bg1"/>
                </a:solidFill>
                <a:latin typeface="Poppins"/>
              </a:rPr>
              <a:t>.</a:t>
            </a:r>
            <a:endParaRPr lang="es-ES" dirty="0">
              <a:solidFill>
                <a:schemeClr val="bg1"/>
              </a:solidFill>
              <a:latin typeface="Poppins"/>
            </a:endParaRPr>
          </a:p>
          <a:p>
            <a:pPr marL="342900" indent="-342900" algn="just" defTabSz="12700">
              <a:buSzPct val="125000"/>
              <a:buFont typeface="Aria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FFFFFF"/>
                </a:solidFill>
                <a:latin typeface="Poppins Regular"/>
                <a:ea typeface="Poppins Regular"/>
                <a:cs typeface="Poppins Regular"/>
                <a:sym typeface="Poppins Regular"/>
              </a:defRPr>
            </a:pPr>
            <a:endParaRPr lang="es-ES" dirty="0">
              <a:latin typeface="Poppins"/>
            </a:endParaRPr>
          </a:p>
          <a:p>
            <a:pPr marL="342900" indent="-342900" algn="just" defTabSz="12700">
              <a:buSzPct val="125000"/>
              <a:buFont typeface="Aria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FFFFFF"/>
                </a:solidFill>
                <a:latin typeface="Poppins Regular"/>
                <a:ea typeface="Poppins Regular"/>
                <a:cs typeface="Poppins Regular"/>
                <a:sym typeface="Poppins Regular"/>
              </a:defRPr>
            </a:pPr>
            <a:r>
              <a:rPr dirty="0">
                <a:solidFill>
                  <a:schemeClr val="bg1"/>
                </a:solidFill>
                <a:latin typeface="Poppins"/>
              </a:rPr>
              <a:t>To reach 55% in clean energy consumption.</a:t>
            </a:r>
          </a:p>
          <a:p>
            <a:pPr algn="just"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FFFFFF"/>
                </a:solidFill>
                <a:latin typeface="Poppins Regular"/>
                <a:ea typeface="Poppins Regular"/>
                <a:cs typeface="Poppins Regular"/>
                <a:sym typeface="Poppins Regular"/>
              </a:defRPr>
            </a:pPr>
            <a:endParaRPr dirty="0">
              <a:solidFill>
                <a:schemeClr val="bg1"/>
              </a:solidFill>
              <a:latin typeface="Poppins"/>
            </a:endParaRPr>
          </a:p>
        </p:txBody>
      </p:sp>
      <p:sp>
        <p:nvSpPr>
          <p:cNvPr id="2" name="Rectangle 1">
            <a:extLst>
              <a:ext uri="{FF2B5EF4-FFF2-40B4-BE49-F238E27FC236}">
                <a16:creationId xmlns:a16="http://schemas.microsoft.com/office/drawing/2014/main" id="{E9F2BDF2-381B-2A44-BF31-DBC4F7F1594B}"/>
              </a:ext>
            </a:extLst>
          </p:cNvPr>
          <p:cNvSpPr/>
          <p:nvPr/>
        </p:nvSpPr>
        <p:spPr>
          <a:xfrm>
            <a:off x="7305253" y="12537432"/>
            <a:ext cx="4389343" cy="400110"/>
          </a:xfrm>
          <a:prstGeom prst="rect">
            <a:avLst/>
          </a:prstGeom>
        </p:spPr>
        <p:txBody>
          <a:bodyPr wrap="none">
            <a:spAutoFit/>
          </a:bodyPr>
          <a:lstStyle/>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rgbClr val="FFFFFF"/>
                </a:solidFill>
                <a:latin typeface="Poppins Regular"/>
                <a:ea typeface="Poppins Regular"/>
                <a:cs typeface="Poppins Regular"/>
                <a:sym typeface="Poppins Regular"/>
              </a:defRPr>
            </a:pPr>
            <a:r>
              <a:rPr lang="en-US">
                <a:solidFill>
                  <a:schemeClr val="bg1"/>
                </a:solidFill>
                <a:latin typeface="Poppins"/>
              </a:rPr>
              <a:t>* </a:t>
            </a:r>
            <a:r>
              <a:rPr lang="en-US" i="1">
                <a:solidFill>
                  <a:schemeClr val="bg1"/>
                </a:solidFill>
                <a:latin typeface="Poppins"/>
              </a:rPr>
              <a:t>According to our 1990 baseline.</a:t>
            </a:r>
          </a:p>
        </p:txBody>
      </p:sp>
      <p:pic>
        <p:nvPicPr>
          <p:cNvPr id="4" name="Imagen 4">
            <a:extLst>
              <a:ext uri="{FF2B5EF4-FFF2-40B4-BE49-F238E27FC236}">
                <a16:creationId xmlns:a16="http://schemas.microsoft.com/office/drawing/2014/main" id="{218F5FDA-79B1-4A2F-BB6C-116CB8DF18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63706" y="11497934"/>
            <a:ext cx="1320741" cy="697123"/>
          </a:xfrm>
          <a:prstGeom prst="rect">
            <a:avLst/>
          </a:prstGeom>
        </p:spPr>
      </p:pic>
      <p:pic>
        <p:nvPicPr>
          <p:cNvPr id="6" name="Imagen 6">
            <a:extLst>
              <a:ext uri="{FF2B5EF4-FFF2-40B4-BE49-F238E27FC236}">
                <a16:creationId xmlns:a16="http://schemas.microsoft.com/office/drawing/2014/main" id="{4459707B-3958-4C8C-835A-E13C590EA2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44190" y="11498323"/>
            <a:ext cx="2743200" cy="794041"/>
          </a:xfrm>
          <a:prstGeom prst="rect">
            <a:avLst/>
          </a:prstGeom>
        </p:spPr>
      </p:pic>
      <p:pic>
        <p:nvPicPr>
          <p:cNvPr id="5" name="Picture 6" descr="A picture containing text, clipart&#10;&#10;Description automatically generated">
            <a:extLst>
              <a:ext uri="{FF2B5EF4-FFF2-40B4-BE49-F238E27FC236}">
                <a16:creationId xmlns:a16="http://schemas.microsoft.com/office/drawing/2014/main" id="{47E01191-BAC3-4B40-9C11-6DB9CDB55C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19579" y="11652248"/>
            <a:ext cx="2743200" cy="452230"/>
          </a:xfrm>
          <a:prstGeom prst="rect">
            <a:avLst/>
          </a:prstGeom>
        </p:spPr>
      </p:pic>
      <p:sp>
        <p:nvSpPr>
          <p:cNvPr id="7" name="Rectangle 6">
            <a:extLst>
              <a:ext uri="{FF2B5EF4-FFF2-40B4-BE49-F238E27FC236}">
                <a16:creationId xmlns:a16="http://schemas.microsoft.com/office/drawing/2014/main" id="{AB89671B-F4B9-5D43-BA2B-1BA7856F6DD9}"/>
              </a:ext>
            </a:extLst>
          </p:cNvPr>
          <p:cNvSpPr/>
          <p:nvPr/>
        </p:nvSpPr>
        <p:spPr>
          <a:xfrm>
            <a:off x="4524793" y="7151786"/>
            <a:ext cx="6692858" cy="461665"/>
          </a:xfrm>
          <a:prstGeom prst="rect">
            <a:avLst/>
          </a:prstGeom>
        </p:spPr>
        <p:txBody>
          <a:bodyPr wrap="none">
            <a:spAutoFit/>
          </a:bodyPr>
          <a:lstStyle/>
          <a:p>
            <a:pPr algn="just" defTabSz="12700">
              <a:buSzPct val="1250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FFFFFF"/>
                </a:solidFill>
                <a:latin typeface="Poppins Regular"/>
                <a:ea typeface="Poppins Regular"/>
                <a:cs typeface="Poppins Regular"/>
                <a:sym typeface="Poppins Regular"/>
              </a:defRPr>
            </a:pPr>
            <a:r>
              <a:rPr lang="en-US" b="1" dirty="0">
                <a:solidFill>
                  <a:schemeClr val="bg1"/>
                </a:solidFill>
                <a:latin typeface="Poppins"/>
              </a:rPr>
              <a:t>The most ambitious goals in the industry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6" descr="Una montaña con pasto verde&#10;&#10;Descripción generada automáticamente">
            <a:extLst>
              <a:ext uri="{FF2B5EF4-FFF2-40B4-BE49-F238E27FC236}">
                <a16:creationId xmlns:a16="http://schemas.microsoft.com/office/drawing/2014/main" id="{087272D8-1571-4616-9B68-C3D1B48A20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31"/>
          <a:stretch/>
        </p:blipFill>
        <p:spPr>
          <a:xfrm>
            <a:off x="-63297" y="-13821"/>
            <a:ext cx="24596811" cy="4635529"/>
          </a:xfrm>
          <a:prstGeom prst="rect">
            <a:avLst/>
          </a:prstGeom>
        </p:spPr>
      </p:pic>
      <p:sp>
        <p:nvSpPr>
          <p:cNvPr id="241" name="Our Future in Action Efforts are Divided in Three Pillars"/>
          <p:cNvSpPr txBox="1"/>
          <p:nvPr/>
        </p:nvSpPr>
        <p:spPr>
          <a:xfrm>
            <a:off x="1567566" y="5533925"/>
            <a:ext cx="17832542" cy="16260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lgn="l" defTabSz="457200">
              <a:lnSpc>
                <a:spcPct val="80000"/>
              </a:lnSpc>
              <a:defRPr sz="6000">
                <a:solidFill>
                  <a:srgbClr val="0B1D57"/>
                </a:solidFill>
                <a:latin typeface="Poppins Bold"/>
                <a:ea typeface="Poppins Bold"/>
                <a:cs typeface="Poppins Bold"/>
                <a:sym typeface="Poppins Bold"/>
              </a:defRPr>
            </a:pPr>
            <a:r>
              <a:rPr lang="es-ES">
                <a:latin typeface="Poppins"/>
                <a:ea typeface="Poppins Regular"/>
                <a:cs typeface="Poppins Regular"/>
                <a:sym typeface="Poppins Regular"/>
              </a:rPr>
              <a:t>To </a:t>
            </a:r>
            <a:r>
              <a:rPr lang="es-ES" err="1">
                <a:latin typeface="Poppins"/>
                <a:ea typeface="Poppins Regular"/>
                <a:cs typeface="Poppins Regular"/>
                <a:sym typeface="Poppins Regular"/>
              </a:rPr>
              <a:t>achieve</a:t>
            </a:r>
            <a:r>
              <a:rPr lang="es-ES">
                <a:latin typeface="Poppins"/>
                <a:ea typeface="Poppins Regular"/>
                <a:cs typeface="Poppins Regular"/>
                <a:sym typeface="Poppins Regular"/>
              </a:rPr>
              <a:t> </a:t>
            </a:r>
            <a:r>
              <a:rPr lang="es-ES" err="1">
                <a:latin typeface="Poppins"/>
                <a:ea typeface="Poppins Regular"/>
                <a:cs typeface="Poppins Regular"/>
                <a:sym typeface="Poppins Regular"/>
              </a:rPr>
              <a:t>our</a:t>
            </a:r>
            <a:r>
              <a:rPr lang="es-ES">
                <a:latin typeface="Poppins"/>
                <a:ea typeface="Poppins Regular"/>
                <a:cs typeface="Poppins Regular"/>
                <a:sym typeface="Poppins Regular"/>
              </a:rPr>
              <a:t> </a:t>
            </a:r>
            <a:r>
              <a:rPr lang="es-ES" err="1">
                <a:latin typeface="Poppins"/>
                <a:ea typeface="Poppins Regular"/>
                <a:cs typeface="Poppins Regular"/>
                <a:sym typeface="Poppins Regular"/>
              </a:rPr>
              <a:t>goals</a:t>
            </a:r>
            <a:r>
              <a:rPr lang="es-ES">
                <a:latin typeface="Poppins"/>
                <a:ea typeface="Poppins Regular"/>
                <a:cs typeface="Poppins Regular"/>
                <a:sym typeface="Poppins Regular"/>
              </a:rPr>
              <a:t>, </a:t>
            </a:r>
            <a:r>
              <a:rPr lang="es-ES" err="1">
                <a:latin typeface="Poppins"/>
                <a:ea typeface="Poppins Regular"/>
                <a:cs typeface="Poppins Regular"/>
                <a:sym typeface="Poppins Regular"/>
              </a:rPr>
              <a:t>we</a:t>
            </a:r>
            <a:r>
              <a:rPr lang="es-ES">
                <a:latin typeface="Poppins"/>
                <a:ea typeface="Poppins Regular"/>
                <a:cs typeface="Poppins Regular"/>
                <a:sym typeface="Poppins Regular"/>
              </a:rPr>
              <a:t> are </a:t>
            </a:r>
            <a:r>
              <a:rPr lang="es-ES" err="1">
                <a:latin typeface="Poppins"/>
                <a:ea typeface="Poppins Regular"/>
                <a:cs typeface="Poppins Regular"/>
                <a:sym typeface="Poppins Regular"/>
              </a:rPr>
              <a:t>focusing</a:t>
            </a:r>
            <a:r>
              <a:rPr lang="es-ES">
                <a:latin typeface="Poppins"/>
                <a:ea typeface="Poppins Regular"/>
                <a:cs typeface="Poppins Regular"/>
                <a:sym typeface="Poppins Regular"/>
              </a:rPr>
              <a:t> </a:t>
            </a:r>
            <a:r>
              <a:rPr lang="es-ES" err="1">
                <a:latin typeface="Poppins"/>
                <a:ea typeface="Poppins Regular"/>
                <a:cs typeface="Poppins Regular"/>
                <a:sym typeface="Poppins Regular"/>
              </a:rPr>
              <a:t>our</a:t>
            </a:r>
            <a:r>
              <a:rPr lang="es-ES">
                <a:latin typeface="Poppins"/>
                <a:ea typeface="Poppins Regular"/>
                <a:cs typeface="Poppins Regular"/>
                <a:sym typeface="Poppins Regular"/>
              </a:rPr>
              <a:t> </a:t>
            </a:r>
            <a:r>
              <a:rPr lang="es-ES" b="1" err="1">
                <a:latin typeface="Poppins"/>
                <a:ea typeface="Poppins Regular"/>
                <a:cs typeface="Poppins Regular"/>
                <a:sym typeface="Poppins Regular"/>
              </a:rPr>
              <a:t>Future</a:t>
            </a:r>
            <a:r>
              <a:rPr lang="es-ES" b="1">
                <a:latin typeface="Poppins"/>
                <a:ea typeface="Poppins Regular"/>
                <a:cs typeface="Poppins Regular"/>
                <a:sym typeface="Poppins Regular"/>
              </a:rPr>
              <a:t> in </a:t>
            </a:r>
            <a:r>
              <a:rPr lang="es-ES" b="1" err="1">
                <a:latin typeface="Poppins"/>
                <a:ea typeface="Poppins Regular"/>
                <a:cs typeface="Poppins Regular"/>
                <a:sym typeface="Poppins Regular"/>
              </a:rPr>
              <a:t>Action</a:t>
            </a:r>
            <a:r>
              <a:rPr lang="es-ES" b="1">
                <a:latin typeface="Poppins"/>
                <a:ea typeface="Poppins Regular"/>
                <a:cs typeface="Poppins Regular"/>
                <a:sym typeface="Poppins Regular"/>
              </a:rPr>
              <a:t> </a:t>
            </a:r>
            <a:r>
              <a:rPr lang="es-ES" err="1">
                <a:latin typeface="Poppins"/>
                <a:ea typeface="Poppins Regular"/>
                <a:cs typeface="Poppins Regular"/>
                <a:sym typeface="Poppins Regular"/>
              </a:rPr>
              <a:t>program</a:t>
            </a:r>
            <a:r>
              <a:rPr lang="es-ES">
                <a:latin typeface="Poppins"/>
                <a:ea typeface="Poppins Regular"/>
                <a:cs typeface="Poppins Regular"/>
                <a:sym typeface="Poppins Regular"/>
              </a:rPr>
              <a:t> </a:t>
            </a:r>
            <a:r>
              <a:rPr lang="es-ES" err="1">
                <a:latin typeface="Poppins"/>
                <a:ea typeface="Poppins Regular"/>
                <a:cs typeface="Poppins Regular"/>
                <a:sym typeface="Poppins Regular"/>
              </a:rPr>
              <a:t>on</a:t>
            </a:r>
            <a:r>
              <a:rPr lang="es-ES">
                <a:latin typeface="Poppins"/>
                <a:ea typeface="Poppins Regular"/>
                <a:cs typeface="Poppins Regular"/>
                <a:sym typeface="Poppins Regular"/>
              </a:rPr>
              <a:t> </a:t>
            </a:r>
            <a:r>
              <a:rPr lang="es-ES" err="1">
                <a:latin typeface="Poppins"/>
                <a:ea typeface="Poppins Regular"/>
                <a:cs typeface="Poppins Regular"/>
                <a:sym typeface="Poppins Regular"/>
              </a:rPr>
              <a:t>four</a:t>
            </a:r>
            <a:r>
              <a:rPr lang="es-ES">
                <a:latin typeface="Poppins"/>
                <a:ea typeface="Poppins Regular"/>
                <a:cs typeface="Poppins Regular"/>
                <a:sym typeface="Poppins Regular"/>
              </a:rPr>
              <a:t> pillars:</a:t>
            </a:r>
            <a:endParaRPr lang="en-US">
              <a:latin typeface="Poppins"/>
              <a:ea typeface="Poppins Regular"/>
              <a:cs typeface="Poppins Regular"/>
            </a:endParaRPr>
          </a:p>
        </p:txBody>
      </p:sp>
      <p:sp>
        <p:nvSpPr>
          <p:cNvPr id="242" name="1."/>
          <p:cNvSpPr txBox="1"/>
          <p:nvPr/>
        </p:nvSpPr>
        <p:spPr>
          <a:xfrm>
            <a:off x="515113" y="8699683"/>
            <a:ext cx="4760335" cy="31803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defTabSz="457200">
              <a:defRPr sz="20000">
                <a:solidFill>
                  <a:srgbClr val="A6A6A6">
                    <a:alpha val="14000"/>
                  </a:srgbClr>
                </a:solidFill>
                <a:latin typeface="GT Eesti Display Bd"/>
                <a:ea typeface="GT Eesti Display Bd"/>
                <a:cs typeface="GT Eesti Display Bd"/>
                <a:sym typeface="GT Eesti Display Bd"/>
              </a:defRPr>
            </a:lvl1pPr>
          </a:lstStyle>
          <a:p>
            <a:r>
              <a:t>1</a:t>
            </a:r>
          </a:p>
        </p:txBody>
      </p:sp>
      <p:sp>
        <p:nvSpPr>
          <p:cNvPr id="245" name="2."/>
          <p:cNvSpPr txBox="1"/>
          <p:nvPr/>
        </p:nvSpPr>
        <p:spPr>
          <a:xfrm>
            <a:off x="5732860" y="8699683"/>
            <a:ext cx="4760336" cy="31803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defTabSz="457200">
              <a:defRPr sz="20000">
                <a:solidFill>
                  <a:srgbClr val="A6A6A6">
                    <a:alpha val="14000"/>
                  </a:srgbClr>
                </a:solidFill>
                <a:latin typeface="GT Eesti Display Bd"/>
                <a:ea typeface="GT Eesti Display Bd"/>
                <a:cs typeface="GT Eesti Display Bd"/>
                <a:sym typeface="GT Eesti Display Bd"/>
              </a:defRPr>
            </a:lvl1pPr>
          </a:lstStyle>
          <a:p>
            <a:r>
              <a:t>2</a:t>
            </a:r>
          </a:p>
        </p:txBody>
      </p:sp>
      <p:sp>
        <p:nvSpPr>
          <p:cNvPr id="246" name="3."/>
          <p:cNvSpPr txBox="1"/>
          <p:nvPr/>
        </p:nvSpPr>
        <p:spPr>
          <a:xfrm>
            <a:off x="11331038" y="8699683"/>
            <a:ext cx="4760335" cy="31803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defTabSz="457200">
              <a:defRPr sz="20000">
                <a:solidFill>
                  <a:srgbClr val="A6A6A6">
                    <a:alpha val="13663"/>
                  </a:srgbClr>
                </a:solidFill>
                <a:latin typeface="GT Eesti Display Bd"/>
                <a:ea typeface="GT Eesti Display Bd"/>
                <a:cs typeface="GT Eesti Display Bd"/>
                <a:sym typeface="GT Eesti Display Bd"/>
              </a:defRPr>
            </a:lvl1pPr>
          </a:lstStyle>
          <a:p>
            <a:r>
              <a:t>3</a:t>
            </a:r>
          </a:p>
        </p:txBody>
      </p:sp>
      <p:sp>
        <p:nvSpPr>
          <p:cNvPr id="249" name="Low Carbon and Net-Zero CO2 Products"/>
          <p:cNvSpPr txBox="1"/>
          <p:nvPr/>
        </p:nvSpPr>
        <p:spPr>
          <a:xfrm>
            <a:off x="2714355" y="11332014"/>
            <a:ext cx="4199150" cy="864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defTabSz="457200">
              <a:lnSpc>
                <a:spcPct val="80000"/>
              </a:lnSpc>
              <a:defRPr sz="3000">
                <a:solidFill>
                  <a:srgbClr val="0B1D57"/>
                </a:solidFill>
                <a:latin typeface="Poppins Bold"/>
                <a:ea typeface="Poppins Bold"/>
                <a:cs typeface="Poppins Bold"/>
                <a:sym typeface="Poppins Bold"/>
              </a:defRPr>
            </a:pPr>
            <a:r>
              <a:rPr lang="es-ES" b="1" dirty="0" err="1"/>
              <a:t>Sustainable</a:t>
            </a:r>
            <a:r>
              <a:rPr lang="es-ES" b="1" dirty="0"/>
              <a:t> </a:t>
            </a:r>
            <a:r>
              <a:rPr lang="es-ES" b="1" dirty="0" err="1"/>
              <a:t>Products</a:t>
            </a:r>
            <a:r>
              <a:rPr lang="es-ES" b="1" dirty="0"/>
              <a:t> &amp; </a:t>
            </a:r>
            <a:r>
              <a:rPr lang="es-ES" b="1" dirty="0" err="1"/>
              <a:t>Solutions</a:t>
            </a:r>
            <a:endParaRPr b="1" dirty="0"/>
          </a:p>
        </p:txBody>
      </p:sp>
      <p:sp>
        <p:nvSpPr>
          <p:cNvPr id="16" name="3.">
            <a:extLst>
              <a:ext uri="{FF2B5EF4-FFF2-40B4-BE49-F238E27FC236}">
                <a16:creationId xmlns:a16="http://schemas.microsoft.com/office/drawing/2014/main" id="{F3E4E503-BFCF-1C42-8A9E-0B81AFE0AB77}"/>
              </a:ext>
            </a:extLst>
          </p:cNvPr>
          <p:cNvSpPr txBox="1"/>
          <p:nvPr/>
        </p:nvSpPr>
        <p:spPr>
          <a:xfrm>
            <a:off x="16852599" y="8699683"/>
            <a:ext cx="4760335" cy="31803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defTabSz="457200">
              <a:defRPr sz="20000">
                <a:solidFill>
                  <a:srgbClr val="A6A6A6">
                    <a:alpha val="13663"/>
                  </a:srgbClr>
                </a:solidFill>
                <a:latin typeface="GT Eesti Display Bd"/>
                <a:ea typeface="GT Eesti Display Bd"/>
                <a:cs typeface="GT Eesti Display Bd"/>
                <a:sym typeface="GT Eesti Display Bd"/>
              </a:defRPr>
            </a:lvl1pPr>
          </a:lstStyle>
          <a:p>
            <a:r>
              <a:rPr lang="es-ES"/>
              <a:t>4</a:t>
            </a:r>
            <a:endParaRPr/>
          </a:p>
        </p:txBody>
      </p:sp>
      <p:sp>
        <p:nvSpPr>
          <p:cNvPr id="17" name="Low Carbon and Net-Zero CO2 Products">
            <a:extLst>
              <a:ext uri="{FF2B5EF4-FFF2-40B4-BE49-F238E27FC236}">
                <a16:creationId xmlns:a16="http://schemas.microsoft.com/office/drawing/2014/main" id="{07A35E3C-2D73-3C47-80BC-52709B1421D0}"/>
              </a:ext>
            </a:extLst>
          </p:cNvPr>
          <p:cNvSpPr txBox="1"/>
          <p:nvPr/>
        </p:nvSpPr>
        <p:spPr>
          <a:xfrm>
            <a:off x="19134333" y="11332014"/>
            <a:ext cx="3801012" cy="864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defTabSz="457200">
              <a:lnSpc>
                <a:spcPct val="80000"/>
              </a:lnSpc>
              <a:defRPr sz="3000">
                <a:solidFill>
                  <a:srgbClr val="0B1D57"/>
                </a:solidFill>
                <a:latin typeface="Poppins Bold"/>
                <a:ea typeface="Poppins Bold"/>
                <a:cs typeface="Poppins Bold"/>
                <a:sym typeface="Poppins Bold"/>
              </a:defRPr>
            </a:pPr>
            <a:r>
              <a:rPr lang="es-ES" b="1" dirty="0" err="1"/>
              <a:t>Promoting</a:t>
            </a:r>
            <a:r>
              <a:rPr lang="es-ES" b="1" dirty="0"/>
              <a:t> a </a:t>
            </a:r>
            <a:br>
              <a:rPr lang="es-ES" b="1" dirty="0"/>
            </a:br>
            <a:r>
              <a:rPr lang="es-ES" b="1" dirty="0"/>
              <a:t>Green </a:t>
            </a:r>
            <a:r>
              <a:rPr lang="es-ES" b="1" dirty="0" err="1"/>
              <a:t>Economy</a:t>
            </a:r>
            <a:endParaRPr b="1" dirty="0"/>
          </a:p>
        </p:txBody>
      </p:sp>
      <p:sp>
        <p:nvSpPr>
          <p:cNvPr id="4" name="Rectángulo">
            <a:extLst>
              <a:ext uri="{FF2B5EF4-FFF2-40B4-BE49-F238E27FC236}">
                <a16:creationId xmlns:a16="http://schemas.microsoft.com/office/drawing/2014/main" id="{D94D8998-C53E-4D55-AE9E-0CC020BD69B3}"/>
              </a:ext>
            </a:extLst>
          </p:cNvPr>
          <p:cNvSpPr/>
          <p:nvPr/>
        </p:nvSpPr>
        <p:spPr>
          <a:xfrm>
            <a:off x="-161198" y="4400074"/>
            <a:ext cx="24677903" cy="366983"/>
          </a:xfrm>
          <a:prstGeom prst="rect">
            <a:avLst/>
          </a:prstGeom>
          <a:gradFill>
            <a:gsLst>
              <a:gs pos="0">
                <a:srgbClr val="046D00"/>
              </a:gs>
              <a:gs pos="100000">
                <a:srgbClr val="BDDC00"/>
              </a:gs>
            </a:gsLst>
            <a:lin ang="19272386"/>
          </a:gra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 name="Imagen 2" descr="Icono&#10;&#10;Descripción generada automáticamente">
            <a:extLst>
              <a:ext uri="{FF2B5EF4-FFF2-40B4-BE49-F238E27FC236}">
                <a16:creationId xmlns:a16="http://schemas.microsoft.com/office/drawing/2014/main" id="{955B1273-774C-46D3-B711-8A1BA30FFE31}"/>
              </a:ext>
            </a:extLst>
          </p:cNvPr>
          <p:cNvPicPr>
            <a:picLocks noChangeAspect="1"/>
          </p:cNvPicPr>
          <p:nvPr/>
        </p:nvPicPr>
        <p:blipFill>
          <a:blip r:embed="rId3"/>
          <a:stretch>
            <a:fillRect/>
          </a:stretch>
        </p:blipFill>
        <p:spPr>
          <a:xfrm>
            <a:off x="19934214" y="8474174"/>
            <a:ext cx="2198914" cy="2220685"/>
          </a:xfrm>
          <a:prstGeom prst="rect">
            <a:avLst/>
          </a:prstGeom>
        </p:spPr>
      </p:pic>
      <p:pic>
        <p:nvPicPr>
          <p:cNvPr id="5" name="Imagen 6" descr="Logotipo&#10;&#10;Descripción generada automáticamente">
            <a:extLst>
              <a:ext uri="{FF2B5EF4-FFF2-40B4-BE49-F238E27FC236}">
                <a16:creationId xmlns:a16="http://schemas.microsoft.com/office/drawing/2014/main" id="{8E836B27-BE4C-4F89-90E4-54DA86A65A07}"/>
              </a:ext>
            </a:extLst>
          </p:cNvPr>
          <p:cNvPicPr>
            <a:picLocks noChangeAspect="1"/>
          </p:cNvPicPr>
          <p:nvPr/>
        </p:nvPicPr>
        <p:blipFill>
          <a:blip r:embed="rId4"/>
          <a:stretch>
            <a:fillRect/>
          </a:stretch>
        </p:blipFill>
        <p:spPr>
          <a:xfrm>
            <a:off x="3404579" y="8474174"/>
            <a:ext cx="2225555" cy="2206385"/>
          </a:xfrm>
          <a:prstGeom prst="rect">
            <a:avLst/>
          </a:prstGeom>
        </p:spPr>
      </p:pic>
      <p:pic>
        <p:nvPicPr>
          <p:cNvPr id="18" name="Imagen" descr="Imagen">
            <a:extLst>
              <a:ext uri="{FF2B5EF4-FFF2-40B4-BE49-F238E27FC236}">
                <a16:creationId xmlns:a16="http://schemas.microsoft.com/office/drawing/2014/main" id="{404F42A4-E6EB-554E-B604-C2638C1B14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12983" y="8463164"/>
            <a:ext cx="2228404" cy="2228404"/>
          </a:xfrm>
          <a:prstGeom prst="rect">
            <a:avLst/>
          </a:prstGeom>
          <a:ln w="12700">
            <a:miter lim="400000"/>
          </a:ln>
        </p:spPr>
      </p:pic>
      <p:pic>
        <p:nvPicPr>
          <p:cNvPr id="19" name="Imagen" descr="Imagen">
            <a:extLst>
              <a:ext uri="{FF2B5EF4-FFF2-40B4-BE49-F238E27FC236}">
                <a16:creationId xmlns:a16="http://schemas.microsoft.com/office/drawing/2014/main" id="{E7A22D84-79C5-0343-AF18-D60C60A121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358694" y="8474174"/>
            <a:ext cx="2228404" cy="2228404"/>
          </a:xfrm>
          <a:prstGeom prst="rect">
            <a:avLst/>
          </a:prstGeom>
          <a:ln w="12700">
            <a:miter lim="400000"/>
          </a:ln>
        </p:spPr>
      </p:pic>
      <p:sp>
        <p:nvSpPr>
          <p:cNvPr id="20" name="Decarbonizing Our Operations">
            <a:extLst>
              <a:ext uri="{FF2B5EF4-FFF2-40B4-BE49-F238E27FC236}">
                <a16:creationId xmlns:a16="http://schemas.microsoft.com/office/drawing/2014/main" id="{C632C06A-8711-F644-9CDB-ACBB405367B5}"/>
              </a:ext>
            </a:extLst>
          </p:cNvPr>
          <p:cNvSpPr txBox="1"/>
          <p:nvPr/>
        </p:nvSpPr>
        <p:spPr>
          <a:xfrm>
            <a:off x="8110377" y="11331670"/>
            <a:ext cx="3249134" cy="864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defTabSz="457200">
              <a:lnSpc>
                <a:spcPct val="80000"/>
              </a:lnSpc>
              <a:defRPr sz="3000">
                <a:solidFill>
                  <a:srgbClr val="0B1D57"/>
                </a:solidFill>
                <a:latin typeface="Poppins Bold"/>
                <a:ea typeface="Poppins Bold"/>
                <a:cs typeface="Poppins Bold"/>
                <a:sym typeface="Poppins Bold"/>
              </a:defRPr>
            </a:lvl1pPr>
          </a:lstStyle>
          <a:p>
            <a:r>
              <a:rPr b="1"/>
              <a:t>Decarbonizing </a:t>
            </a:r>
            <a:r>
              <a:rPr lang="es-ES" b="1"/>
              <a:t>o</a:t>
            </a:r>
            <a:r>
              <a:rPr b="1" err="1"/>
              <a:t>ur</a:t>
            </a:r>
            <a:r>
              <a:rPr b="1"/>
              <a:t> Operations</a:t>
            </a:r>
          </a:p>
        </p:txBody>
      </p:sp>
      <p:sp>
        <p:nvSpPr>
          <p:cNvPr id="21" name="New Technologies…">
            <a:extLst>
              <a:ext uri="{FF2B5EF4-FFF2-40B4-BE49-F238E27FC236}">
                <a16:creationId xmlns:a16="http://schemas.microsoft.com/office/drawing/2014/main" id="{2688B677-0516-4E4C-99BB-5292FF1CA0E5}"/>
              </a:ext>
            </a:extLst>
          </p:cNvPr>
          <p:cNvSpPr txBox="1"/>
          <p:nvPr/>
        </p:nvSpPr>
        <p:spPr>
          <a:xfrm>
            <a:off x="12513396" y="11332014"/>
            <a:ext cx="5275478" cy="864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defTabSz="457200">
              <a:lnSpc>
                <a:spcPct val="80000"/>
              </a:lnSpc>
              <a:defRPr sz="3000">
                <a:solidFill>
                  <a:srgbClr val="0B1D57"/>
                </a:solidFill>
                <a:latin typeface="Poppins Bold"/>
                <a:ea typeface="Poppins Bold"/>
                <a:cs typeface="Poppins Bold"/>
                <a:sym typeface="Poppins Bold"/>
              </a:defRPr>
            </a:pPr>
            <a:r>
              <a:rPr lang="es-ES" b="1" dirty="0" err="1"/>
              <a:t>Innovation</a:t>
            </a:r>
            <a:endParaRPr b="1" dirty="0"/>
          </a:p>
          <a:p>
            <a:pPr defTabSz="457200">
              <a:lnSpc>
                <a:spcPct val="80000"/>
              </a:lnSpc>
              <a:defRPr sz="3000">
                <a:solidFill>
                  <a:srgbClr val="0B1D57"/>
                </a:solidFill>
                <a:latin typeface="Poppins Bold"/>
                <a:ea typeface="Poppins Bold"/>
                <a:cs typeface="Poppins Bold"/>
                <a:sym typeface="Poppins Bold"/>
              </a:defRPr>
            </a:pPr>
            <a:r>
              <a:rPr lang="en-US" b="1" dirty="0"/>
              <a:t>&amp; </a:t>
            </a:r>
            <a:r>
              <a:rPr b="1" dirty="0"/>
              <a:t>Partnerships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utterstock_1728412366.jpg">
            <a:extLst>
              <a:ext uri="{FF2B5EF4-FFF2-40B4-BE49-F238E27FC236}">
                <a16:creationId xmlns:a16="http://schemas.microsoft.com/office/drawing/2014/main" id="{7C9A0B23-47EE-43BD-94AE-CFF598EB532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161838" y="-92844"/>
            <a:ext cx="12194450" cy="13909776"/>
          </a:xfrm>
          <a:prstGeom prst="rect">
            <a:avLst/>
          </a:prstGeom>
          <a:ln w="12700">
            <a:miter lim="400000"/>
          </a:ln>
        </p:spPr>
      </p:pic>
      <p:sp>
        <p:nvSpPr>
          <p:cNvPr id="8" name="Línea">
            <a:extLst>
              <a:ext uri="{FF2B5EF4-FFF2-40B4-BE49-F238E27FC236}">
                <a16:creationId xmlns:a16="http://schemas.microsoft.com/office/drawing/2014/main" id="{6C5E77CB-7346-420B-A036-1D18A0F352D0}"/>
              </a:ext>
            </a:extLst>
          </p:cNvPr>
          <p:cNvSpPr/>
          <p:nvPr/>
        </p:nvSpPr>
        <p:spPr>
          <a:xfrm>
            <a:off x="1292749" y="4747310"/>
            <a:ext cx="6455856" cy="47924"/>
          </a:xfrm>
          <a:prstGeom prst="line">
            <a:avLst/>
          </a:prstGeom>
          <a:ln w="25400">
            <a:solidFill>
              <a:srgbClr val="0B1D57"/>
            </a:solidFill>
            <a:prstDash val="sysDot"/>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 name="TextBox 10">
            <a:extLst>
              <a:ext uri="{FF2B5EF4-FFF2-40B4-BE49-F238E27FC236}">
                <a16:creationId xmlns:a16="http://schemas.microsoft.com/office/drawing/2014/main" id="{E25272BF-10C6-476F-BCD9-91C27D4A1421}"/>
              </a:ext>
            </a:extLst>
          </p:cNvPr>
          <p:cNvSpPr txBox="1"/>
          <p:nvPr/>
        </p:nvSpPr>
        <p:spPr>
          <a:xfrm>
            <a:off x="1205410" y="6243555"/>
            <a:ext cx="9182591" cy="5103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139700" algn="just" defTabSz="457200">
              <a:buClr>
                <a:srgbClr val="0B1D57"/>
              </a:buClr>
              <a:buSzPct val="123000"/>
              <a:defRPr sz="2600">
                <a:solidFill>
                  <a:srgbClr val="0B1D57"/>
                </a:solidFill>
                <a:latin typeface="Poppins Regular"/>
                <a:ea typeface="Poppins Regular"/>
                <a:cs typeface="Poppins Regular"/>
                <a:sym typeface="Poppins Regular"/>
              </a:defRPr>
            </a:pPr>
            <a:r>
              <a:rPr lang="en-US" sz="2500" dirty="0">
                <a:latin typeface="Poppins"/>
              </a:rPr>
              <a:t>Second-most used material in the world</a:t>
            </a:r>
          </a:p>
          <a:p>
            <a:pPr marL="457200" indent="-317500" algn="just" defTabSz="457200">
              <a:buClr>
                <a:srgbClr val="0B1D57"/>
              </a:buClr>
              <a:buSzPct val="123000"/>
              <a:buFont typeface="Calibri"/>
              <a:buChar char="•"/>
              <a:defRPr sz="2600">
                <a:solidFill>
                  <a:srgbClr val="0B1D57"/>
                </a:solidFill>
                <a:latin typeface="Poppins Regular"/>
                <a:ea typeface="Poppins Regular"/>
                <a:cs typeface="Poppins Regular"/>
                <a:sym typeface="Poppins Regular"/>
              </a:defRPr>
            </a:pPr>
            <a:endParaRPr lang="en-US" sz="2500" dirty="0">
              <a:latin typeface="Poppins"/>
            </a:endParaRPr>
          </a:p>
          <a:p>
            <a:pPr marL="939800" indent="-342900" algn="l" defTabSz="457200">
              <a:buClr>
                <a:srgbClr val="0B1D57"/>
              </a:buClr>
              <a:buSzPct val="123000"/>
              <a:buFont typeface="Arial" panose="020B0604020202020204" pitchFamily="34" charset="0"/>
              <a:buChar char="•"/>
              <a:defRPr sz="2600">
                <a:solidFill>
                  <a:srgbClr val="0B1D57"/>
                </a:solidFill>
                <a:latin typeface="Poppins Regular"/>
                <a:ea typeface="Poppins Regular"/>
                <a:cs typeface="Poppins Regular"/>
                <a:sym typeface="Poppins Regular"/>
              </a:defRPr>
            </a:pPr>
            <a:r>
              <a:rPr lang="en-US" sz="2500" dirty="0">
                <a:latin typeface="Poppins"/>
              </a:rPr>
              <a:t>Longer-lasting buildings</a:t>
            </a:r>
          </a:p>
          <a:p>
            <a:pPr marL="939800" indent="-342900" algn="l" defTabSz="457200">
              <a:buClr>
                <a:srgbClr val="0B1D57"/>
              </a:buClr>
              <a:buSzPct val="123000"/>
              <a:buFont typeface="Arial" panose="020B0604020202020204" pitchFamily="34" charset="0"/>
              <a:buChar char="•"/>
              <a:defRPr sz="2600">
                <a:solidFill>
                  <a:srgbClr val="0B1D57"/>
                </a:solidFill>
                <a:latin typeface="Poppins Regular"/>
                <a:ea typeface="Poppins Regular"/>
                <a:cs typeface="Poppins Regular"/>
                <a:sym typeface="Poppins Regular"/>
              </a:defRPr>
            </a:pPr>
            <a:endParaRPr lang="en-US" sz="2500" dirty="0">
              <a:latin typeface="Poppins"/>
            </a:endParaRPr>
          </a:p>
          <a:p>
            <a:pPr marL="939800" indent="-342900" algn="l" defTabSz="457200">
              <a:buClr>
                <a:srgbClr val="0B1D57"/>
              </a:buClr>
              <a:buSzPct val="123000"/>
              <a:buFont typeface="Arial" panose="020B0604020202020204" pitchFamily="34" charset="0"/>
              <a:buChar char="•"/>
              <a:defRPr sz="2600">
                <a:solidFill>
                  <a:srgbClr val="0B1D57"/>
                </a:solidFill>
                <a:latin typeface="Poppins Regular"/>
                <a:ea typeface="Poppins Regular"/>
                <a:cs typeface="Poppins Regular"/>
                <a:sym typeface="Poppins Regular"/>
              </a:defRPr>
            </a:pPr>
            <a:r>
              <a:rPr lang="en-US" sz="2500" dirty="0">
                <a:latin typeface="Poppins"/>
              </a:rPr>
              <a:t>Thermal efficiency</a:t>
            </a:r>
            <a:br>
              <a:rPr lang="en-US" sz="2500" dirty="0">
                <a:latin typeface="Poppins"/>
              </a:rPr>
            </a:br>
            <a:endParaRPr lang="en-US" sz="2500" dirty="0">
              <a:latin typeface="Poppins"/>
            </a:endParaRPr>
          </a:p>
          <a:p>
            <a:pPr marL="939800" indent="-342900" algn="l" defTabSz="457200">
              <a:buClr>
                <a:srgbClr val="0B1D57"/>
              </a:buClr>
              <a:buSzPct val="123000"/>
              <a:buFont typeface="Arial" panose="020B0604020202020204" pitchFamily="34" charset="0"/>
              <a:buChar char="•"/>
              <a:defRPr sz="2600">
                <a:solidFill>
                  <a:srgbClr val="0B1D57"/>
                </a:solidFill>
                <a:latin typeface="Poppins Regular"/>
                <a:ea typeface="Poppins Regular"/>
                <a:cs typeface="Poppins Regular"/>
                <a:sym typeface="Poppins Regular"/>
              </a:defRPr>
            </a:pPr>
            <a:r>
              <a:rPr lang="en-US" sz="2500" dirty="0">
                <a:latin typeface="Poppins"/>
              </a:rPr>
              <a:t>Resilient to natural disasters</a:t>
            </a:r>
          </a:p>
          <a:p>
            <a:pPr marL="939800" indent="-342900" algn="l" defTabSz="457200">
              <a:buClr>
                <a:srgbClr val="0B1D57"/>
              </a:buClr>
              <a:buSzPct val="123000"/>
              <a:buFont typeface="Arial" panose="020B0604020202020204" pitchFamily="34" charset="0"/>
              <a:buChar char="•"/>
              <a:defRPr sz="2600">
                <a:solidFill>
                  <a:srgbClr val="0B1D57"/>
                </a:solidFill>
                <a:latin typeface="Poppins Regular"/>
                <a:ea typeface="Poppins Regular"/>
                <a:cs typeface="Poppins Regular"/>
                <a:sym typeface="Poppins Regular"/>
              </a:defRPr>
            </a:pPr>
            <a:endParaRPr lang="en-US" sz="2500" dirty="0">
              <a:latin typeface="Poppins"/>
            </a:endParaRPr>
          </a:p>
          <a:p>
            <a:pPr marL="939800" indent="-342900" algn="l" defTabSz="457200">
              <a:buClr>
                <a:srgbClr val="0B1D57"/>
              </a:buClr>
              <a:buSzPct val="123000"/>
              <a:buFont typeface="Arial" panose="020B0604020202020204" pitchFamily="34" charset="0"/>
              <a:buChar char="•"/>
              <a:defRPr sz="2600">
                <a:solidFill>
                  <a:srgbClr val="0B1D57"/>
                </a:solidFill>
                <a:latin typeface="Poppins Regular"/>
                <a:ea typeface="Poppins Regular"/>
                <a:cs typeface="Poppins Regular"/>
                <a:sym typeface="Poppins Regular"/>
              </a:defRPr>
            </a:pPr>
            <a:r>
              <a:rPr lang="en-US" sz="2500" dirty="0">
                <a:latin typeface="Poppins"/>
              </a:rPr>
              <a:t>Flexible and shapeable</a:t>
            </a:r>
            <a:br>
              <a:rPr lang="en-US" sz="2500" dirty="0">
                <a:latin typeface="Poppins"/>
              </a:rPr>
            </a:br>
            <a:endParaRPr lang="en-US" sz="2500" dirty="0">
              <a:latin typeface="Poppins"/>
            </a:endParaRPr>
          </a:p>
          <a:p>
            <a:pPr marL="939800" indent="-342900" algn="l" defTabSz="457200">
              <a:buClr>
                <a:srgbClr val="0B1D57"/>
              </a:buClr>
              <a:buSzPct val="123000"/>
              <a:buFont typeface="Arial" panose="020B0604020202020204" pitchFamily="34" charset="0"/>
              <a:buChar char="•"/>
              <a:defRPr sz="2600">
                <a:solidFill>
                  <a:srgbClr val="0B1D57"/>
                </a:solidFill>
                <a:latin typeface="Poppins Regular"/>
                <a:ea typeface="Poppins Regular"/>
                <a:cs typeface="Poppins Regular"/>
                <a:sym typeface="Poppins Regular"/>
              </a:defRPr>
            </a:pPr>
            <a:r>
              <a:rPr lang="en-US" sz="2500" dirty="0">
                <a:latin typeface="Poppins"/>
              </a:rPr>
              <a:t>Lower maintenance costs</a:t>
            </a:r>
          </a:p>
          <a:p>
            <a:pPr marL="939800" indent="-342900" algn="l" defTabSz="457200">
              <a:buClr>
                <a:srgbClr val="0B1D57"/>
              </a:buClr>
              <a:buSzPct val="123000"/>
              <a:buFont typeface="Arial" panose="020B0604020202020204" pitchFamily="34" charset="0"/>
              <a:buChar char="•"/>
              <a:defRPr sz="2600">
                <a:solidFill>
                  <a:srgbClr val="0B1D57"/>
                </a:solidFill>
                <a:latin typeface="Poppins Regular"/>
                <a:ea typeface="Poppins Regular"/>
                <a:cs typeface="Poppins Regular"/>
                <a:sym typeface="Poppins Regular"/>
              </a:defRPr>
            </a:pPr>
            <a:endParaRPr lang="en-US" sz="2500" dirty="0">
              <a:latin typeface="Poppins"/>
            </a:endParaRPr>
          </a:p>
          <a:p>
            <a:pPr marL="939800" indent="-342900" algn="l" defTabSz="457200">
              <a:buClr>
                <a:srgbClr val="0B1D57"/>
              </a:buClr>
              <a:buSzPct val="123000"/>
              <a:buFont typeface="Arial" panose="020B0604020202020204" pitchFamily="34" charset="0"/>
              <a:buChar char="•"/>
              <a:defRPr sz="2600">
                <a:solidFill>
                  <a:srgbClr val="0B1D57"/>
                </a:solidFill>
                <a:latin typeface="Poppins Regular"/>
                <a:ea typeface="Poppins Regular"/>
                <a:cs typeface="Poppins Regular"/>
                <a:sym typeface="Poppins Regular"/>
              </a:defRPr>
            </a:pPr>
            <a:r>
              <a:rPr lang="en-US" sz="2500" dirty="0">
                <a:latin typeface="Poppins"/>
              </a:rPr>
              <a:t>Infinitely recyclable </a:t>
            </a:r>
          </a:p>
        </p:txBody>
      </p:sp>
      <p:sp>
        <p:nvSpPr>
          <p:cNvPr id="20" name="Rectángulo">
            <a:extLst>
              <a:ext uri="{FF2B5EF4-FFF2-40B4-BE49-F238E27FC236}">
                <a16:creationId xmlns:a16="http://schemas.microsoft.com/office/drawing/2014/main" id="{54C47E1D-5B3B-456A-9480-6B6FE10E27C6}"/>
              </a:ext>
            </a:extLst>
          </p:cNvPr>
          <p:cNvSpPr/>
          <p:nvPr/>
        </p:nvSpPr>
        <p:spPr>
          <a:xfrm rot="16200000" flipH="1" flipV="1">
            <a:off x="5217775" y="6670140"/>
            <a:ext cx="13906836" cy="338067"/>
          </a:xfrm>
          <a:prstGeom prst="rect">
            <a:avLst/>
          </a:prstGeom>
          <a:gradFill>
            <a:gsLst>
              <a:gs pos="0">
                <a:srgbClr val="046D00"/>
              </a:gs>
              <a:gs pos="100000">
                <a:srgbClr val="BDDC00"/>
              </a:gs>
            </a:gsLst>
            <a:lin ang="19272386"/>
          </a:gra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 name="Low Carbon and…">
            <a:extLst>
              <a:ext uri="{FF2B5EF4-FFF2-40B4-BE49-F238E27FC236}">
                <a16:creationId xmlns:a16="http://schemas.microsoft.com/office/drawing/2014/main" id="{4639FD32-F765-402E-A069-4C055BD4A370}"/>
              </a:ext>
            </a:extLst>
          </p:cNvPr>
          <p:cNvSpPr txBox="1"/>
          <p:nvPr/>
        </p:nvSpPr>
        <p:spPr>
          <a:xfrm>
            <a:off x="1221954" y="2628380"/>
            <a:ext cx="9182591" cy="19492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algn="l" defTabSz="457200">
              <a:defRPr sz="5000">
                <a:solidFill>
                  <a:srgbClr val="0B1D57"/>
                </a:solidFill>
                <a:latin typeface="Poppins Bold"/>
                <a:ea typeface="Poppins Bold"/>
                <a:cs typeface="Poppins Bold"/>
                <a:sym typeface="Poppins Bold"/>
              </a:defRPr>
            </a:pPr>
            <a:r>
              <a:rPr lang="en-US" sz="6000" b="1">
                <a:solidFill>
                  <a:srgbClr val="002060"/>
                </a:solidFill>
                <a:latin typeface="Poppins"/>
                <a:ea typeface="Calibri"/>
                <a:cs typeface="Calibri"/>
              </a:rPr>
              <a:t>Sustainable Products</a:t>
            </a:r>
            <a:br>
              <a:rPr lang="en-US" sz="6000" b="1">
                <a:solidFill>
                  <a:srgbClr val="002060"/>
                </a:solidFill>
                <a:latin typeface="Poppins"/>
                <a:ea typeface="Calibri"/>
                <a:cs typeface="Calibri"/>
              </a:rPr>
            </a:br>
            <a:r>
              <a:rPr lang="en-US" sz="6000" b="1">
                <a:solidFill>
                  <a:srgbClr val="002060"/>
                </a:solidFill>
                <a:latin typeface="Poppins"/>
                <a:ea typeface="Calibri"/>
                <a:cs typeface="Calibri"/>
              </a:rPr>
              <a:t>&amp; Solutions</a:t>
            </a:r>
            <a:endParaRPr lang="en-US" sz="6000" b="1">
              <a:solidFill>
                <a:srgbClr val="002060"/>
              </a:solidFill>
              <a:latin typeface="Poppins"/>
            </a:endParaRPr>
          </a:p>
        </p:txBody>
      </p:sp>
      <p:pic>
        <p:nvPicPr>
          <p:cNvPr id="6" name="Imagen 6" descr="Logotipo&#10;&#10;Descripción generada automáticamente">
            <a:extLst>
              <a:ext uri="{FF2B5EF4-FFF2-40B4-BE49-F238E27FC236}">
                <a16:creationId xmlns:a16="http://schemas.microsoft.com/office/drawing/2014/main" id="{E30061DD-F8E8-47D9-BE06-06689A177E60}"/>
              </a:ext>
            </a:extLst>
          </p:cNvPr>
          <p:cNvPicPr>
            <a:picLocks noChangeAspect="1"/>
          </p:cNvPicPr>
          <p:nvPr/>
        </p:nvPicPr>
        <p:blipFill>
          <a:blip r:embed="rId3">
            <a:alphaModFix amt="50000"/>
          </a:blip>
          <a:stretch>
            <a:fillRect/>
          </a:stretch>
        </p:blipFill>
        <p:spPr>
          <a:xfrm>
            <a:off x="1205410" y="711578"/>
            <a:ext cx="1951091" cy="1946367"/>
          </a:xfrm>
          <a:prstGeom prst="rect">
            <a:avLst/>
          </a:prstGeom>
        </p:spPr>
      </p:pic>
      <p:sp>
        <p:nvSpPr>
          <p:cNvPr id="18" name="Concrete is a sustainable building material">
            <a:extLst>
              <a:ext uri="{FF2B5EF4-FFF2-40B4-BE49-F238E27FC236}">
                <a16:creationId xmlns:a16="http://schemas.microsoft.com/office/drawing/2014/main" id="{EA353A20-E024-B84A-AA0A-DA3017091DA3}"/>
              </a:ext>
            </a:extLst>
          </p:cNvPr>
          <p:cNvSpPr txBox="1"/>
          <p:nvPr/>
        </p:nvSpPr>
        <p:spPr>
          <a:xfrm>
            <a:off x="1221954" y="5080037"/>
            <a:ext cx="10436646" cy="10874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defTabSz="457200">
              <a:lnSpc>
                <a:spcPct val="80000"/>
              </a:lnSpc>
              <a:defRPr sz="5000">
                <a:solidFill>
                  <a:srgbClr val="0B1D57"/>
                </a:solidFill>
                <a:latin typeface="Poppins Bold"/>
                <a:ea typeface="Poppins Bold"/>
                <a:cs typeface="Poppins Bold"/>
                <a:sym typeface="Poppins Bold"/>
              </a:defRPr>
            </a:lvl1pPr>
          </a:lstStyle>
          <a:p>
            <a:pPr>
              <a:lnSpc>
                <a:spcPct val="100000"/>
              </a:lnSpc>
            </a:pPr>
            <a:r>
              <a:rPr sz="3200" b="1" dirty="0">
                <a:solidFill>
                  <a:schemeClr val="accent3">
                    <a:lumMod val="75000"/>
                  </a:schemeClr>
                </a:solidFill>
                <a:latin typeface="Poppins"/>
              </a:rPr>
              <a:t>Concrete is a sustainable building material</a:t>
            </a:r>
            <a:r>
              <a:rPr lang="en-US" sz="3200" b="1" dirty="0">
                <a:solidFill>
                  <a:schemeClr val="accent3">
                    <a:lumMod val="75000"/>
                  </a:schemeClr>
                </a:solidFill>
                <a:latin typeface="Poppins"/>
              </a:rPr>
              <a:t> essential to construction, with no substitutes</a:t>
            </a:r>
            <a:endParaRPr lang="es-ES" sz="3200" b="1" dirty="0">
              <a:solidFill>
                <a:schemeClr val="accent3">
                  <a:lumMod val="75000"/>
                </a:schemeClr>
              </a:solidFill>
              <a:latin typeface="Poppins"/>
            </a:endParaRPr>
          </a:p>
        </p:txBody>
      </p:sp>
      <p:sp>
        <p:nvSpPr>
          <p:cNvPr id="19" name="Concrete is the ideal construction material with many key attributes:…">
            <a:extLst>
              <a:ext uri="{FF2B5EF4-FFF2-40B4-BE49-F238E27FC236}">
                <a16:creationId xmlns:a16="http://schemas.microsoft.com/office/drawing/2014/main" id="{7609E90F-98B6-404F-9F20-CCDFFF94A47E}"/>
              </a:ext>
            </a:extLst>
          </p:cNvPr>
          <p:cNvSpPr txBox="1"/>
          <p:nvPr/>
        </p:nvSpPr>
        <p:spPr>
          <a:xfrm>
            <a:off x="10404545" y="3685966"/>
            <a:ext cx="10548390" cy="4873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marL="457200" indent="-317500" algn="just" defTabSz="457200">
              <a:buClr>
                <a:srgbClr val="0B1D57"/>
              </a:buClr>
              <a:buSzPct val="123000"/>
              <a:buFont typeface="Calibri"/>
              <a:buChar char="•"/>
              <a:defRPr sz="2600">
                <a:solidFill>
                  <a:srgbClr val="0B1D57"/>
                </a:solidFill>
                <a:latin typeface="Poppins Regular"/>
                <a:ea typeface="Poppins Regular"/>
                <a:cs typeface="Poppins Regular"/>
                <a:sym typeface="Poppins Regular"/>
              </a:defRPr>
            </a:pPr>
            <a:endParaRPr lang="en-US" sz="2500">
              <a:latin typeface="Poppins"/>
            </a:endParaRPr>
          </a:p>
        </p:txBody>
      </p:sp>
      <p:sp>
        <p:nvSpPr>
          <p:cNvPr id="3" name="Rectangle 2">
            <a:extLst>
              <a:ext uri="{FF2B5EF4-FFF2-40B4-BE49-F238E27FC236}">
                <a16:creationId xmlns:a16="http://schemas.microsoft.com/office/drawing/2014/main" id="{57AA7F48-C40A-A646-ACC3-6B22DB7BE602}"/>
              </a:ext>
            </a:extLst>
          </p:cNvPr>
          <p:cNvSpPr/>
          <p:nvPr/>
        </p:nvSpPr>
        <p:spPr>
          <a:xfrm>
            <a:off x="797985" y="11839680"/>
            <a:ext cx="9997440" cy="892552"/>
          </a:xfrm>
          <a:prstGeom prst="rect">
            <a:avLst/>
          </a:prstGeom>
        </p:spPr>
        <p:txBody>
          <a:bodyPr wrap="square">
            <a:spAutoFit/>
          </a:bodyPr>
          <a:lstStyle/>
          <a:p>
            <a:pPr marL="596900" algn="l" defTabSz="457200">
              <a:buClr>
                <a:srgbClr val="0B1D57"/>
              </a:buClr>
              <a:buSzPct val="123000"/>
              <a:defRPr sz="2600">
                <a:solidFill>
                  <a:srgbClr val="0B1D57"/>
                </a:solidFill>
                <a:latin typeface="Poppins Regular"/>
                <a:ea typeface="Poppins Regular"/>
                <a:cs typeface="Poppins Regular"/>
                <a:sym typeface="Poppins Regular"/>
              </a:defRPr>
            </a:pPr>
            <a:r>
              <a:rPr lang="en-US" dirty="0">
                <a:solidFill>
                  <a:srgbClr val="002060"/>
                </a:solidFill>
                <a:latin typeface="Poppins"/>
                <a:ea typeface="+mn-lt"/>
                <a:cs typeface="Poppins"/>
              </a:rPr>
              <a:t>Concrete absorbs CO</a:t>
            </a:r>
            <a:r>
              <a:rPr lang="en-US" baseline="-25000" dirty="0">
                <a:solidFill>
                  <a:srgbClr val="002060"/>
                </a:solidFill>
                <a:latin typeface="Poppins"/>
                <a:ea typeface="+mn-lt"/>
                <a:cs typeface="Poppins"/>
              </a:rPr>
              <a:t>2 </a:t>
            </a:r>
            <a:r>
              <a:rPr lang="en-US" dirty="0">
                <a:solidFill>
                  <a:srgbClr val="002060"/>
                </a:solidFill>
                <a:latin typeface="Poppins"/>
                <a:ea typeface="+mn-lt"/>
                <a:cs typeface="Poppins"/>
              </a:rPr>
              <a:t>during its built life, making it the only building material with that attribute. </a:t>
            </a:r>
          </a:p>
        </p:txBody>
      </p:sp>
    </p:spTree>
    <p:extLst>
      <p:ext uri="{BB962C8B-B14F-4D97-AF65-F5344CB8AC3E}">
        <p14:creationId xmlns:p14="http://schemas.microsoft.com/office/powerpoint/2010/main" val="212121724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a:extLst>
              <a:ext uri="{FF2B5EF4-FFF2-40B4-BE49-F238E27FC236}">
                <a16:creationId xmlns:a16="http://schemas.microsoft.com/office/drawing/2014/main" id="{8CF18888-93F9-F74D-BE4B-115C58FF1CF1}"/>
              </a:ext>
            </a:extLst>
          </p:cNvPr>
          <p:cNvSpPr/>
          <p:nvPr/>
        </p:nvSpPr>
        <p:spPr>
          <a:xfrm rot="16200000" flipH="1" flipV="1">
            <a:off x="11851801" y="1183804"/>
            <a:ext cx="13756627" cy="11307767"/>
          </a:xfrm>
          <a:prstGeom prst="rect">
            <a:avLst/>
          </a:prstGeom>
          <a:gradFill>
            <a:gsLst>
              <a:gs pos="0">
                <a:srgbClr val="046D00"/>
              </a:gs>
              <a:gs pos="100000">
                <a:srgbClr val="BDDC00"/>
              </a:gs>
            </a:gsLst>
            <a:lin ang="19272386"/>
          </a:gra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8" name="Rectángulo">
            <a:extLst>
              <a:ext uri="{FF2B5EF4-FFF2-40B4-BE49-F238E27FC236}">
                <a16:creationId xmlns:a16="http://schemas.microsoft.com/office/drawing/2014/main" id="{C49B9622-D796-6640-B5F6-17B067F67A10}"/>
              </a:ext>
            </a:extLst>
          </p:cNvPr>
          <p:cNvSpPr/>
          <p:nvPr/>
        </p:nvSpPr>
        <p:spPr>
          <a:xfrm>
            <a:off x="13454743" y="7883406"/>
            <a:ext cx="10929256" cy="3935288"/>
          </a:xfrm>
          <a:prstGeom prst="rect">
            <a:avLst/>
          </a:prstGeom>
          <a:solidFill>
            <a:srgbClr val="FFFFFF"/>
          </a:soli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2" name="Vertua Ultra Zero"/>
          <p:cNvSpPr txBox="1"/>
          <p:nvPr/>
        </p:nvSpPr>
        <p:spPr>
          <a:xfrm>
            <a:off x="998693" y="5968886"/>
            <a:ext cx="7764554" cy="6565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defTabSz="457200">
              <a:lnSpc>
                <a:spcPts val="7000"/>
              </a:lnSpc>
              <a:defRPr sz="3500">
                <a:solidFill>
                  <a:srgbClr val="306E1C"/>
                </a:solidFill>
                <a:latin typeface="Poppins Bold"/>
                <a:ea typeface="Poppins Bold"/>
                <a:cs typeface="Poppins Bold"/>
                <a:sym typeface="Poppins Bold"/>
              </a:defRPr>
            </a:lvl1pPr>
          </a:lstStyle>
          <a:p>
            <a:pPr>
              <a:lnSpc>
                <a:spcPct val="100000"/>
              </a:lnSpc>
            </a:pPr>
            <a:endParaRPr sz="3600" b="1">
              <a:solidFill>
                <a:srgbClr val="0B1D57"/>
              </a:solidFill>
              <a:latin typeface="Poppins Regular"/>
              <a:sym typeface="Poppins Regular"/>
            </a:endParaRPr>
          </a:p>
        </p:txBody>
      </p:sp>
      <p:sp>
        <p:nvSpPr>
          <p:cNvPr id="303" name="Línea"/>
          <p:cNvSpPr/>
          <p:nvPr/>
        </p:nvSpPr>
        <p:spPr>
          <a:xfrm>
            <a:off x="1221954" y="4823930"/>
            <a:ext cx="9723995" cy="0"/>
          </a:xfrm>
          <a:prstGeom prst="line">
            <a:avLst/>
          </a:prstGeom>
          <a:ln w="25400">
            <a:solidFill>
              <a:srgbClr val="0B1D57"/>
            </a:solidFill>
            <a:prstDash val="sysDot"/>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 name="Rectangle 2">
            <a:extLst>
              <a:ext uri="{FF2B5EF4-FFF2-40B4-BE49-F238E27FC236}">
                <a16:creationId xmlns:a16="http://schemas.microsoft.com/office/drawing/2014/main" id="{66C2B5A2-6A67-2845-A257-B692C5C62448}"/>
              </a:ext>
            </a:extLst>
          </p:cNvPr>
          <p:cNvSpPr/>
          <p:nvPr/>
        </p:nvSpPr>
        <p:spPr>
          <a:xfrm>
            <a:off x="1221954" y="6401380"/>
            <a:ext cx="11390960" cy="954107"/>
          </a:xfrm>
          <a:prstGeom prst="rect">
            <a:avLst/>
          </a:prstGeom>
        </p:spPr>
        <p:txBody>
          <a:bodyPr wrap="square" lIns="91440" tIns="45720" rIns="91440" bIns="45720" anchor="t">
            <a:spAutoFit/>
          </a:bodyPr>
          <a:lstStyle/>
          <a:p>
            <a:pPr algn="l"/>
            <a:r>
              <a:rPr lang="en-US" sz="2800" dirty="0">
                <a:solidFill>
                  <a:srgbClr val="0B1D57"/>
                </a:solidFill>
                <a:latin typeface="Poppins"/>
                <a:sym typeface="Poppins Regular"/>
              </a:rPr>
              <a:t>low carbon cements and concretes, as well as aggregates and admixtures available worldwide.</a:t>
            </a:r>
          </a:p>
        </p:txBody>
      </p:sp>
      <p:sp>
        <p:nvSpPr>
          <p:cNvPr id="36" name="Rectángulo">
            <a:extLst>
              <a:ext uri="{FF2B5EF4-FFF2-40B4-BE49-F238E27FC236}">
                <a16:creationId xmlns:a16="http://schemas.microsoft.com/office/drawing/2014/main" id="{0CBC7FC3-8A37-A44B-92A5-C43F9AB38690}"/>
              </a:ext>
            </a:extLst>
          </p:cNvPr>
          <p:cNvSpPr/>
          <p:nvPr/>
        </p:nvSpPr>
        <p:spPr>
          <a:xfrm>
            <a:off x="13454744" y="3301960"/>
            <a:ext cx="10929256" cy="3935288"/>
          </a:xfrm>
          <a:prstGeom prst="rect">
            <a:avLst/>
          </a:prstGeom>
          <a:solidFill>
            <a:srgbClr val="FFFFFF"/>
          </a:soli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7" name="PORCENTAJES.png" descr="PORCENTAJES.png">
            <a:extLst>
              <a:ext uri="{FF2B5EF4-FFF2-40B4-BE49-F238E27FC236}">
                <a16:creationId xmlns:a16="http://schemas.microsoft.com/office/drawing/2014/main" id="{328AC4C8-FDA0-434A-B1E0-CC2153887B0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842932" y="4110702"/>
            <a:ext cx="9475283" cy="3450883"/>
          </a:xfrm>
          <a:prstGeom prst="rect">
            <a:avLst/>
          </a:prstGeom>
          <a:ln w="12700">
            <a:miter lim="400000"/>
          </a:ln>
        </p:spPr>
      </p:pic>
      <p:sp>
        <p:nvSpPr>
          <p:cNvPr id="38" name="Rectangle 37">
            <a:extLst>
              <a:ext uri="{FF2B5EF4-FFF2-40B4-BE49-F238E27FC236}">
                <a16:creationId xmlns:a16="http://schemas.microsoft.com/office/drawing/2014/main" id="{3EB6EF2E-1CFE-2843-9524-6669A9A2E522}"/>
              </a:ext>
            </a:extLst>
          </p:cNvPr>
          <p:cNvSpPr/>
          <p:nvPr/>
        </p:nvSpPr>
        <p:spPr>
          <a:xfrm>
            <a:off x="15884164" y="3596077"/>
            <a:ext cx="5849679" cy="523220"/>
          </a:xfrm>
          <a:prstGeom prst="rect">
            <a:avLst/>
          </a:prstGeom>
        </p:spPr>
        <p:txBody>
          <a:bodyPr wrap="none" lIns="91440" tIns="45720" rIns="91440" bIns="45720" anchor="t">
            <a:spAutoFit/>
          </a:bodyPr>
          <a:lstStyle/>
          <a:p>
            <a:r>
              <a:rPr lang="en-US" sz="2800" err="1">
                <a:solidFill>
                  <a:srgbClr val="0B1D57"/>
                </a:solidFill>
                <a:latin typeface="Poppins"/>
                <a:sym typeface="Poppins Regular"/>
              </a:rPr>
              <a:t>Vertua</a:t>
            </a:r>
            <a:r>
              <a:rPr lang="en-US" sz="2800">
                <a:solidFill>
                  <a:srgbClr val="0B1D57"/>
                </a:solidFill>
                <a:latin typeface="Poppins"/>
                <a:sym typeface="Poppins Regular"/>
              </a:rPr>
              <a:t> concrete CO</a:t>
            </a:r>
            <a:r>
              <a:rPr lang="en-US" sz="2000">
                <a:solidFill>
                  <a:srgbClr val="0B1D57"/>
                </a:solidFill>
                <a:latin typeface="Poppins"/>
                <a:sym typeface="Poppins Regular"/>
              </a:rPr>
              <a:t>2</a:t>
            </a:r>
            <a:r>
              <a:rPr lang="en-US" sz="2800">
                <a:solidFill>
                  <a:srgbClr val="0B1D57"/>
                </a:solidFill>
                <a:latin typeface="Poppins"/>
                <a:sym typeface="Poppins Regular"/>
              </a:rPr>
              <a:t> </a:t>
            </a:r>
            <a:r>
              <a:rPr lang="en-US" sz="2800" b="1">
                <a:solidFill>
                  <a:srgbClr val="0B1D57"/>
                </a:solidFill>
                <a:latin typeface="Poppins"/>
                <a:sym typeface="Poppins Regular"/>
              </a:rPr>
              <a:t>reduction</a:t>
            </a:r>
            <a:endParaRPr lang="en-US" sz="2800" b="1">
              <a:solidFill>
                <a:srgbClr val="0B1D57"/>
              </a:solidFill>
              <a:latin typeface="Poppins"/>
            </a:endParaRPr>
          </a:p>
        </p:txBody>
      </p:sp>
      <p:grpSp>
        <p:nvGrpSpPr>
          <p:cNvPr id="43" name="Grupo 23">
            <a:extLst>
              <a:ext uri="{FF2B5EF4-FFF2-40B4-BE49-F238E27FC236}">
                <a16:creationId xmlns:a16="http://schemas.microsoft.com/office/drawing/2014/main" id="{603B9975-3925-FB48-AAD6-28007356AE46}"/>
              </a:ext>
            </a:extLst>
          </p:cNvPr>
          <p:cNvGrpSpPr/>
          <p:nvPr/>
        </p:nvGrpSpPr>
        <p:grpSpPr>
          <a:xfrm>
            <a:off x="14301227" y="8695772"/>
            <a:ext cx="8972766" cy="2831001"/>
            <a:chOff x="14633645" y="4604487"/>
            <a:chExt cx="9164461" cy="2850172"/>
          </a:xfrm>
        </p:grpSpPr>
        <p:pic>
          <p:nvPicPr>
            <p:cNvPr id="44" name="SELLOS VERTUA 1.png" descr="SELLOS VERTUA 1.png">
              <a:extLst>
                <a:ext uri="{FF2B5EF4-FFF2-40B4-BE49-F238E27FC236}">
                  <a16:creationId xmlns:a16="http://schemas.microsoft.com/office/drawing/2014/main" id="{0E1F17B5-72C2-2B4A-BDA3-42763EB91B9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33645" y="4604487"/>
              <a:ext cx="2653708" cy="2847491"/>
            </a:xfrm>
            <a:prstGeom prst="rect">
              <a:avLst/>
            </a:prstGeom>
            <a:ln w="12700">
              <a:miter lim="400000"/>
            </a:ln>
          </p:spPr>
        </p:pic>
        <p:pic>
          <p:nvPicPr>
            <p:cNvPr id="45" name="SELLOS VERTUA 2.png" descr="SELLOS VERTUA 2.png">
              <a:extLst>
                <a:ext uri="{FF2B5EF4-FFF2-40B4-BE49-F238E27FC236}">
                  <a16:creationId xmlns:a16="http://schemas.microsoft.com/office/drawing/2014/main" id="{DF71D186-881D-494B-B185-9D7ED6764B1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7862737" y="4616752"/>
              <a:ext cx="2663292" cy="2837907"/>
            </a:xfrm>
            <a:prstGeom prst="rect">
              <a:avLst/>
            </a:prstGeom>
            <a:ln w="12700">
              <a:miter lim="400000"/>
            </a:ln>
          </p:spPr>
        </p:pic>
        <p:pic>
          <p:nvPicPr>
            <p:cNvPr id="46" name="SELLOS VERTUA 3.png" descr="SELLOS VERTUA 3.png">
              <a:extLst>
                <a:ext uri="{FF2B5EF4-FFF2-40B4-BE49-F238E27FC236}">
                  <a16:creationId xmlns:a16="http://schemas.microsoft.com/office/drawing/2014/main" id="{FE0D8E63-21A8-5849-B561-97370A0115B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173153" y="4615403"/>
              <a:ext cx="2624953" cy="2809153"/>
            </a:xfrm>
            <a:prstGeom prst="rect">
              <a:avLst/>
            </a:prstGeom>
            <a:ln w="12700">
              <a:miter lim="400000"/>
            </a:ln>
          </p:spPr>
        </p:pic>
      </p:grpSp>
      <p:sp>
        <p:nvSpPr>
          <p:cNvPr id="49" name="Rectangle 48">
            <a:extLst>
              <a:ext uri="{FF2B5EF4-FFF2-40B4-BE49-F238E27FC236}">
                <a16:creationId xmlns:a16="http://schemas.microsoft.com/office/drawing/2014/main" id="{96C0274F-5E57-4049-8571-9C9A8F07AFA7}"/>
              </a:ext>
            </a:extLst>
          </p:cNvPr>
          <p:cNvSpPr/>
          <p:nvPr/>
        </p:nvSpPr>
        <p:spPr>
          <a:xfrm>
            <a:off x="15777309" y="8087330"/>
            <a:ext cx="5578771" cy="523220"/>
          </a:xfrm>
          <a:prstGeom prst="rect">
            <a:avLst/>
          </a:prstGeom>
        </p:spPr>
        <p:txBody>
          <a:bodyPr wrap="none" lIns="91440" tIns="45720" rIns="91440" bIns="45720" anchor="t">
            <a:spAutoFit/>
          </a:bodyPr>
          <a:lstStyle/>
          <a:p>
            <a:r>
              <a:rPr lang="en-US" sz="2800" err="1">
                <a:solidFill>
                  <a:srgbClr val="0B1D57"/>
                </a:solidFill>
                <a:latin typeface="Poppins"/>
                <a:sym typeface="Poppins Regular"/>
              </a:rPr>
              <a:t>Vertua</a:t>
            </a:r>
            <a:r>
              <a:rPr lang="en-US" sz="2800">
                <a:solidFill>
                  <a:srgbClr val="0B1D57"/>
                </a:solidFill>
                <a:latin typeface="Poppins"/>
                <a:sym typeface="Poppins Regular"/>
              </a:rPr>
              <a:t> cement CO</a:t>
            </a:r>
            <a:r>
              <a:rPr lang="en-US" sz="2000">
                <a:solidFill>
                  <a:srgbClr val="0B1D57"/>
                </a:solidFill>
                <a:latin typeface="Poppins"/>
                <a:sym typeface="Poppins Regular"/>
              </a:rPr>
              <a:t>2</a:t>
            </a:r>
            <a:r>
              <a:rPr lang="en-US" sz="2800">
                <a:solidFill>
                  <a:srgbClr val="0B1D57"/>
                </a:solidFill>
                <a:latin typeface="Poppins"/>
                <a:sym typeface="Poppins Regular"/>
              </a:rPr>
              <a:t> </a:t>
            </a:r>
            <a:r>
              <a:rPr lang="en-US" sz="2800" b="1">
                <a:solidFill>
                  <a:srgbClr val="0B1D57"/>
                </a:solidFill>
                <a:latin typeface="Poppins"/>
                <a:sym typeface="Poppins Regular"/>
              </a:rPr>
              <a:t>reduction</a:t>
            </a:r>
            <a:endParaRPr lang="en-US" sz="2800" b="1">
              <a:solidFill>
                <a:srgbClr val="0B1D57"/>
              </a:solidFill>
              <a:latin typeface="Poppins"/>
            </a:endParaRPr>
          </a:p>
        </p:txBody>
      </p:sp>
      <p:sp>
        <p:nvSpPr>
          <p:cNvPr id="51" name="Rectangle 50">
            <a:extLst>
              <a:ext uri="{FF2B5EF4-FFF2-40B4-BE49-F238E27FC236}">
                <a16:creationId xmlns:a16="http://schemas.microsoft.com/office/drawing/2014/main" id="{EB87F9C2-EA44-3A44-AEC4-37ABAA0F284E}"/>
              </a:ext>
            </a:extLst>
          </p:cNvPr>
          <p:cNvSpPr/>
          <p:nvPr/>
        </p:nvSpPr>
        <p:spPr>
          <a:xfrm>
            <a:off x="995331" y="8215729"/>
            <a:ext cx="10312439" cy="523220"/>
          </a:xfrm>
          <a:prstGeom prst="rect">
            <a:avLst/>
          </a:prstGeom>
        </p:spPr>
        <p:txBody>
          <a:bodyPr wrap="none" lIns="91440" tIns="45720" rIns="91440" bIns="45720" anchor="t">
            <a:spAutoFit/>
          </a:bodyPr>
          <a:lstStyle/>
          <a:p>
            <a:r>
              <a:rPr lang="en-US" sz="2800" b="1" dirty="0">
                <a:solidFill>
                  <a:srgbClr val="0B1D57"/>
                </a:solidFill>
                <a:latin typeface="Poppins"/>
                <a:sym typeface="Poppins Regular"/>
              </a:rPr>
              <a:t>Examples of other products with sustainable attributes</a:t>
            </a:r>
          </a:p>
        </p:txBody>
      </p:sp>
      <p:sp>
        <p:nvSpPr>
          <p:cNvPr id="4" name="Low Carbon and…">
            <a:extLst>
              <a:ext uri="{FF2B5EF4-FFF2-40B4-BE49-F238E27FC236}">
                <a16:creationId xmlns:a16="http://schemas.microsoft.com/office/drawing/2014/main" id="{2F9168E6-CA2C-41C0-8B4C-9221501D6343}"/>
              </a:ext>
            </a:extLst>
          </p:cNvPr>
          <p:cNvSpPr txBox="1"/>
          <p:nvPr/>
        </p:nvSpPr>
        <p:spPr>
          <a:xfrm>
            <a:off x="1221954" y="2752849"/>
            <a:ext cx="9182591" cy="19492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algn="l" defTabSz="457200">
              <a:defRPr sz="5000">
                <a:solidFill>
                  <a:srgbClr val="0B1D57"/>
                </a:solidFill>
                <a:latin typeface="Poppins Bold"/>
                <a:ea typeface="Poppins Bold"/>
                <a:cs typeface="Poppins Bold"/>
                <a:sym typeface="Poppins Bold"/>
              </a:defRPr>
            </a:pPr>
            <a:r>
              <a:rPr lang="en-US" sz="6000" b="1">
                <a:solidFill>
                  <a:srgbClr val="002060"/>
                </a:solidFill>
                <a:latin typeface="Poppins"/>
                <a:ea typeface="Calibri"/>
                <a:cs typeface="Calibri"/>
              </a:rPr>
              <a:t>Sustainable Products</a:t>
            </a:r>
            <a:br>
              <a:rPr lang="en-US" sz="6000" b="1">
                <a:solidFill>
                  <a:srgbClr val="002060"/>
                </a:solidFill>
                <a:latin typeface="Poppins"/>
                <a:ea typeface="Calibri"/>
                <a:cs typeface="Calibri"/>
              </a:rPr>
            </a:br>
            <a:r>
              <a:rPr lang="en-US" sz="6000" b="1">
                <a:solidFill>
                  <a:srgbClr val="002060"/>
                </a:solidFill>
                <a:latin typeface="Poppins"/>
                <a:ea typeface="Calibri"/>
                <a:cs typeface="Calibri"/>
              </a:rPr>
              <a:t>&amp; Solutions</a:t>
            </a:r>
            <a:endParaRPr lang="en-US" sz="6000" b="1">
              <a:solidFill>
                <a:srgbClr val="002060"/>
              </a:solidFill>
              <a:latin typeface="Poppins"/>
            </a:endParaRPr>
          </a:p>
        </p:txBody>
      </p:sp>
      <p:pic>
        <p:nvPicPr>
          <p:cNvPr id="5" name="Imagen 6" descr="Logotipo&#10;&#10;Descripción generada automáticamente">
            <a:extLst>
              <a:ext uri="{FF2B5EF4-FFF2-40B4-BE49-F238E27FC236}">
                <a16:creationId xmlns:a16="http://schemas.microsoft.com/office/drawing/2014/main" id="{C5DF95E9-5B9D-465D-BB0F-99F296B6C606}"/>
              </a:ext>
            </a:extLst>
          </p:cNvPr>
          <p:cNvPicPr>
            <a:picLocks noChangeAspect="1"/>
          </p:cNvPicPr>
          <p:nvPr/>
        </p:nvPicPr>
        <p:blipFill>
          <a:blip r:embed="rId6">
            <a:alphaModFix amt="50000"/>
          </a:blip>
          <a:stretch>
            <a:fillRect/>
          </a:stretch>
        </p:blipFill>
        <p:spPr>
          <a:xfrm>
            <a:off x="1205410" y="836047"/>
            <a:ext cx="1951091" cy="1946367"/>
          </a:xfrm>
          <a:prstGeom prst="rect">
            <a:avLst/>
          </a:prstGeom>
        </p:spPr>
      </p:pic>
      <p:pic>
        <p:nvPicPr>
          <p:cNvPr id="9" name="Picture 8" descr="A picture containing text, clipart, tableware&#10;&#10;Description automatically generated">
            <a:extLst>
              <a:ext uri="{FF2B5EF4-FFF2-40B4-BE49-F238E27FC236}">
                <a16:creationId xmlns:a16="http://schemas.microsoft.com/office/drawing/2014/main" id="{48304775-D5CB-7E4D-8E0F-238F17F579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4489" y="11260401"/>
            <a:ext cx="3983453" cy="903225"/>
          </a:xfrm>
          <a:prstGeom prst="rect">
            <a:avLst/>
          </a:prstGeom>
        </p:spPr>
      </p:pic>
      <p:pic>
        <p:nvPicPr>
          <p:cNvPr id="11" name="Picture 10" descr="Logo&#10;&#10;Description automatically generated">
            <a:extLst>
              <a:ext uri="{FF2B5EF4-FFF2-40B4-BE49-F238E27FC236}">
                <a16:creationId xmlns:a16="http://schemas.microsoft.com/office/drawing/2014/main" id="{5CD08762-F950-B346-BF84-CA858A280E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27448" y="9004033"/>
            <a:ext cx="3557534" cy="785429"/>
          </a:xfrm>
          <a:prstGeom prst="rect">
            <a:avLst/>
          </a:prstGeom>
        </p:spPr>
      </p:pic>
      <p:pic>
        <p:nvPicPr>
          <p:cNvPr id="13" name="Picture 12" descr="A blue and white logo&#10;&#10;Description automatically generated with low confidence">
            <a:extLst>
              <a:ext uri="{FF2B5EF4-FFF2-40B4-BE49-F238E27FC236}">
                <a16:creationId xmlns:a16="http://schemas.microsoft.com/office/drawing/2014/main" id="{29418EB5-727B-D64B-A9A4-64AD540D21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87795" y="10098253"/>
            <a:ext cx="2836840" cy="853357"/>
          </a:xfrm>
          <a:prstGeom prst="rect">
            <a:avLst/>
          </a:prstGeom>
        </p:spPr>
      </p:pic>
      <p:pic>
        <p:nvPicPr>
          <p:cNvPr id="16" name="Picture 15" descr="Logo, company name&#10;&#10;Description automatically generated">
            <a:extLst>
              <a:ext uri="{FF2B5EF4-FFF2-40B4-BE49-F238E27FC236}">
                <a16:creationId xmlns:a16="http://schemas.microsoft.com/office/drawing/2014/main" id="{3BD6754A-971A-654C-9A95-5FDD83DF031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205409" y="5297299"/>
            <a:ext cx="3465095" cy="1191849"/>
          </a:xfrm>
          <a:prstGeom prst="rect">
            <a:avLst/>
          </a:prstGeom>
        </p:spPr>
      </p:pic>
      <p:sp>
        <p:nvSpPr>
          <p:cNvPr id="17" name="Rectangle 16">
            <a:extLst>
              <a:ext uri="{FF2B5EF4-FFF2-40B4-BE49-F238E27FC236}">
                <a16:creationId xmlns:a16="http://schemas.microsoft.com/office/drawing/2014/main" id="{C3AB05E9-8A5D-C948-87EE-C32B0A0DB6AC}"/>
              </a:ext>
            </a:extLst>
          </p:cNvPr>
          <p:cNvSpPr/>
          <p:nvPr/>
        </p:nvSpPr>
        <p:spPr>
          <a:xfrm>
            <a:off x="4626109" y="5507618"/>
            <a:ext cx="8136340" cy="954107"/>
          </a:xfrm>
          <a:prstGeom prst="rect">
            <a:avLst/>
          </a:prstGeom>
        </p:spPr>
        <p:txBody>
          <a:bodyPr wrap="square">
            <a:spAutoFit/>
          </a:bodyPr>
          <a:lstStyle/>
          <a:p>
            <a:pPr algn="l"/>
            <a:r>
              <a:rPr lang="en-US" sz="2800" dirty="0">
                <a:solidFill>
                  <a:srgbClr val="0B1D57"/>
                </a:solidFill>
                <a:latin typeface="Poppins"/>
                <a:sym typeface="Poppins Regular"/>
              </a:rPr>
              <a:t>An extensive family of sustainable products that includes the first net-zero CO</a:t>
            </a:r>
            <a:r>
              <a:rPr lang="en-US" sz="2800" baseline="-25000" dirty="0">
                <a:solidFill>
                  <a:srgbClr val="0B1D57"/>
                </a:solidFill>
                <a:latin typeface="Poppins"/>
                <a:sym typeface="Poppins Regular"/>
              </a:rPr>
              <a:t>2 </a:t>
            </a:r>
            <a:r>
              <a:rPr lang="en-US" sz="2800" dirty="0">
                <a:solidFill>
                  <a:srgbClr val="0B1D57"/>
                </a:solidFill>
                <a:latin typeface="Poppins"/>
                <a:sym typeface="Poppins Regular"/>
              </a:rPr>
              <a:t>concrete, </a:t>
            </a:r>
            <a:endParaRPr lang="en-US" sz="2800" dirty="0"/>
          </a:p>
        </p:txBody>
      </p:sp>
      <p:pic>
        <p:nvPicPr>
          <p:cNvPr id="6" name="Picture 5" descr="A picture containing text, dark, device, gauge&#10;&#10;Description automatically generated">
            <a:extLst>
              <a:ext uri="{FF2B5EF4-FFF2-40B4-BE49-F238E27FC236}">
                <a16:creationId xmlns:a16="http://schemas.microsoft.com/office/drawing/2014/main" id="{45576989-67C5-E64F-8D5D-AAF2A4D134F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5812" t="29066" r="13332" b="31023"/>
          <a:stretch/>
        </p:blipFill>
        <p:spPr>
          <a:xfrm>
            <a:off x="3649184" y="12472416"/>
            <a:ext cx="5114063" cy="900173"/>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a:extLst>
              <a:ext uri="{FF2B5EF4-FFF2-40B4-BE49-F238E27FC236}">
                <a16:creationId xmlns:a16="http://schemas.microsoft.com/office/drawing/2014/main" id="{46552EE8-C6E0-4D67-9663-153CB65B5A55}"/>
              </a:ext>
            </a:extLst>
          </p:cNvPr>
          <p:cNvSpPr/>
          <p:nvPr/>
        </p:nvSpPr>
        <p:spPr>
          <a:xfrm rot="16200000" flipH="1" flipV="1">
            <a:off x="10640007" y="-41189"/>
            <a:ext cx="13756627" cy="13802699"/>
          </a:xfrm>
          <a:prstGeom prst="rect">
            <a:avLst/>
          </a:prstGeom>
          <a:gradFill>
            <a:gsLst>
              <a:gs pos="0">
                <a:srgbClr val="046D00"/>
              </a:gs>
              <a:gs pos="100000">
                <a:srgbClr val="BDDC00"/>
              </a:gs>
            </a:gsLst>
            <a:lin ang="19272386"/>
          </a:gra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 name="Rectángulo">
            <a:extLst>
              <a:ext uri="{FF2B5EF4-FFF2-40B4-BE49-F238E27FC236}">
                <a16:creationId xmlns:a16="http://schemas.microsoft.com/office/drawing/2014/main" id="{ED389C95-50E5-4079-AEBC-2E2AB4235FE0}"/>
              </a:ext>
            </a:extLst>
          </p:cNvPr>
          <p:cNvSpPr/>
          <p:nvPr/>
        </p:nvSpPr>
        <p:spPr>
          <a:xfrm>
            <a:off x="11358145" y="768992"/>
            <a:ext cx="12269217" cy="5733068"/>
          </a:xfrm>
          <a:prstGeom prst="rect">
            <a:avLst/>
          </a:prstGeom>
          <a:solidFill>
            <a:schemeClr val="bg1"/>
          </a:solidFill>
          <a:ln w="12700">
            <a:solidFill>
              <a:schemeClr val="bg1"/>
            </a:solidFill>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 name="Rectángulo">
            <a:extLst>
              <a:ext uri="{FF2B5EF4-FFF2-40B4-BE49-F238E27FC236}">
                <a16:creationId xmlns:a16="http://schemas.microsoft.com/office/drawing/2014/main" id="{C2C001EB-E139-44BF-AA03-779F9E0EBC1F}"/>
              </a:ext>
            </a:extLst>
          </p:cNvPr>
          <p:cNvSpPr/>
          <p:nvPr/>
        </p:nvSpPr>
        <p:spPr>
          <a:xfrm>
            <a:off x="11358482" y="7161748"/>
            <a:ext cx="12269217" cy="5689187"/>
          </a:xfrm>
          <a:prstGeom prst="rect">
            <a:avLst/>
          </a:prstGeom>
          <a:solidFill>
            <a:srgbClr val="FFFFFF"/>
          </a:soli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54" name="Imagen" descr="Imagen"/>
          <p:cNvPicPr>
            <a:picLocks noChangeAspect="1"/>
          </p:cNvPicPr>
          <p:nvPr/>
        </p:nvPicPr>
        <p:blipFill>
          <a:blip r:embed="rId3" cstate="screen">
            <a:alphaModFix amt="30000"/>
            <a:extLst>
              <a:ext uri="{28A0092B-C50C-407E-A947-70E740481C1C}">
                <a14:useLocalDpi xmlns:a14="http://schemas.microsoft.com/office/drawing/2010/main"/>
              </a:ext>
            </a:extLst>
          </a:blip>
          <a:stretch>
            <a:fillRect/>
          </a:stretch>
        </p:blipFill>
        <p:spPr>
          <a:xfrm>
            <a:off x="1721982" y="2076057"/>
            <a:ext cx="1953940" cy="1946718"/>
          </a:xfrm>
          <a:prstGeom prst="rect">
            <a:avLst/>
          </a:prstGeom>
          <a:ln w="12700">
            <a:miter lim="400000"/>
          </a:ln>
        </p:spPr>
      </p:pic>
      <p:sp>
        <p:nvSpPr>
          <p:cNvPr id="259" name="Decarbonizing Our Operations"/>
          <p:cNvSpPr txBox="1"/>
          <p:nvPr/>
        </p:nvSpPr>
        <p:spPr>
          <a:xfrm>
            <a:off x="1723787" y="4027519"/>
            <a:ext cx="6929280"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ct val="80000"/>
              </a:lnSpc>
              <a:defRPr sz="5000">
                <a:solidFill>
                  <a:srgbClr val="0B1D57"/>
                </a:solidFill>
                <a:latin typeface="Poppins Bold"/>
                <a:ea typeface="Poppins Bold"/>
                <a:cs typeface="Poppins Bold"/>
                <a:sym typeface="Poppins Bold"/>
              </a:defRPr>
            </a:lvl1pPr>
          </a:lstStyle>
          <a:p>
            <a:pPr>
              <a:lnSpc>
                <a:spcPct val="100000"/>
              </a:lnSpc>
            </a:pPr>
            <a:r>
              <a:rPr sz="6000" b="1">
                <a:latin typeface="Poppins"/>
                <a:cs typeface="Poppins"/>
              </a:rPr>
              <a:t>Decarbonizing </a:t>
            </a:r>
            <a:r>
              <a:rPr lang="en-US" sz="6000" b="1">
                <a:latin typeface="Poppins"/>
                <a:cs typeface="Poppins"/>
              </a:rPr>
              <a:t>our</a:t>
            </a:r>
            <a:r>
              <a:rPr sz="6000" b="1">
                <a:latin typeface="Poppins"/>
                <a:cs typeface="Poppins"/>
              </a:rPr>
              <a:t> Operations</a:t>
            </a:r>
            <a:endParaRPr lang="es-ES"/>
          </a:p>
        </p:txBody>
      </p:sp>
      <p:sp>
        <p:nvSpPr>
          <p:cNvPr id="260" name="Línea"/>
          <p:cNvSpPr/>
          <p:nvPr/>
        </p:nvSpPr>
        <p:spPr>
          <a:xfrm>
            <a:off x="1846683" y="6409573"/>
            <a:ext cx="6682958" cy="0"/>
          </a:xfrm>
          <a:prstGeom prst="line">
            <a:avLst/>
          </a:prstGeom>
          <a:ln w="25400">
            <a:solidFill>
              <a:srgbClr val="0B1D57"/>
            </a:solidFill>
            <a:prstDash val="sysDot"/>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 name="There are two main levers to reducing CO2 in our operations to achieve our 2030 cement target goal:…">
            <a:extLst>
              <a:ext uri="{FF2B5EF4-FFF2-40B4-BE49-F238E27FC236}">
                <a16:creationId xmlns:a16="http://schemas.microsoft.com/office/drawing/2014/main" id="{C1DE0D17-A85F-BE4A-8BB2-6EF56E7CC7FA}"/>
              </a:ext>
            </a:extLst>
          </p:cNvPr>
          <p:cNvSpPr txBox="1"/>
          <p:nvPr/>
        </p:nvSpPr>
        <p:spPr>
          <a:xfrm>
            <a:off x="2010834" y="7386071"/>
            <a:ext cx="8084932" cy="40421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lgn="l" defTabSz="457200">
              <a:defRPr>
                <a:solidFill>
                  <a:srgbClr val="0B1D57"/>
                </a:solidFill>
                <a:latin typeface="Poppins Regular"/>
                <a:ea typeface="Poppins Regular"/>
                <a:cs typeface="Poppins Regular"/>
                <a:sym typeface="Poppins Regular"/>
              </a:defRPr>
            </a:pPr>
            <a:endParaRPr sz="3200" dirty="0">
              <a:latin typeface="Poppins" pitchFamily="2" charset="77"/>
              <a:cs typeface="Poppins" pitchFamily="2" charset="77"/>
            </a:endParaRPr>
          </a:p>
          <a:p>
            <a:pPr algn="l" defTabSz="457200">
              <a:defRPr>
                <a:solidFill>
                  <a:srgbClr val="0B1D57"/>
                </a:solidFill>
                <a:latin typeface="Poppins Regular"/>
                <a:ea typeface="Poppins Regular"/>
                <a:cs typeface="Poppins Regular"/>
                <a:sym typeface="Poppins Regular"/>
              </a:defRPr>
            </a:pPr>
            <a:r>
              <a:rPr lang="en-US" sz="3200" dirty="0">
                <a:latin typeface="Poppins"/>
                <a:cs typeface="Poppins"/>
              </a:rPr>
              <a:t>Alternative fuels</a:t>
            </a:r>
            <a:br>
              <a:rPr lang="en-US" sz="3200" dirty="0">
                <a:latin typeface="Poppins"/>
                <a:cs typeface="Poppins"/>
              </a:rPr>
            </a:br>
            <a:br>
              <a:rPr lang="en-US" sz="3200" dirty="0">
                <a:latin typeface="Poppins"/>
                <a:cs typeface="Poppins"/>
              </a:rPr>
            </a:br>
            <a:br>
              <a:rPr lang="en-US" sz="3200" dirty="0">
                <a:latin typeface="Poppins"/>
                <a:cs typeface="Poppins"/>
              </a:rPr>
            </a:br>
            <a:r>
              <a:rPr lang="es-ES" sz="3200" dirty="0">
                <a:latin typeface="Poppins"/>
                <a:cs typeface="Poppins"/>
              </a:rPr>
              <a:t>Clinker factor</a:t>
            </a:r>
            <a:br>
              <a:rPr lang="es-ES" sz="3200" dirty="0">
                <a:latin typeface="Poppins"/>
                <a:cs typeface="Poppins"/>
                <a:sym typeface="Poppins Regular"/>
              </a:rPr>
            </a:br>
            <a:br>
              <a:rPr lang="es-ES" sz="3200" dirty="0">
                <a:latin typeface="Poppins"/>
                <a:cs typeface="Poppins"/>
                <a:sym typeface="Poppins Regular"/>
              </a:rPr>
            </a:br>
            <a:br>
              <a:rPr lang="es-ES" sz="3200" dirty="0">
                <a:latin typeface="Poppins"/>
                <a:cs typeface="Poppins"/>
                <a:sym typeface="Poppins Regular"/>
              </a:rPr>
            </a:br>
            <a:r>
              <a:rPr lang="en-US" sz="3200" dirty="0">
                <a:latin typeface="Poppins"/>
                <a:sym typeface="Poppins Regular"/>
              </a:rPr>
              <a:t>Thermal efficiency in our kilns</a:t>
            </a:r>
          </a:p>
        </p:txBody>
      </p:sp>
      <p:sp>
        <p:nvSpPr>
          <p:cNvPr id="7" name="There are two main levers to reducing CO2 in our operations to achieve our 2030 cement target goal:…">
            <a:extLst>
              <a:ext uri="{FF2B5EF4-FFF2-40B4-BE49-F238E27FC236}">
                <a16:creationId xmlns:a16="http://schemas.microsoft.com/office/drawing/2014/main" id="{65BB14A1-3617-4966-93F8-85EF011C0256}"/>
              </a:ext>
            </a:extLst>
          </p:cNvPr>
          <p:cNvSpPr txBox="1"/>
          <p:nvPr/>
        </p:nvSpPr>
        <p:spPr>
          <a:xfrm>
            <a:off x="11967380" y="2731757"/>
            <a:ext cx="10755802"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just" defTabSz="457200">
              <a:defRPr>
                <a:solidFill>
                  <a:srgbClr val="0B1D57"/>
                </a:solidFill>
                <a:latin typeface="Poppins Regular"/>
                <a:ea typeface="Poppins Regular"/>
                <a:cs typeface="Poppins Regular"/>
                <a:sym typeface="Poppins Regular"/>
              </a:defRPr>
            </a:pPr>
            <a:r>
              <a:rPr lang="en-US" dirty="0">
                <a:latin typeface="Poppins"/>
                <a:ea typeface="+mn-lt"/>
                <a:cs typeface="+mn-lt"/>
              </a:rPr>
              <a:t>Reduce the use of fossil fuels by powering our kilns with waste containing biomass- organic residue that can generate energy. </a:t>
            </a:r>
          </a:p>
          <a:p>
            <a:pPr algn="just" defTabSz="457200">
              <a:defRPr>
                <a:solidFill>
                  <a:srgbClr val="0B1D57"/>
                </a:solidFill>
                <a:latin typeface="Poppins Regular"/>
                <a:ea typeface="Poppins Regular"/>
                <a:cs typeface="Poppins Regular"/>
                <a:sym typeface="Poppins Regular"/>
              </a:defRPr>
            </a:pPr>
            <a:endParaRPr lang="en-US" dirty="0">
              <a:latin typeface="Poppins"/>
              <a:ea typeface="+mn-lt"/>
              <a:cs typeface="+mn-lt"/>
            </a:endParaRPr>
          </a:p>
          <a:p>
            <a:pPr algn="just" defTabSz="457200">
              <a:defRPr>
                <a:solidFill>
                  <a:srgbClr val="0B1D57"/>
                </a:solidFill>
                <a:latin typeface="Poppins Regular"/>
                <a:ea typeface="Poppins Regular"/>
                <a:cs typeface="Poppins Regular"/>
                <a:sym typeface="Poppins Regular"/>
              </a:defRPr>
            </a:pPr>
            <a:r>
              <a:rPr lang="en-US" dirty="0">
                <a:latin typeface="Poppins"/>
                <a:ea typeface="+mn-lt"/>
                <a:cs typeface="+mn-lt"/>
              </a:rPr>
              <a:t>Reduce the amount of waste that cities process and send to landfills. The ensuing decomposition generates methane, a greenhouse gas up to 80 times more harmful to the environment than CO</a:t>
            </a:r>
            <a:r>
              <a:rPr lang="en-US" baseline="-25000" dirty="0">
                <a:latin typeface="Poppins"/>
                <a:ea typeface="+mn-lt"/>
                <a:cs typeface="+mn-lt"/>
              </a:rPr>
              <a:t>2..</a:t>
            </a:r>
            <a:endParaRPr lang="en-US" dirty="0">
              <a:latin typeface="Poppins"/>
              <a:ea typeface="+mn-lt"/>
              <a:cs typeface="Poppins Regular"/>
            </a:endParaRPr>
          </a:p>
        </p:txBody>
      </p:sp>
      <p:sp>
        <p:nvSpPr>
          <p:cNvPr id="2" name="There are two main levers to reducing CO2 in our operations to achieve our 2030 cement target goal:…">
            <a:extLst>
              <a:ext uri="{FF2B5EF4-FFF2-40B4-BE49-F238E27FC236}">
                <a16:creationId xmlns:a16="http://schemas.microsoft.com/office/drawing/2014/main" id="{7CB3C8FB-861F-4609-AD9F-A269AC5A4898}"/>
              </a:ext>
            </a:extLst>
          </p:cNvPr>
          <p:cNvSpPr txBox="1"/>
          <p:nvPr/>
        </p:nvSpPr>
        <p:spPr>
          <a:xfrm>
            <a:off x="12107442" y="8872028"/>
            <a:ext cx="10999052" cy="3057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just" defTabSz="457200">
              <a:defRPr>
                <a:solidFill>
                  <a:srgbClr val="0B1D57"/>
                </a:solidFill>
                <a:latin typeface="Poppins Regular"/>
                <a:ea typeface="Poppins Regular"/>
                <a:cs typeface="Poppins Regular"/>
                <a:sym typeface="Poppins Regular"/>
              </a:defRPr>
            </a:pPr>
            <a:r>
              <a:rPr lang="en-US" dirty="0"/>
              <a:t>The vast majority of CO</a:t>
            </a:r>
            <a:r>
              <a:rPr lang="en-US" baseline="-25000" dirty="0"/>
              <a:t>2</a:t>
            </a:r>
            <a:r>
              <a:rPr lang="en-US" dirty="0"/>
              <a:t> emissions are generated during the production of clinker, the main ingredient of cement. </a:t>
            </a:r>
          </a:p>
          <a:p>
            <a:pPr algn="just" defTabSz="457200">
              <a:defRPr>
                <a:solidFill>
                  <a:srgbClr val="0B1D57"/>
                </a:solidFill>
                <a:latin typeface="Poppins Regular"/>
                <a:ea typeface="Poppins Regular"/>
                <a:cs typeface="Poppins Regular"/>
                <a:sym typeface="Poppins Regular"/>
              </a:defRPr>
            </a:pPr>
            <a:endParaRPr lang="en-US" dirty="0">
              <a:ea typeface="+mn-lt"/>
              <a:cs typeface="+mn-lt"/>
            </a:endParaRPr>
          </a:p>
          <a:p>
            <a:pPr algn="just" defTabSz="457200">
              <a:defRPr>
                <a:solidFill>
                  <a:srgbClr val="0B1D57"/>
                </a:solidFill>
                <a:latin typeface="Poppins Regular"/>
                <a:ea typeface="Poppins Regular"/>
                <a:cs typeface="Poppins Regular"/>
                <a:sym typeface="Poppins Regular"/>
              </a:defRPr>
            </a:pPr>
            <a:r>
              <a:rPr lang="en-US" dirty="0">
                <a:ea typeface="+mn-lt"/>
                <a:cs typeface="+mn-lt"/>
              </a:rPr>
              <a:t>Reducing clinker factor helps mitigate CO</a:t>
            </a:r>
            <a:r>
              <a:rPr lang="en-US" baseline="-25000" dirty="0">
                <a:ea typeface="+mn-lt"/>
                <a:cs typeface="+mn-lt"/>
              </a:rPr>
              <a:t>2</a:t>
            </a:r>
            <a:r>
              <a:rPr lang="en-US" dirty="0">
                <a:ea typeface="+mn-lt"/>
                <a:cs typeface="+mn-lt"/>
              </a:rPr>
              <a:t> emissions in the cement production process while maintaining the same quality and durability.</a:t>
            </a:r>
          </a:p>
          <a:p>
            <a:pPr algn="just" defTabSz="457200">
              <a:defRPr>
                <a:solidFill>
                  <a:srgbClr val="0B1D57"/>
                </a:solidFill>
                <a:latin typeface="Poppins Regular"/>
                <a:ea typeface="Poppins Regular"/>
                <a:cs typeface="Poppins Regular"/>
                <a:sym typeface="Poppins Regular"/>
              </a:defRPr>
            </a:pPr>
            <a:endParaRPr lang="en-US" dirty="0">
              <a:ea typeface="+mn-lt"/>
              <a:cs typeface="+mn-lt"/>
            </a:endParaRPr>
          </a:p>
          <a:p>
            <a:pPr algn="just" defTabSz="457200">
              <a:defRPr>
                <a:solidFill>
                  <a:srgbClr val="0B1D57"/>
                </a:solidFill>
                <a:latin typeface="Poppins Regular"/>
                <a:ea typeface="Poppins Regular"/>
                <a:cs typeface="Poppins Regular"/>
                <a:sym typeface="Poppins Regular"/>
              </a:defRPr>
            </a:pPr>
            <a:r>
              <a:rPr lang="en-US" dirty="0">
                <a:ea typeface="+mn-lt"/>
                <a:cs typeface="+mn-lt"/>
              </a:rPr>
              <a:t>Waste from other industries and alternative raw materials allow us to reduce the clinker factor.</a:t>
            </a:r>
            <a:endParaRPr lang="en-US" dirty="0">
              <a:ea typeface="+mn-lt"/>
              <a:cs typeface="Poppins Regular"/>
            </a:endParaRPr>
          </a:p>
        </p:txBody>
      </p:sp>
      <p:sp>
        <p:nvSpPr>
          <p:cNvPr id="10" name="Decarbonizing Our Operations">
            <a:extLst>
              <a:ext uri="{FF2B5EF4-FFF2-40B4-BE49-F238E27FC236}">
                <a16:creationId xmlns:a16="http://schemas.microsoft.com/office/drawing/2014/main" id="{E773FB4F-B365-4C04-A234-A4D42E5EDE5F}"/>
              </a:ext>
            </a:extLst>
          </p:cNvPr>
          <p:cNvSpPr txBox="1"/>
          <p:nvPr/>
        </p:nvSpPr>
        <p:spPr>
          <a:xfrm>
            <a:off x="11966946" y="1206032"/>
            <a:ext cx="6929280" cy="5129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defTabSz="457200">
              <a:lnSpc>
                <a:spcPct val="80000"/>
              </a:lnSpc>
              <a:defRPr sz="5000">
                <a:solidFill>
                  <a:srgbClr val="0B1D57"/>
                </a:solidFill>
                <a:latin typeface="Poppins Bold"/>
                <a:ea typeface="Poppins Bold"/>
                <a:cs typeface="Poppins Bold"/>
                <a:sym typeface="Poppins Bold"/>
              </a:defRPr>
            </a:lvl1pPr>
          </a:lstStyle>
          <a:p>
            <a:r>
              <a:rPr lang="es-ES" sz="3200" b="1">
                <a:latin typeface="Poppins"/>
                <a:cs typeface="Poppins"/>
              </a:rPr>
              <a:t>Alternative </a:t>
            </a:r>
            <a:r>
              <a:rPr lang="es-ES" sz="3200" b="1" err="1">
                <a:latin typeface="Poppins"/>
                <a:cs typeface="Poppins"/>
              </a:rPr>
              <a:t>Fuels</a:t>
            </a:r>
            <a:endParaRPr sz="3200" b="1" err="1">
              <a:latin typeface="Poppins"/>
              <a:cs typeface="Poppins"/>
            </a:endParaRPr>
          </a:p>
        </p:txBody>
      </p:sp>
      <p:sp>
        <p:nvSpPr>
          <p:cNvPr id="12" name="Decarbonizing Our Operations">
            <a:extLst>
              <a:ext uri="{FF2B5EF4-FFF2-40B4-BE49-F238E27FC236}">
                <a16:creationId xmlns:a16="http://schemas.microsoft.com/office/drawing/2014/main" id="{70B76A6A-633B-4E4B-8EE0-D70A067F2F1F}"/>
              </a:ext>
            </a:extLst>
          </p:cNvPr>
          <p:cNvSpPr txBox="1"/>
          <p:nvPr/>
        </p:nvSpPr>
        <p:spPr>
          <a:xfrm>
            <a:off x="12040463" y="7840180"/>
            <a:ext cx="6929280" cy="521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ct val="80000"/>
              </a:lnSpc>
              <a:defRPr sz="5000">
                <a:solidFill>
                  <a:srgbClr val="0B1D57"/>
                </a:solidFill>
                <a:latin typeface="Poppins Bold"/>
                <a:ea typeface="Poppins Bold"/>
                <a:cs typeface="Poppins Bold"/>
                <a:sym typeface="Poppins Bold"/>
              </a:defRPr>
            </a:lvl1pPr>
          </a:lstStyle>
          <a:p>
            <a:r>
              <a:rPr lang="es-ES" sz="3200" b="1">
                <a:latin typeface="Poppins"/>
                <a:cs typeface="Poppins"/>
              </a:rPr>
              <a:t>Clinker Factor </a:t>
            </a:r>
            <a:r>
              <a:rPr lang="es-ES" sz="3200" b="1" err="1">
                <a:latin typeface="Poppins"/>
                <a:cs typeface="Poppins"/>
              </a:rPr>
              <a:t>Reduction</a:t>
            </a:r>
            <a:endParaRPr lang="es-ES" sz="3200" b="1">
              <a:latin typeface="Poppins"/>
              <a:cs typeface="Poppins"/>
            </a:endParaRPr>
          </a:p>
        </p:txBody>
      </p:sp>
      <p:sp>
        <p:nvSpPr>
          <p:cNvPr id="5" name="Círculo">
            <a:extLst>
              <a:ext uri="{FF2B5EF4-FFF2-40B4-BE49-F238E27FC236}">
                <a16:creationId xmlns:a16="http://schemas.microsoft.com/office/drawing/2014/main" id="{6CFFE62C-7399-49FF-98F2-DC7D6FADB475}"/>
              </a:ext>
            </a:extLst>
          </p:cNvPr>
          <p:cNvSpPr/>
          <p:nvPr/>
        </p:nvSpPr>
        <p:spPr>
          <a:xfrm>
            <a:off x="927234" y="7784328"/>
            <a:ext cx="754758" cy="754758"/>
          </a:xfrm>
          <a:prstGeom prst="ellipse">
            <a:avLst/>
          </a:prstGeom>
          <a:ln w="25400">
            <a:solidFill>
              <a:srgbClr val="0B1D57"/>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6" name="Imagen" descr="Imagen">
            <a:extLst>
              <a:ext uri="{FF2B5EF4-FFF2-40B4-BE49-F238E27FC236}">
                <a16:creationId xmlns:a16="http://schemas.microsoft.com/office/drawing/2014/main" id="{7D4D88D0-95B7-44A6-A938-F829D4FFD4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741" y="7930216"/>
            <a:ext cx="484622" cy="461645"/>
          </a:xfrm>
          <a:prstGeom prst="rect">
            <a:avLst/>
          </a:prstGeom>
          <a:ln w="12700">
            <a:miter lim="400000"/>
          </a:ln>
        </p:spPr>
      </p:pic>
      <p:grpSp>
        <p:nvGrpSpPr>
          <p:cNvPr id="14" name="Group 13">
            <a:extLst>
              <a:ext uri="{FF2B5EF4-FFF2-40B4-BE49-F238E27FC236}">
                <a16:creationId xmlns:a16="http://schemas.microsoft.com/office/drawing/2014/main" id="{FADDEBF4-6C21-1E40-B1DF-E51B6EBE6277}"/>
              </a:ext>
            </a:extLst>
          </p:cNvPr>
          <p:cNvGrpSpPr/>
          <p:nvPr/>
        </p:nvGrpSpPr>
        <p:grpSpPr>
          <a:xfrm>
            <a:off x="948331" y="9228886"/>
            <a:ext cx="754758" cy="754758"/>
            <a:chOff x="829723" y="9154644"/>
            <a:chExt cx="754758" cy="754758"/>
          </a:xfrm>
        </p:grpSpPr>
        <p:sp>
          <p:nvSpPr>
            <p:cNvPr id="18" name="Círculo">
              <a:extLst>
                <a:ext uri="{FF2B5EF4-FFF2-40B4-BE49-F238E27FC236}">
                  <a16:creationId xmlns:a16="http://schemas.microsoft.com/office/drawing/2014/main" id="{544A8342-2AA8-4C5A-8DBD-6E9A5A362787}"/>
                </a:ext>
              </a:extLst>
            </p:cNvPr>
            <p:cNvSpPr/>
            <p:nvPr/>
          </p:nvSpPr>
          <p:spPr>
            <a:xfrm>
              <a:off x="829723" y="9154644"/>
              <a:ext cx="754758" cy="754758"/>
            </a:xfrm>
            <a:prstGeom prst="ellipse">
              <a:avLst/>
            </a:prstGeom>
            <a:ln w="25400">
              <a:solidFill>
                <a:srgbClr val="0B1D57"/>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9" name="Imagen 14">
              <a:extLst>
                <a:ext uri="{FF2B5EF4-FFF2-40B4-BE49-F238E27FC236}">
                  <a16:creationId xmlns:a16="http://schemas.microsoft.com/office/drawing/2014/main" id="{B23BFB29-8DAD-447E-8B8D-79E6F9DFAA95}"/>
                </a:ext>
              </a:extLst>
            </p:cNvPr>
            <p:cNvPicPr>
              <a:picLocks noChangeAspect="1"/>
            </p:cNvPicPr>
            <p:nvPr/>
          </p:nvPicPr>
          <p:blipFill>
            <a:blip r:embed="rId5"/>
            <a:stretch>
              <a:fillRect/>
            </a:stretch>
          </p:blipFill>
          <p:spPr>
            <a:xfrm>
              <a:off x="984600" y="9339519"/>
              <a:ext cx="435808" cy="435807"/>
            </a:xfrm>
            <a:prstGeom prst="rect">
              <a:avLst/>
            </a:prstGeom>
          </p:spPr>
        </p:pic>
      </p:grpSp>
      <p:grpSp>
        <p:nvGrpSpPr>
          <p:cNvPr id="13" name="Group 12">
            <a:extLst>
              <a:ext uri="{FF2B5EF4-FFF2-40B4-BE49-F238E27FC236}">
                <a16:creationId xmlns:a16="http://schemas.microsoft.com/office/drawing/2014/main" id="{9F7B57D8-2389-A745-B7FD-8F5AC130134E}"/>
              </a:ext>
            </a:extLst>
          </p:cNvPr>
          <p:cNvGrpSpPr/>
          <p:nvPr/>
        </p:nvGrpSpPr>
        <p:grpSpPr>
          <a:xfrm>
            <a:off x="926929" y="10673445"/>
            <a:ext cx="754758" cy="754758"/>
            <a:chOff x="813065" y="10477737"/>
            <a:chExt cx="754758" cy="754758"/>
          </a:xfrm>
        </p:grpSpPr>
        <p:sp>
          <p:nvSpPr>
            <p:cNvPr id="20" name="Círculo">
              <a:extLst>
                <a:ext uri="{FF2B5EF4-FFF2-40B4-BE49-F238E27FC236}">
                  <a16:creationId xmlns:a16="http://schemas.microsoft.com/office/drawing/2014/main" id="{2DEEE986-54B1-4472-A65A-B3B978D18E69}"/>
                </a:ext>
              </a:extLst>
            </p:cNvPr>
            <p:cNvSpPr/>
            <p:nvPr/>
          </p:nvSpPr>
          <p:spPr>
            <a:xfrm>
              <a:off x="813065" y="10477737"/>
              <a:ext cx="754758" cy="754758"/>
            </a:xfrm>
            <a:prstGeom prst="ellipse">
              <a:avLst/>
            </a:prstGeom>
            <a:ln w="25400">
              <a:solidFill>
                <a:srgbClr val="0B1D57"/>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5" name="Imagen 16" descr="Imagen que contiene luz, dibujo&#10;&#10;Descripción generada automáticamente">
              <a:extLst>
                <a:ext uri="{FF2B5EF4-FFF2-40B4-BE49-F238E27FC236}">
                  <a16:creationId xmlns:a16="http://schemas.microsoft.com/office/drawing/2014/main" id="{003C3F24-E918-4AC8-B3F4-E0675C9093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8129" y="10647407"/>
              <a:ext cx="530599" cy="420017"/>
            </a:xfrm>
            <a:prstGeom prst="rect">
              <a:avLst/>
            </a:prstGeom>
          </p:spPr>
        </p:pic>
      </p:grpSp>
      <p:sp>
        <p:nvSpPr>
          <p:cNvPr id="8" name="Rectangle 7">
            <a:extLst>
              <a:ext uri="{FF2B5EF4-FFF2-40B4-BE49-F238E27FC236}">
                <a16:creationId xmlns:a16="http://schemas.microsoft.com/office/drawing/2014/main" id="{58FB8F7A-309A-E34B-907A-796B8463D75A}"/>
              </a:ext>
            </a:extLst>
          </p:cNvPr>
          <p:cNvSpPr/>
          <p:nvPr/>
        </p:nvSpPr>
        <p:spPr>
          <a:xfrm>
            <a:off x="3043864" y="6838582"/>
            <a:ext cx="2884123" cy="646331"/>
          </a:xfrm>
          <a:prstGeom prst="rect">
            <a:avLst/>
          </a:prstGeom>
        </p:spPr>
        <p:txBody>
          <a:bodyPr wrap="none">
            <a:spAutoFit/>
          </a:bodyPr>
          <a:lstStyle/>
          <a:p>
            <a:pPr algn="l" defTabSz="457200">
              <a:defRPr>
                <a:solidFill>
                  <a:srgbClr val="0B1D57"/>
                </a:solidFill>
                <a:latin typeface="Poppins Regular"/>
                <a:ea typeface="Poppins Regular"/>
                <a:cs typeface="Poppins Regular"/>
                <a:sym typeface="Poppins Regular"/>
              </a:defRPr>
            </a:pPr>
            <a:r>
              <a:rPr lang="es-ES" sz="3600" dirty="0" err="1">
                <a:latin typeface="Poppins"/>
                <a:cs typeface="Poppins"/>
              </a:rPr>
              <a:t>Main</a:t>
            </a:r>
            <a:r>
              <a:rPr lang="es-ES" sz="3600" dirty="0">
                <a:latin typeface="Poppins"/>
                <a:cs typeface="Poppins"/>
              </a:rPr>
              <a:t> </a:t>
            </a:r>
            <a:r>
              <a:rPr lang="es-ES" sz="3600" dirty="0" err="1">
                <a:latin typeface="Poppins"/>
                <a:cs typeface="Poppins"/>
              </a:rPr>
              <a:t>levers</a:t>
            </a:r>
            <a:r>
              <a:rPr lang="es-ES" sz="3600" dirty="0">
                <a:latin typeface="Poppins"/>
                <a:cs typeface="Poppins"/>
              </a:rPr>
              <a:t>:</a:t>
            </a:r>
            <a:endParaRPr lang="es-MX" sz="3600" dirty="0">
              <a:latin typeface="Poppins"/>
              <a:cs typeface="Poppins"/>
            </a:endParaRPr>
          </a:p>
        </p:txBody>
      </p:sp>
      <p:sp>
        <p:nvSpPr>
          <p:cNvPr id="16" name="Rectangle 15">
            <a:extLst>
              <a:ext uri="{FF2B5EF4-FFF2-40B4-BE49-F238E27FC236}">
                <a16:creationId xmlns:a16="http://schemas.microsoft.com/office/drawing/2014/main" id="{BEFF704E-876A-184B-823B-1BD806C6BAB8}"/>
              </a:ext>
            </a:extLst>
          </p:cNvPr>
          <p:cNvSpPr/>
          <p:nvPr/>
        </p:nvSpPr>
        <p:spPr>
          <a:xfrm>
            <a:off x="2010834" y="12186908"/>
            <a:ext cx="6104555" cy="584775"/>
          </a:xfrm>
          <a:prstGeom prst="rect">
            <a:avLst/>
          </a:prstGeom>
        </p:spPr>
        <p:txBody>
          <a:bodyPr wrap="none">
            <a:spAutoFit/>
          </a:bodyPr>
          <a:lstStyle/>
          <a:p>
            <a:r>
              <a:rPr lang="en-US" sz="3200" dirty="0">
                <a:solidFill>
                  <a:srgbClr val="0B1D57"/>
                </a:solidFill>
                <a:latin typeface="Poppins"/>
                <a:cs typeface="Poppins"/>
              </a:rPr>
              <a:t>Decarbonated raw materials</a:t>
            </a:r>
          </a:p>
        </p:txBody>
      </p:sp>
      <p:grpSp>
        <p:nvGrpSpPr>
          <p:cNvPr id="23" name="Group 22">
            <a:extLst>
              <a:ext uri="{FF2B5EF4-FFF2-40B4-BE49-F238E27FC236}">
                <a16:creationId xmlns:a16="http://schemas.microsoft.com/office/drawing/2014/main" id="{808CCDA2-ED50-8E46-A11B-849A587717CE}"/>
              </a:ext>
            </a:extLst>
          </p:cNvPr>
          <p:cNvGrpSpPr/>
          <p:nvPr/>
        </p:nvGrpSpPr>
        <p:grpSpPr>
          <a:xfrm>
            <a:off x="946188" y="12101917"/>
            <a:ext cx="754758" cy="754758"/>
            <a:chOff x="2032429" y="9668135"/>
            <a:chExt cx="754758" cy="754758"/>
          </a:xfrm>
        </p:grpSpPr>
        <p:sp>
          <p:nvSpPr>
            <p:cNvPr id="24" name="Círculo">
              <a:extLst>
                <a:ext uri="{FF2B5EF4-FFF2-40B4-BE49-F238E27FC236}">
                  <a16:creationId xmlns:a16="http://schemas.microsoft.com/office/drawing/2014/main" id="{D860EBE2-5BEA-B94F-A64A-38D3D394872D}"/>
                </a:ext>
              </a:extLst>
            </p:cNvPr>
            <p:cNvSpPr/>
            <p:nvPr/>
          </p:nvSpPr>
          <p:spPr>
            <a:xfrm>
              <a:off x="2032429" y="9668135"/>
              <a:ext cx="754758" cy="754758"/>
            </a:xfrm>
            <a:prstGeom prst="ellipse">
              <a:avLst/>
            </a:prstGeom>
            <a:ln w="25400">
              <a:solidFill>
                <a:srgbClr val="0B1D57"/>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solidFill>
                  <a:srgbClr val="FFFFFF"/>
                </a:solidFill>
                <a:latin typeface="Helvetica Neue Medium"/>
                <a:ea typeface="Helvetica Neue Medium"/>
                <a:cs typeface="Helvetica Neue Medium"/>
                <a:sym typeface="Helvetica Neue Medium"/>
              </a:endParaRPr>
            </a:p>
          </p:txBody>
        </p:sp>
        <p:pic>
          <p:nvPicPr>
            <p:cNvPr id="25" name="Imagen 14">
              <a:extLst>
                <a:ext uri="{FF2B5EF4-FFF2-40B4-BE49-F238E27FC236}">
                  <a16:creationId xmlns:a16="http://schemas.microsoft.com/office/drawing/2014/main" id="{15F768F2-63C7-274C-ABFA-2C3C67A9ADF1}"/>
                </a:ext>
              </a:extLst>
            </p:cNvPr>
            <p:cNvPicPr>
              <a:picLocks noChangeAspect="1"/>
            </p:cNvPicPr>
            <p:nvPr/>
          </p:nvPicPr>
          <p:blipFill>
            <a:blip r:embed="rId5"/>
            <a:stretch>
              <a:fillRect/>
            </a:stretch>
          </p:blipFill>
          <p:spPr>
            <a:xfrm>
              <a:off x="2187306" y="9833960"/>
              <a:ext cx="435808" cy="435807"/>
            </a:xfrm>
            <a:prstGeom prst="rect">
              <a:avLst/>
            </a:prstGeom>
          </p:spPr>
        </p:pic>
      </p:grpSp>
    </p:spTree>
    <p:extLst>
      <p:ext uri="{BB962C8B-B14F-4D97-AF65-F5344CB8AC3E}">
        <p14:creationId xmlns:p14="http://schemas.microsoft.com/office/powerpoint/2010/main" val="309679197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a:extLst>
              <a:ext uri="{FF2B5EF4-FFF2-40B4-BE49-F238E27FC236}">
                <a16:creationId xmlns:a16="http://schemas.microsoft.com/office/drawing/2014/main" id="{D9773105-C49D-4036-9315-48C1A7360E4A}"/>
              </a:ext>
            </a:extLst>
          </p:cNvPr>
          <p:cNvSpPr/>
          <p:nvPr/>
        </p:nvSpPr>
        <p:spPr>
          <a:xfrm>
            <a:off x="13799127" y="10248405"/>
            <a:ext cx="10695720" cy="2275998"/>
          </a:xfrm>
          <a:prstGeom prst="rect">
            <a:avLst/>
          </a:prstGeom>
          <a:gradFill>
            <a:gsLst>
              <a:gs pos="0">
                <a:srgbClr val="046D00"/>
              </a:gs>
              <a:gs pos="100000">
                <a:srgbClr val="BDDC00"/>
              </a:gs>
            </a:gsLst>
            <a:lin ang="19272386"/>
          </a:gra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 name="Rectángulo">
            <a:extLst>
              <a:ext uri="{FF2B5EF4-FFF2-40B4-BE49-F238E27FC236}">
                <a16:creationId xmlns:a16="http://schemas.microsoft.com/office/drawing/2014/main" id="{AAC3813E-6B63-4FA8-B5A3-87975F18B2DD}"/>
              </a:ext>
            </a:extLst>
          </p:cNvPr>
          <p:cNvSpPr/>
          <p:nvPr/>
        </p:nvSpPr>
        <p:spPr>
          <a:xfrm>
            <a:off x="14022307" y="10497787"/>
            <a:ext cx="10483575" cy="1789109"/>
          </a:xfrm>
          <a:prstGeom prst="rect">
            <a:avLst/>
          </a:prstGeom>
          <a:solidFill>
            <a:srgbClr val="FFFFFF"/>
          </a:soli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5" name="Imagen 2" descr="Una carretera en un campo verde&#10;&#10;Descripción generada automáticamente">
            <a:extLst>
              <a:ext uri="{FF2B5EF4-FFF2-40B4-BE49-F238E27FC236}">
                <a16:creationId xmlns:a16="http://schemas.microsoft.com/office/drawing/2014/main" id="{EFF5DABA-EBE3-4A57-B047-176D707F6E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6012"/>
            <a:ext cx="11940642" cy="14013625"/>
          </a:xfrm>
          <a:prstGeom prst="rect">
            <a:avLst/>
          </a:prstGeom>
        </p:spPr>
      </p:pic>
      <p:sp>
        <p:nvSpPr>
          <p:cNvPr id="3" name="Rectángulo 2">
            <a:extLst>
              <a:ext uri="{FF2B5EF4-FFF2-40B4-BE49-F238E27FC236}">
                <a16:creationId xmlns:a16="http://schemas.microsoft.com/office/drawing/2014/main" id="{D4F28E5F-CC46-40E7-927E-382C1170B1F4}"/>
              </a:ext>
            </a:extLst>
          </p:cNvPr>
          <p:cNvSpPr/>
          <p:nvPr/>
        </p:nvSpPr>
        <p:spPr>
          <a:xfrm>
            <a:off x="992671" y="1310364"/>
            <a:ext cx="9675594" cy="1121403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25% global fuel substitution rate.…">
            <a:extLst>
              <a:ext uri="{FF2B5EF4-FFF2-40B4-BE49-F238E27FC236}">
                <a16:creationId xmlns:a16="http://schemas.microsoft.com/office/drawing/2014/main" id="{CC9C6ECE-812E-3B4D-8DA3-4DF3CF783F72}"/>
              </a:ext>
            </a:extLst>
          </p:cNvPr>
          <p:cNvSpPr txBox="1"/>
          <p:nvPr/>
        </p:nvSpPr>
        <p:spPr>
          <a:xfrm>
            <a:off x="2795901" y="6457598"/>
            <a:ext cx="8188478" cy="19697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lgn="just" defTabSz="457200">
              <a:defRPr sz="2600">
                <a:solidFill>
                  <a:srgbClr val="0B1D57"/>
                </a:solidFill>
                <a:latin typeface="Poppins Bold"/>
                <a:ea typeface="Poppins Bold"/>
                <a:cs typeface="Poppins Bold"/>
                <a:sym typeface="Poppins Bold"/>
              </a:defRPr>
            </a:pPr>
            <a:r>
              <a:rPr b="1"/>
              <a:t>2</a:t>
            </a:r>
            <a:r>
              <a:rPr lang="en-US" b="1"/>
              <a:t>8.5</a:t>
            </a:r>
            <a:r>
              <a:rPr b="1"/>
              <a:t>%</a:t>
            </a:r>
            <a:r>
              <a:rPr lang="en-US" b="1"/>
              <a:t> alternative</a:t>
            </a:r>
            <a:r>
              <a:rPr b="1"/>
              <a:t> fuel substitution rat</a:t>
            </a:r>
            <a:r>
              <a:rPr lang="en-US" b="1"/>
              <a:t>e </a:t>
            </a:r>
            <a:endParaRPr/>
          </a:p>
          <a:p>
            <a:pPr marL="939800" lvl="1" indent="-330200" algn="l" defTabSz="457200">
              <a:buSzPct val="123000"/>
              <a:buChar char="•"/>
              <a:defRPr sz="2600">
                <a:solidFill>
                  <a:srgbClr val="0B1D57"/>
                </a:solidFill>
                <a:latin typeface="Poppins Regular"/>
                <a:ea typeface="Poppins Regular"/>
                <a:cs typeface="Poppins Regular"/>
                <a:sym typeface="Poppins Regular"/>
              </a:defRPr>
            </a:pPr>
            <a:endParaRPr lang="en-US"/>
          </a:p>
          <a:p>
            <a:pPr marL="939800" lvl="1" indent="-330200" algn="l" defTabSz="457200">
              <a:buSzPct val="123000"/>
              <a:buChar char="•"/>
              <a:defRPr sz="2600">
                <a:solidFill>
                  <a:srgbClr val="0B1D57"/>
                </a:solidFill>
                <a:latin typeface="Poppins Regular"/>
                <a:ea typeface="Poppins Regular"/>
                <a:cs typeface="Poppins Regular"/>
                <a:sym typeface="Poppins Regular"/>
              </a:defRPr>
            </a:pPr>
            <a:endParaRPr/>
          </a:p>
          <a:p>
            <a:pPr algn="l" defTabSz="457200">
              <a:defRPr sz="2600" baseline="7692">
                <a:solidFill>
                  <a:srgbClr val="0B1D57"/>
                </a:solidFill>
                <a:latin typeface="Poppins Regular"/>
                <a:ea typeface="Poppins Regular"/>
                <a:cs typeface="Poppins Regular"/>
                <a:sym typeface="Poppins Regular"/>
              </a:defRPr>
            </a:pPr>
            <a:endParaRPr/>
          </a:p>
          <a:p>
            <a:pPr algn="l" defTabSz="457200">
              <a:defRPr sz="2600">
                <a:solidFill>
                  <a:srgbClr val="0B1D57"/>
                </a:solidFill>
                <a:latin typeface="Poppins Regular"/>
                <a:ea typeface="Poppins Regular"/>
                <a:cs typeface="Poppins Regular"/>
                <a:sym typeface="Poppins Regular"/>
              </a:defRPr>
            </a:pPr>
            <a:r>
              <a:rPr lang="en-US" b="1">
                <a:latin typeface="Poppins Bold"/>
                <a:ea typeface="Poppins Bold"/>
                <a:cs typeface="Poppins Bold"/>
                <a:sym typeface="Poppins Bold"/>
              </a:rPr>
              <a:t>76</a:t>
            </a:r>
            <a:r>
              <a:rPr b="1">
                <a:latin typeface="Poppins Bold"/>
                <a:ea typeface="Poppins Bold"/>
                <a:cs typeface="Poppins Bold"/>
                <a:sym typeface="Poppins Bold"/>
              </a:rPr>
              <a:t>% </a:t>
            </a:r>
            <a:r>
              <a:rPr lang="en-US" b="1">
                <a:latin typeface="Poppins Bold"/>
                <a:ea typeface="Poppins Bold"/>
                <a:cs typeface="Poppins Bold"/>
                <a:sym typeface="Poppins Bold"/>
              </a:rPr>
              <a:t>clinker factor</a:t>
            </a:r>
            <a:endParaRPr b="1"/>
          </a:p>
        </p:txBody>
      </p:sp>
      <p:sp>
        <p:nvSpPr>
          <p:cNvPr id="13" name="Círculo">
            <a:extLst>
              <a:ext uri="{FF2B5EF4-FFF2-40B4-BE49-F238E27FC236}">
                <a16:creationId xmlns:a16="http://schemas.microsoft.com/office/drawing/2014/main" id="{1568F4A3-54F4-D746-8C79-2F34899E43CC}"/>
              </a:ext>
            </a:extLst>
          </p:cNvPr>
          <p:cNvSpPr/>
          <p:nvPr/>
        </p:nvSpPr>
        <p:spPr>
          <a:xfrm>
            <a:off x="1859916" y="6208953"/>
            <a:ext cx="754758" cy="754758"/>
          </a:xfrm>
          <a:prstGeom prst="ellipse">
            <a:avLst/>
          </a:prstGeom>
          <a:ln w="25400">
            <a:solidFill>
              <a:srgbClr val="0B1D57"/>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 name="Círculo">
            <a:extLst>
              <a:ext uri="{FF2B5EF4-FFF2-40B4-BE49-F238E27FC236}">
                <a16:creationId xmlns:a16="http://schemas.microsoft.com/office/drawing/2014/main" id="{0E46274A-8DE4-FB49-97FE-F6AEFD1DF5AC}"/>
              </a:ext>
            </a:extLst>
          </p:cNvPr>
          <p:cNvSpPr/>
          <p:nvPr/>
        </p:nvSpPr>
        <p:spPr>
          <a:xfrm>
            <a:off x="1837354" y="7785642"/>
            <a:ext cx="754758" cy="754758"/>
          </a:xfrm>
          <a:prstGeom prst="ellipse">
            <a:avLst/>
          </a:prstGeom>
          <a:ln w="25400">
            <a:solidFill>
              <a:srgbClr val="0B1D57"/>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8" name="Imagen" descr="Imagen">
            <a:extLst>
              <a:ext uri="{FF2B5EF4-FFF2-40B4-BE49-F238E27FC236}">
                <a16:creationId xmlns:a16="http://schemas.microsoft.com/office/drawing/2014/main" id="{786C4428-BD9E-E142-BDD2-D763AC760C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0388" y="6335804"/>
            <a:ext cx="484622" cy="461645"/>
          </a:xfrm>
          <a:prstGeom prst="rect">
            <a:avLst/>
          </a:prstGeom>
          <a:ln w="12700">
            <a:miter lim="400000"/>
          </a:ln>
        </p:spPr>
      </p:pic>
      <p:pic>
        <p:nvPicPr>
          <p:cNvPr id="19" name="Imagen" descr="Imagen">
            <a:extLst>
              <a:ext uri="{FF2B5EF4-FFF2-40B4-BE49-F238E27FC236}">
                <a16:creationId xmlns:a16="http://schemas.microsoft.com/office/drawing/2014/main" id="{89C5D4B0-F599-7344-A547-DC3E5E8B4E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2787" y="7882426"/>
            <a:ext cx="355067" cy="590014"/>
          </a:xfrm>
          <a:prstGeom prst="rect">
            <a:avLst/>
          </a:prstGeom>
          <a:ln w="12700">
            <a:miter lim="400000"/>
          </a:ln>
        </p:spPr>
      </p:pic>
      <p:sp>
        <p:nvSpPr>
          <p:cNvPr id="21" name="Since 1990 we have reduced:">
            <a:extLst>
              <a:ext uri="{FF2B5EF4-FFF2-40B4-BE49-F238E27FC236}">
                <a16:creationId xmlns:a16="http://schemas.microsoft.com/office/drawing/2014/main" id="{9C790E96-D87F-479F-A8ED-D5A2D55A1594}"/>
              </a:ext>
            </a:extLst>
          </p:cNvPr>
          <p:cNvSpPr txBox="1"/>
          <p:nvPr/>
        </p:nvSpPr>
        <p:spPr>
          <a:xfrm>
            <a:off x="2018658" y="2108244"/>
            <a:ext cx="8474312" cy="18876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ts val="6400"/>
              </a:lnSpc>
              <a:defRPr sz="3000" spc="119">
                <a:solidFill>
                  <a:srgbClr val="0B1D57"/>
                </a:solidFill>
                <a:latin typeface="Poppins Bold"/>
                <a:ea typeface="Poppins Bold"/>
                <a:cs typeface="Poppins Bold"/>
                <a:sym typeface="Poppins Bold"/>
              </a:defRPr>
            </a:lvl1pPr>
          </a:lstStyle>
          <a:p>
            <a:pPr>
              <a:lnSpc>
                <a:spcPct val="100000"/>
              </a:lnSpc>
            </a:pPr>
            <a:r>
              <a:rPr lang="es-ES" sz="4200" b="1" err="1">
                <a:latin typeface="Poppins"/>
                <a:cs typeface="Poppins"/>
              </a:rPr>
              <a:t>Strong</a:t>
            </a:r>
            <a:r>
              <a:rPr lang="es-ES" sz="4200" b="1">
                <a:latin typeface="Poppins"/>
                <a:cs typeface="Poppins"/>
              </a:rPr>
              <a:t> </a:t>
            </a:r>
            <a:r>
              <a:rPr lang="es-ES" sz="4200" b="1" err="1">
                <a:latin typeface="Poppins"/>
                <a:cs typeface="Poppins"/>
              </a:rPr>
              <a:t>track</a:t>
            </a:r>
            <a:r>
              <a:rPr lang="es-ES" sz="4200" b="1">
                <a:latin typeface="Poppins"/>
                <a:cs typeface="Poppins"/>
              </a:rPr>
              <a:t> record</a:t>
            </a:r>
            <a:endParaRPr lang="en-US"/>
          </a:p>
          <a:p>
            <a:pPr>
              <a:lnSpc>
                <a:spcPct val="100000"/>
              </a:lnSpc>
            </a:pPr>
            <a:r>
              <a:rPr lang="es-ES" sz="4200" b="1">
                <a:latin typeface="Poppins"/>
                <a:cs typeface="Poppins"/>
              </a:rPr>
              <a:t>has </a:t>
            </a:r>
            <a:r>
              <a:rPr lang="es-ES" sz="4200" b="1" err="1">
                <a:latin typeface="Poppins"/>
                <a:cs typeface="Poppins"/>
              </a:rPr>
              <a:t>us</a:t>
            </a:r>
            <a:r>
              <a:rPr lang="es-ES" sz="4200" b="1">
                <a:latin typeface="Poppins"/>
                <a:cs typeface="Poppins"/>
              </a:rPr>
              <a:t> </a:t>
            </a:r>
            <a:r>
              <a:rPr lang="es-ES" sz="4200" b="1" err="1">
                <a:latin typeface="Poppins"/>
                <a:cs typeface="Poppins"/>
              </a:rPr>
              <a:t>on</a:t>
            </a:r>
            <a:r>
              <a:rPr lang="es-ES" sz="4200" b="1">
                <a:latin typeface="Poppins"/>
                <a:cs typeface="Poppins"/>
              </a:rPr>
              <a:t> </a:t>
            </a:r>
            <a:r>
              <a:rPr lang="es-ES" sz="4200" b="1" err="1">
                <a:latin typeface="Poppins"/>
                <a:cs typeface="Poppins"/>
              </a:rPr>
              <a:t>the</a:t>
            </a:r>
            <a:r>
              <a:rPr lang="es-ES" sz="4200" b="1">
                <a:latin typeface="Poppins"/>
                <a:cs typeface="Poppins"/>
              </a:rPr>
              <a:t> </a:t>
            </a:r>
            <a:r>
              <a:rPr lang="es-ES" sz="4200" b="1" err="1">
                <a:latin typeface="Poppins"/>
                <a:cs typeface="Poppins"/>
              </a:rPr>
              <a:t>right</a:t>
            </a:r>
            <a:r>
              <a:rPr lang="es-ES" sz="4200" b="1">
                <a:latin typeface="Poppins"/>
                <a:cs typeface="Poppins"/>
              </a:rPr>
              <a:t> </a:t>
            </a:r>
            <a:r>
              <a:rPr lang="es-ES" sz="4200" b="1" err="1">
                <a:latin typeface="Poppins"/>
                <a:cs typeface="Poppins"/>
              </a:rPr>
              <a:t>path</a:t>
            </a:r>
            <a:br>
              <a:rPr lang="es-ES" sz="4200" b="1">
                <a:latin typeface="Poppins"/>
                <a:cs typeface="Poppins"/>
              </a:rPr>
            </a:br>
            <a:r>
              <a:rPr lang="es-ES" sz="2800" b="1" err="1">
                <a:latin typeface="Poppins"/>
                <a:cs typeface="Poppins"/>
              </a:rPr>
              <a:t>with</a:t>
            </a:r>
            <a:r>
              <a:rPr lang="es-ES" sz="2800" b="1">
                <a:latin typeface="Poppins"/>
                <a:cs typeface="Poppins"/>
              </a:rPr>
              <a:t> </a:t>
            </a:r>
            <a:r>
              <a:rPr lang="es-ES" sz="2800" b="1" err="1">
                <a:latin typeface="Poppins"/>
                <a:cs typeface="Poppins"/>
              </a:rPr>
              <a:t>strong</a:t>
            </a:r>
            <a:r>
              <a:rPr lang="es-ES" sz="2800" b="1">
                <a:latin typeface="Poppins"/>
                <a:cs typeface="Poppins"/>
              </a:rPr>
              <a:t> YTD performance</a:t>
            </a:r>
            <a:endParaRPr sz="4200" b="1">
              <a:latin typeface="Poppins"/>
              <a:cs typeface="Poppins"/>
            </a:endParaRPr>
          </a:p>
        </p:txBody>
      </p:sp>
      <p:sp>
        <p:nvSpPr>
          <p:cNvPr id="23" name="Since 1990 we have reduced:">
            <a:extLst>
              <a:ext uri="{FF2B5EF4-FFF2-40B4-BE49-F238E27FC236}">
                <a16:creationId xmlns:a16="http://schemas.microsoft.com/office/drawing/2014/main" id="{72C4F750-8777-6545-97B0-7A133B7D6A91}"/>
              </a:ext>
            </a:extLst>
          </p:cNvPr>
          <p:cNvSpPr txBox="1"/>
          <p:nvPr/>
        </p:nvSpPr>
        <p:spPr>
          <a:xfrm>
            <a:off x="2252567" y="9886394"/>
            <a:ext cx="6881213" cy="108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ts val="6400"/>
              </a:lnSpc>
              <a:defRPr sz="3000" spc="119">
                <a:solidFill>
                  <a:srgbClr val="0B1D57"/>
                </a:solidFill>
                <a:latin typeface="Poppins Bold"/>
                <a:ea typeface="Poppins Bold"/>
                <a:cs typeface="Poppins Bold"/>
                <a:sym typeface="Poppins Bold"/>
              </a:defRPr>
            </a:lvl1pPr>
          </a:lstStyle>
          <a:p>
            <a:pPr algn="just">
              <a:lnSpc>
                <a:spcPct val="100000"/>
              </a:lnSpc>
            </a:pPr>
            <a:r>
              <a:rPr lang="es-ES" sz="3200" b="1" err="1">
                <a:solidFill>
                  <a:srgbClr val="002060"/>
                </a:solidFill>
                <a:latin typeface="Poppins"/>
                <a:cs typeface="Poppins"/>
              </a:rPr>
              <a:t>But</a:t>
            </a:r>
            <a:r>
              <a:rPr lang="es-ES" sz="3200" b="1">
                <a:solidFill>
                  <a:srgbClr val="002060"/>
                </a:solidFill>
                <a:latin typeface="Poppins"/>
                <a:cs typeface="Poppins"/>
              </a:rPr>
              <a:t> </a:t>
            </a:r>
            <a:r>
              <a:rPr lang="es-ES" sz="3200" b="1" err="1">
                <a:solidFill>
                  <a:srgbClr val="002060"/>
                </a:solidFill>
                <a:latin typeface="Poppins"/>
                <a:cs typeface="Poppins"/>
              </a:rPr>
              <a:t>we</a:t>
            </a:r>
            <a:r>
              <a:rPr lang="es-ES" sz="3200" b="1">
                <a:solidFill>
                  <a:srgbClr val="002060"/>
                </a:solidFill>
                <a:latin typeface="Poppins"/>
                <a:cs typeface="Poppins"/>
              </a:rPr>
              <a:t> </a:t>
            </a:r>
            <a:r>
              <a:rPr lang="es-ES" sz="3200" b="1" err="1">
                <a:solidFill>
                  <a:srgbClr val="002060"/>
                </a:solidFill>
                <a:latin typeface="Poppins"/>
                <a:cs typeface="Poppins"/>
              </a:rPr>
              <a:t>must</a:t>
            </a:r>
            <a:r>
              <a:rPr lang="es-ES" sz="3200" b="1">
                <a:solidFill>
                  <a:srgbClr val="002060"/>
                </a:solidFill>
                <a:latin typeface="Poppins"/>
                <a:cs typeface="Poppins"/>
              </a:rPr>
              <a:t> </a:t>
            </a:r>
            <a:r>
              <a:rPr lang="es-ES" sz="3200" b="1" err="1">
                <a:solidFill>
                  <a:srgbClr val="002060"/>
                </a:solidFill>
                <a:latin typeface="Poppins"/>
                <a:cs typeface="Poppins"/>
              </a:rPr>
              <a:t>accelerate</a:t>
            </a:r>
            <a:r>
              <a:rPr lang="es-ES" sz="3200" b="1">
                <a:solidFill>
                  <a:srgbClr val="002060"/>
                </a:solidFill>
                <a:latin typeface="Poppins"/>
                <a:cs typeface="Poppins"/>
              </a:rPr>
              <a:t> </a:t>
            </a:r>
            <a:r>
              <a:rPr lang="es-ES" sz="3200" b="1" err="1">
                <a:solidFill>
                  <a:srgbClr val="002060"/>
                </a:solidFill>
                <a:latin typeface="Poppins"/>
                <a:cs typeface="Poppins"/>
              </a:rPr>
              <a:t>our</a:t>
            </a:r>
            <a:r>
              <a:rPr lang="es-ES" sz="3200" b="1">
                <a:solidFill>
                  <a:srgbClr val="002060"/>
                </a:solidFill>
                <a:latin typeface="Poppins"/>
                <a:cs typeface="Poppins"/>
              </a:rPr>
              <a:t> </a:t>
            </a:r>
            <a:r>
              <a:rPr lang="es-ES" sz="3200" b="1" err="1">
                <a:solidFill>
                  <a:srgbClr val="002060"/>
                </a:solidFill>
                <a:latin typeface="Poppins"/>
                <a:cs typeface="Poppins"/>
              </a:rPr>
              <a:t>efforts</a:t>
            </a:r>
            <a:r>
              <a:rPr lang="es-ES" sz="3200" b="1">
                <a:solidFill>
                  <a:srgbClr val="002060"/>
                </a:solidFill>
                <a:latin typeface="Poppins"/>
                <a:cs typeface="Poppins"/>
              </a:rPr>
              <a:t> to </a:t>
            </a:r>
            <a:r>
              <a:rPr lang="es-ES" sz="3200" b="1" err="1">
                <a:solidFill>
                  <a:srgbClr val="002060"/>
                </a:solidFill>
                <a:latin typeface="Poppins"/>
                <a:cs typeface="Poppins"/>
              </a:rPr>
              <a:t>reach</a:t>
            </a:r>
            <a:r>
              <a:rPr lang="es-ES" sz="3200" b="1">
                <a:solidFill>
                  <a:srgbClr val="002060"/>
                </a:solidFill>
                <a:latin typeface="Poppins"/>
                <a:cs typeface="Poppins"/>
              </a:rPr>
              <a:t> </a:t>
            </a:r>
            <a:r>
              <a:rPr lang="es-ES" sz="3200" b="1" err="1">
                <a:solidFill>
                  <a:srgbClr val="002060"/>
                </a:solidFill>
                <a:latin typeface="Poppins"/>
                <a:cs typeface="Poppins"/>
              </a:rPr>
              <a:t>our</a:t>
            </a:r>
            <a:r>
              <a:rPr lang="es-ES" sz="3200" b="1">
                <a:solidFill>
                  <a:srgbClr val="002060"/>
                </a:solidFill>
                <a:latin typeface="Poppins"/>
                <a:cs typeface="Poppins"/>
              </a:rPr>
              <a:t> </a:t>
            </a:r>
            <a:r>
              <a:rPr lang="es-ES" sz="3200" b="1" err="1">
                <a:solidFill>
                  <a:srgbClr val="002060"/>
                </a:solidFill>
                <a:latin typeface="Poppins"/>
                <a:cs typeface="Poppins"/>
              </a:rPr>
              <a:t>goals</a:t>
            </a:r>
            <a:r>
              <a:rPr lang="es-ES" sz="3200" b="1">
                <a:solidFill>
                  <a:srgbClr val="002060"/>
                </a:solidFill>
                <a:latin typeface="Poppins"/>
                <a:cs typeface="Poppins"/>
              </a:rPr>
              <a:t>!</a:t>
            </a:r>
            <a:endParaRPr lang="en-US" sz="3200" b="1">
              <a:solidFill>
                <a:srgbClr val="002060"/>
              </a:solidFill>
              <a:latin typeface="Poppins"/>
              <a:cs typeface="Poppins"/>
            </a:endParaRPr>
          </a:p>
        </p:txBody>
      </p:sp>
      <p:sp>
        <p:nvSpPr>
          <p:cNvPr id="25" name="To be below 475kg of CO2 per ton of cementitious material, equivalent to a 40% reduction*.…">
            <a:extLst>
              <a:ext uri="{FF2B5EF4-FFF2-40B4-BE49-F238E27FC236}">
                <a16:creationId xmlns:a16="http://schemas.microsoft.com/office/drawing/2014/main" id="{544F6576-9541-4B42-8FA7-D39265AEC511}"/>
              </a:ext>
            </a:extLst>
          </p:cNvPr>
          <p:cNvSpPr txBox="1"/>
          <p:nvPr/>
        </p:nvSpPr>
        <p:spPr>
          <a:xfrm>
            <a:off x="14680651" y="10910157"/>
            <a:ext cx="9703349" cy="96436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lgn="l" defTabSz="12700">
              <a:buSzPct val="1250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FFFFFF"/>
                </a:solidFill>
                <a:latin typeface="Poppins Regular"/>
                <a:ea typeface="Poppins Regular"/>
                <a:cs typeface="Poppins Regular"/>
                <a:sym typeface="Poppins Regular"/>
              </a:defRPr>
            </a:pPr>
            <a:r>
              <a:rPr lang="es-ES" sz="2800" b="1" dirty="0" err="1">
                <a:solidFill>
                  <a:schemeClr val="accent3">
                    <a:lumMod val="50000"/>
                  </a:schemeClr>
                </a:solidFill>
                <a:latin typeface="Poppins"/>
                <a:cs typeface="Poppins Bold"/>
              </a:rPr>
              <a:t>The</a:t>
            </a:r>
            <a:r>
              <a:rPr lang="es-ES" sz="2800" b="1" dirty="0">
                <a:solidFill>
                  <a:schemeClr val="accent3">
                    <a:lumMod val="50000"/>
                  </a:schemeClr>
                </a:solidFill>
                <a:latin typeface="Poppins"/>
                <a:cs typeface="Poppins Bold"/>
              </a:rPr>
              <a:t> </a:t>
            </a:r>
            <a:r>
              <a:rPr lang="es-ES" sz="2800" b="1" dirty="0" err="1">
                <a:solidFill>
                  <a:schemeClr val="accent3">
                    <a:lumMod val="50000"/>
                  </a:schemeClr>
                </a:solidFill>
                <a:latin typeface="Poppins"/>
                <a:cs typeface="Poppins Bold"/>
              </a:rPr>
              <a:t>technology</a:t>
            </a:r>
            <a:r>
              <a:rPr lang="es-ES" sz="2800" b="1" dirty="0">
                <a:solidFill>
                  <a:schemeClr val="accent3">
                    <a:lumMod val="50000"/>
                  </a:schemeClr>
                </a:solidFill>
                <a:latin typeface="Poppins"/>
                <a:cs typeface="Poppins Bold"/>
              </a:rPr>
              <a:t> and </a:t>
            </a:r>
            <a:r>
              <a:rPr lang="es-ES" sz="2800" b="1" dirty="0" err="1">
                <a:solidFill>
                  <a:schemeClr val="accent3">
                    <a:lumMod val="50000"/>
                  </a:schemeClr>
                </a:solidFill>
                <a:latin typeface="Poppins"/>
                <a:cs typeface="Poppins Bold"/>
              </a:rPr>
              <a:t>processes</a:t>
            </a:r>
            <a:r>
              <a:rPr lang="es-ES" sz="2800" b="1" dirty="0">
                <a:solidFill>
                  <a:schemeClr val="accent3">
                    <a:lumMod val="50000"/>
                  </a:schemeClr>
                </a:solidFill>
                <a:latin typeface="Poppins"/>
                <a:cs typeface="Poppins Bold"/>
              </a:rPr>
              <a:t> </a:t>
            </a:r>
            <a:r>
              <a:rPr lang="es-ES" sz="2800" b="1" dirty="0" err="1">
                <a:solidFill>
                  <a:schemeClr val="accent3">
                    <a:lumMod val="50000"/>
                  </a:schemeClr>
                </a:solidFill>
                <a:latin typeface="Poppins"/>
                <a:cs typeface="Poppins Bold"/>
              </a:rPr>
              <a:t>we</a:t>
            </a:r>
            <a:r>
              <a:rPr lang="es-ES" sz="2800" b="1" dirty="0">
                <a:solidFill>
                  <a:schemeClr val="accent3">
                    <a:lumMod val="50000"/>
                  </a:schemeClr>
                </a:solidFill>
                <a:latin typeface="Poppins"/>
                <a:cs typeface="Poppins Bold"/>
              </a:rPr>
              <a:t> </a:t>
            </a:r>
            <a:r>
              <a:rPr lang="es-ES" sz="2800" b="1" dirty="0" err="1">
                <a:solidFill>
                  <a:schemeClr val="accent3">
                    <a:lumMod val="50000"/>
                  </a:schemeClr>
                </a:solidFill>
                <a:latin typeface="Poppins"/>
                <a:cs typeface="Poppins Bold"/>
              </a:rPr>
              <a:t>need</a:t>
            </a:r>
            <a:r>
              <a:rPr lang="es-ES" sz="2800" b="1" dirty="0">
                <a:solidFill>
                  <a:schemeClr val="accent3">
                    <a:lumMod val="50000"/>
                  </a:schemeClr>
                </a:solidFill>
                <a:latin typeface="Poppins"/>
                <a:cs typeface="Poppins Bold"/>
              </a:rPr>
              <a:t> </a:t>
            </a:r>
            <a:br>
              <a:rPr lang="es-ES" sz="2800" b="1" dirty="0">
                <a:latin typeface="Poppins"/>
                <a:cs typeface="Poppins Bold"/>
              </a:rPr>
            </a:br>
            <a:r>
              <a:rPr lang="es-ES" sz="2800" b="1" dirty="0">
                <a:solidFill>
                  <a:schemeClr val="accent3">
                    <a:lumMod val="50000"/>
                  </a:schemeClr>
                </a:solidFill>
                <a:latin typeface="Poppins"/>
                <a:cs typeface="Poppins Bold"/>
              </a:rPr>
              <a:t>to </a:t>
            </a:r>
            <a:r>
              <a:rPr lang="es-ES" sz="2800" b="1" dirty="0" err="1">
                <a:solidFill>
                  <a:schemeClr val="accent3">
                    <a:lumMod val="50000"/>
                  </a:schemeClr>
                </a:solidFill>
                <a:latin typeface="Poppins"/>
                <a:cs typeface="Poppins Bold"/>
              </a:rPr>
              <a:t>achieve</a:t>
            </a:r>
            <a:r>
              <a:rPr lang="es-ES" sz="2800" b="1" dirty="0">
                <a:solidFill>
                  <a:schemeClr val="accent3">
                    <a:lumMod val="50000"/>
                  </a:schemeClr>
                </a:solidFill>
                <a:latin typeface="Poppins"/>
                <a:cs typeface="Poppins Bold"/>
              </a:rPr>
              <a:t> </a:t>
            </a:r>
            <a:r>
              <a:rPr lang="es-ES" sz="2800" b="1" dirty="0" err="1">
                <a:solidFill>
                  <a:schemeClr val="accent3">
                    <a:lumMod val="50000"/>
                  </a:schemeClr>
                </a:solidFill>
                <a:latin typeface="Poppins"/>
                <a:cs typeface="Poppins Bold"/>
              </a:rPr>
              <a:t>our</a:t>
            </a:r>
            <a:r>
              <a:rPr lang="es-ES" sz="2800" b="1" dirty="0">
                <a:solidFill>
                  <a:schemeClr val="accent3">
                    <a:lumMod val="50000"/>
                  </a:schemeClr>
                </a:solidFill>
                <a:latin typeface="Poppins"/>
                <a:cs typeface="Poppins Bold"/>
              </a:rPr>
              <a:t> 2030 </a:t>
            </a:r>
            <a:r>
              <a:rPr lang="es-ES" sz="2800" b="1" dirty="0" err="1">
                <a:solidFill>
                  <a:schemeClr val="accent3">
                    <a:lumMod val="50000"/>
                  </a:schemeClr>
                </a:solidFill>
                <a:latin typeface="Poppins"/>
                <a:cs typeface="Poppins Bold"/>
              </a:rPr>
              <a:t>goal</a:t>
            </a:r>
            <a:r>
              <a:rPr lang="es-ES" sz="2800" b="1" dirty="0">
                <a:solidFill>
                  <a:schemeClr val="accent3">
                    <a:lumMod val="50000"/>
                  </a:schemeClr>
                </a:solidFill>
                <a:latin typeface="Poppins"/>
                <a:cs typeface="Poppins Bold"/>
              </a:rPr>
              <a:t> are </a:t>
            </a:r>
            <a:r>
              <a:rPr lang="es-ES" sz="2800" b="1" dirty="0" err="1">
                <a:solidFill>
                  <a:schemeClr val="accent3">
                    <a:lumMod val="50000"/>
                  </a:schemeClr>
                </a:solidFill>
                <a:latin typeface="Poppins"/>
                <a:cs typeface="Poppins Bold"/>
              </a:rPr>
              <a:t>already</a:t>
            </a:r>
            <a:r>
              <a:rPr lang="es-ES" sz="2800" b="1" dirty="0">
                <a:solidFill>
                  <a:schemeClr val="accent3">
                    <a:lumMod val="50000"/>
                  </a:schemeClr>
                </a:solidFill>
                <a:latin typeface="Poppins"/>
                <a:cs typeface="Poppins Bold"/>
              </a:rPr>
              <a:t> </a:t>
            </a:r>
            <a:r>
              <a:rPr lang="es-ES" sz="2800" b="1" dirty="0" err="1">
                <a:solidFill>
                  <a:schemeClr val="accent3">
                    <a:lumMod val="50000"/>
                  </a:schemeClr>
                </a:solidFill>
                <a:latin typeface="Poppins"/>
                <a:cs typeface="Poppins Bold"/>
              </a:rPr>
              <a:t>proven</a:t>
            </a:r>
            <a:r>
              <a:rPr lang="es-ES" sz="2800" b="1" dirty="0">
                <a:solidFill>
                  <a:schemeClr val="accent3">
                    <a:lumMod val="50000"/>
                  </a:schemeClr>
                </a:solidFill>
                <a:latin typeface="Poppins"/>
                <a:cs typeface="Poppins Bold"/>
              </a:rPr>
              <a:t>.</a:t>
            </a:r>
          </a:p>
        </p:txBody>
      </p:sp>
      <p:sp>
        <p:nvSpPr>
          <p:cNvPr id="22" name="23% net CO2 emissions per ton of cementitious material.…">
            <a:extLst>
              <a:ext uri="{FF2B5EF4-FFF2-40B4-BE49-F238E27FC236}">
                <a16:creationId xmlns:a16="http://schemas.microsoft.com/office/drawing/2014/main" id="{5BA25D8C-2EC3-D448-B4C8-3E4E458379A6}"/>
              </a:ext>
            </a:extLst>
          </p:cNvPr>
          <p:cNvSpPr txBox="1"/>
          <p:nvPr/>
        </p:nvSpPr>
        <p:spPr>
          <a:xfrm>
            <a:off x="2782703" y="4886376"/>
            <a:ext cx="8469386" cy="13029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lgn="just" defTabSz="457200">
              <a:defRPr sz="2600">
                <a:solidFill>
                  <a:srgbClr val="0B1D57"/>
                </a:solidFill>
                <a:latin typeface="Poppins Regular"/>
                <a:ea typeface="Poppins Regular"/>
                <a:cs typeface="Poppins Regular"/>
                <a:sym typeface="Poppins Regular"/>
              </a:defRPr>
            </a:pPr>
            <a:r>
              <a:rPr b="1">
                <a:latin typeface="Poppins Bold"/>
                <a:ea typeface="Poppins Bold"/>
                <a:cs typeface="Poppins Bold"/>
                <a:sym typeface="Poppins Bold"/>
              </a:rPr>
              <a:t>2</a:t>
            </a:r>
            <a:r>
              <a:rPr lang="en-US" b="1">
                <a:latin typeface="Poppins Bold"/>
                <a:ea typeface="Poppins Bold"/>
                <a:cs typeface="Poppins Bold"/>
                <a:sym typeface="Poppins Bold"/>
              </a:rPr>
              <a:t>4.5</a:t>
            </a:r>
            <a:r>
              <a:rPr b="1">
                <a:latin typeface="Poppins Bold"/>
                <a:ea typeface="Poppins Bold"/>
                <a:cs typeface="Poppins Bold"/>
                <a:sym typeface="Poppins Bold"/>
              </a:rPr>
              <a:t>% </a:t>
            </a:r>
            <a:r>
              <a:rPr lang="es-ES" b="1" err="1">
                <a:latin typeface="Poppins Bold"/>
                <a:ea typeface="Poppins Bold"/>
                <a:cs typeface="Poppins Bold"/>
                <a:sym typeface="Poppins Bold"/>
              </a:rPr>
              <a:t>reduction</a:t>
            </a:r>
            <a:r>
              <a:rPr lang="es-ES" b="1">
                <a:latin typeface="Poppins Bold"/>
                <a:ea typeface="Poppins Bold"/>
                <a:cs typeface="Poppins Bold"/>
                <a:sym typeface="Poppins Bold"/>
              </a:rPr>
              <a:t> in </a:t>
            </a:r>
            <a:r>
              <a:rPr b="1">
                <a:latin typeface="Poppins Bold"/>
                <a:ea typeface="Poppins Bold"/>
                <a:cs typeface="Poppins Bold"/>
                <a:sym typeface="Poppins Bold"/>
              </a:rPr>
              <a:t>net CO</a:t>
            </a:r>
            <a:r>
              <a:rPr b="1" baseline="-5999">
                <a:latin typeface="Poppins Bold"/>
                <a:ea typeface="Poppins Bold"/>
                <a:cs typeface="Poppins Bold"/>
                <a:sym typeface="Poppins Bold"/>
              </a:rPr>
              <a:t>2</a:t>
            </a:r>
            <a:r>
              <a:rPr b="1">
                <a:latin typeface="Poppins Bold"/>
                <a:ea typeface="Poppins Bold"/>
                <a:cs typeface="Poppins Bold"/>
                <a:sym typeface="Poppins Bold"/>
              </a:rPr>
              <a:t> emissions</a:t>
            </a:r>
            <a:r>
              <a:rPr lang="en-US" sz="1600" b="1">
                <a:latin typeface="Poppins Bold"/>
                <a:ea typeface="Poppins Bold"/>
                <a:cs typeface="Poppins Bold"/>
                <a:sym typeface="Poppins Bold"/>
              </a:rPr>
              <a:t>*</a:t>
            </a:r>
            <a:endParaRPr sz="1600"/>
          </a:p>
          <a:p>
            <a:pPr marL="609600" lvl="1" indent="0" algn="just" defTabSz="457200">
              <a:buClr>
                <a:srgbClr val="0B1D57"/>
              </a:buClr>
              <a:buSzPct val="123000"/>
              <a:defRPr sz="2600">
                <a:solidFill>
                  <a:srgbClr val="0B1D57"/>
                </a:solidFill>
                <a:latin typeface="Poppins Regular"/>
                <a:ea typeface="Poppins Regular"/>
                <a:cs typeface="Poppins Regular"/>
                <a:sym typeface="Poppins Regular"/>
              </a:defRPr>
            </a:pPr>
            <a:br>
              <a:rPr/>
            </a:br>
            <a:endParaRPr/>
          </a:p>
        </p:txBody>
      </p:sp>
      <p:grpSp>
        <p:nvGrpSpPr>
          <p:cNvPr id="26" name="Group 25">
            <a:extLst>
              <a:ext uri="{FF2B5EF4-FFF2-40B4-BE49-F238E27FC236}">
                <a16:creationId xmlns:a16="http://schemas.microsoft.com/office/drawing/2014/main" id="{BCEF64C4-57CE-DB46-9379-5176F7E4265A}"/>
              </a:ext>
            </a:extLst>
          </p:cNvPr>
          <p:cNvGrpSpPr/>
          <p:nvPr/>
        </p:nvGrpSpPr>
        <p:grpSpPr>
          <a:xfrm>
            <a:off x="1837354" y="4806730"/>
            <a:ext cx="754758" cy="754758"/>
            <a:chOff x="1402522" y="7514412"/>
            <a:chExt cx="754758" cy="754758"/>
          </a:xfrm>
        </p:grpSpPr>
        <p:sp>
          <p:nvSpPr>
            <p:cNvPr id="27" name="Círculo">
              <a:extLst>
                <a:ext uri="{FF2B5EF4-FFF2-40B4-BE49-F238E27FC236}">
                  <a16:creationId xmlns:a16="http://schemas.microsoft.com/office/drawing/2014/main" id="{457A5BCC-FB0C-6A4A-8D1C-E918B29C7F6E}"/>
                </a:ext>
              </a:extLst>
            </p:cNvPr>
            <p:cNvSpPr/>
            <p:nvPr/>
          </p:nvSpPr>
          <p:spPr>
            <a:xfrm>
              <a:off x="1402522" y="7514412"/>
              <a:ext cx="754758" cy="754758"/>
            </a:xfrm>
            <a:prstGeom prst="ellipse">
              <a:avLst/>
            </a:prstGeom>
            <a:ln w="25400">
              <a:solidFill>
                <a:srgbClr val="0B1D57"/>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8" name="Imagen" descr="Imagen">
              <a:extLst>
                <a:ext uri="{FF2B5EF4-FFF2-40B4-BE49-F238E27FC236}">
                  <a16:creationId xmlns:a16="http://schemas.microsoft.com/office/drawing/2014/main" id="{BCA9DCB4-9E96-9248-87AB-EBC4968395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51514" y="7635569"/>
              <a:ext cx="459832" cy="461645"/>
            </a:xfrm>
            <a:prstGeom prst="rect">
              <a:avLst/>
            </a:prstGeom>
            <a:ln w="12700">
              <a:miter lim="400000"/>
            </a:ln>
          </p:spPr>
        </p:pic>
      </p:grpSp>
      <p:sp>
        <p:nvSpPr>
          <p:cNvPr id="30" name="23% net CO2 emissions per ton of cementitious material.…">
            <a:extLst>
              <a:ext uri="{FF2B5EF4-FFF2-40B4-BE49-F238E27FC236}">
                <a16:creationId xmlns:a16="http://schemas.microsoft.com/office/drawing/2014/main" id="{95225CCF-872F-5041-B058-3736D7F1691A}"/>
              </a:ext>
            </a:extLst>
          </p:cNvPr>
          <p:cNvSpPr txBox="1"/>
          <p:nvPr/>
        </p:nvSpPr>
        <p:spPr>
          <a:xfrm>
            <a:off x="1918977" y="11979741"/>
            <a:ext cx="8469386" cy="3795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lgn="r" defTabSz="457200">
              <a:defRPr sz="2600">
                <a:solidFill>
                  <a:srgbClr val="0B1D57"/>
                </a:solidFill>
                <a:latin typeface="Poppins Regular"/>
                <a:ea typeface="Poppins Regular"/>
                <a:cs typeface="Poppins Regular"/>
                <a:sym typeface="Poppins Regular"/>
              </a:defRPr>
            </a:pPr>
            <a:r>
              <a:rPr lang="en-US" sz="1800" b="1">
                <a:latin typeface="Poppins Bold"/>
                <a:ea typeface="Poppins Bold"/>
                <a:cs typeface="Poppins Bold"/>
                <a:sym typeface="Poppins Bold"/>
              </a:rPr>
              <a:t>*Vs. 1990 baseline</a:t>
            </a:r>
            <a:endParaRPr sz="1800"/>
          </a:p>
        </p:txBody>
      </p:sp>
      <p:pic>
        <p:nvPicPr>
          <p:cNvPr id="1026" name="Picture 2">
            <a:extLst>
              <a:ext uri="{FF2B5EF4-FFF2-40B4-BE49-F238E27FC236}">
                <a16:creationId xmlns:a16="http://schemas.microsoft.com/office/drawing/2014/main" id="{30BBD8A5-E778-D04D-AC72-8F1AC6E8B38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388363" y="909908"/>
            <a:ext cx="16062685" cy="90849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ctángulo"/>
          <p:cNvSpPr/>
          <p:nvPr/>
        </p:nvSpPr>
        <p:spPr>
          <a:xfrm>
            <a:off x="1328" y="-439"/>
            <a:ext cx="24381345" cy="13716877"/>
          </a:xfrm>
          <a:prstGeom prst="rect">
            <a:avLst/>
          </a:prstGeom>
          <a:gradFill>
            <a:gsLst>
              <a:gs pos="0">
                <a:srgbClr val="046D00"/>
              </a:gs>
              <a:gs pos="100000">
                <a:srgbClr val="BDDC00"/>
              </a:gs>
            </a:gsLst>
            <a:lin ang="19272386"/>
          </a:gra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5" name="Rectángulo"/>
          <p:cNvSpPr/>
          <p:nvPr/>
        </p:nvSpPr>
        <p:spPr>
          <a:xfrm>
            <a:off x="410445" y="332382"/>
            <a:ext cx="23628246" cy="13051236"/>
          </a:xfrm>
          <a:prstGeom prst="rect">
            <a:avLst/>
          </a:prstGeom>
          <a:solidFill>
            <a:srgbClr val="FFFFFF"/>
          </a:solidFill>
          <a:ln w="12700">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66" name="Imagen" descr="Imagen"/>
          <p:cNvPicPr>
            <a:picLocks noChangeAspect="1"/>
          </p:cNvPicPr>
          <p:nvPr/>
        </p:nvPicPr>
        <p:blipFill>
          <a:blip r:embed="rId3" cstate="screen">
            <a:alphaModFix amt="30000"/>
            <a:extLst>
              <a:ext uri="{28A0092B-C50C-407E-A947-70E740481C1C}">
                <a14:useLocalDpi xmlns:a14="http://schemas.microsoft.com/office/drawing/2010/main"/>
              </a:ext>
            </a:extLst>
          </a:blip>
          <a:stretch>
            <a:fillRect/>
          </a:stretch>
        </p:blipFill>
        <p:spPr>
          <a:xfrm>
            <a:off x="1592083" y="1190924"/>
            <a:ext cx="1910566" cy="1910566"/>
          </a:xfrm>
          <a:prstGeom prst="rect">
            <a:avLst/>
          </a:prstGeom>
          <a:ln w="12700">
            <a:miter lim="400000"/>
          </a:ln>
        </p:spPr>
      </p:pic>
      <p:sp>
        <p:nvSpPr>
          <p:cNvPr id="267" name="Línea"/>
          <p:cNvSpPr/>
          <p:nvPr/>
        </p:nvSpPr>
        <p:spPr>
          <a:xfrm>
            <a:off x="1590033" y="5150505"/>
            <a:ext cx="8325492" cy="0"/>
          </a:xfrm>
          <a:prstGeom prst="line">
            <a:avLst/>
          </a:prstGeom>
          <a:ln w="25400">
            <a:solidFill>
              <a:srgbClr val="0B1D57"/>
            </a:solidFill>
            <a:prstDash val="sysDot"/>
            <a:miter lim="400000"/>
          </a:ln>
        </p:spPr>
        <p:txBody>
          <a:bodyPr lIns="0" tIns="0" rIns="0" bIns="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8" name="The Future in Action program includes investment in breakthrough technologies by collaborating with other industries and companies."/>
          <p:cNvSpPr txBox="1"/>
          <p:nvPr/>
        </p:nvSpPr>
        <p:spPr>
          <a:xfrm>
            <a:off x="1584554" y="5263438"/>
            <a:ext cx="12000817"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just" defTabSz="457200">
              <a:defRPr sz="2500">
                <a:solidFill>
                  <a:srgbClr val="0B1D57"/>
                </a:solidFill>
                <a:latin typeface="Poppins Regular"/>
                <a:ea typeface="Poppins Regular"/>
                <a:cs typeface="Poppins Regular"/>
                <a:sym typeface="Poppins Regular"/>
              </a:defRPr>
            </a:pPr>
            <a:r>
              <a:rPr lang="es-ES" spc="25" dirty="0"/>
              <a:t>In </a:t>
            </a:r>
            <a:r>
              <a:rPr lang="es-ES" spc="25" dirty="0" err="1"/>
              <a:t>order</a:t>
            </a:r>
            <a:r>
              <a:rPr lang="es-ES" spc="25" dirty="0"/>
              <a:t> to </a:t>
            </a:r>
            <a:r>
              <a:rPr lang="es-ES" spc="25" dirty="0" err="1"/>
              <a:t>achieve</a:t>
            </a:r>
            <a:r>
              <a:rPr lang="es-ES" spc="25" dirty="0"/>
              <a:t> </a:t>
            </a:r>
            <a:r>
              <a:rPr lang="es-ES" spc="25" dirty="0" err="1"/>
              <a:t>our</a:t>
            </a:r>
            <a:r>
              <a:rPr lang="es-ES" spc="25" dirty="0"/>
              <a:t> 2050 </a:t>
            </a:r>
            <a:r>
              <a:rPr lang="es-ES" spc="25" dirty="0" err="1"/>
              <a:t>goal</a:t>
            </a:r>
            <a:r>
              <a:rPr lang="es-ES" spc="25" dirty="0"/>
              <a:t>, </a:t>
            </a:r>
            <a:r>
              <a:rPr lang="es-ES" spc="25" dirty="0" err="1"/>
              <a:t>we</a:t>
            </a:r>
            <a:r>
              <a:rPr lang="es-ES" spc="25" dirty="0"/>
              <a:t> </a:t>
            </a:r>
            <a:r>
              <a:rPr lang="es-ES" spc="25" dirty="0" err="1"/>
              <a:t>need</a:t>
            </a:r>
            <a:r>
              <a:rPr lang="es-ES" spc="25" dirty="0"/>
              <a:t> to </a:t>
            </a:r>
            <a:r>
              <a:rPr lang="es-ES" spc="25" dirty="0" err="1"/>
              <a:t>discover</a:t>
            </a:r>
            <a:r>
              <a:rPr lang="es-ES" spc="25" dirty="0"/>
              <a:t> and </a:t>
            </a:r>
            <a:r>
              <a:rPr lang="es-ES" spc="25" dirty="0" err="1"/>
              <a:t>scale</a:t>
            </a:r>
            <a:r>
              <a:rPr lang="es-ES" spc="25" dirty="0"/>
              <a:t> </a:t>
            </a:r>
            <a:r>
              <a:rPr spc="25" dirty="0"/>
              <a:t>breakthrough</a:t>
            </a:r>
            <a:r>
              <a:rPr dirty="0"/>
              <a:t> technologies</a:t>
            </a:r>
            <a:r>
              <a:rPr lang="es-ES" dirty="0"/>
              <a:t>. </a:t>
            </a:r>
            <a:r>
              <a:rPr lang="en-US" sz="2500" dirty="0">
                <a:sym typeface="Poppins Regular"/>
              </a:rPr>
              <a:t>CEMEX Ventures and our Research and Development Center in Switzerland are essential to this strategy. Our internal Smart Innovation process will also be a key driver. </a:t>
            </a:r>
          </a:p>
        </p:txBody>
      </p:sp>
      <p:sp>
        <p:nvSpPr>
          <p:cNvPr id="270" name="Carbon Capture, Storage, and Use (CCUS)"/>
          <p:cNvSpPr txBox="1"/>
          <p:nvPr/>
        </p:nvSpPr>
        <p:spPr>
          <a:xfrm>
            <a:off x="1395180" y="7466777"/>
            <a:ext cx="8520543"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3000">
                <a:solidFill>
                  <a:srgbClr val="0B1D57"/>
                </a:solidFill>
                <a:latin typeface="Poppins Bold"/>
                <a:ea typeface="Poppins Bold"/>
                <a:cs typeface="Poppins Bold"/>
                <a:sym typeface="Poppins Bold"/>
              </a:defRPr>
            </a:pPr>
            <a:r>
              <a:rPr b="1" dirty="0"/>
              <a:t>Carbon Capture, Storage, and Use</a:t>
            </a:r>
            <a:r>
              <a:rPr dirty="0"/>
              <a:t> </a:t>
            </a:r>
            <a:r>
              <a:rPr dirty="0">
                <a:latin typeface="Poppins Regular"/>
                <a:ea typeface="Poppins Regular"/>
                <a:cs typeface="Poppins Regular"/>
                <a:sym typeface="Poppins Regular"/>
              </a:rPr>
              <a:t>(CCUS)</a:t>
            </a:r>
          </a:p>
        </p:txBody>
      </p:sp>
      <p:pic>
        <p:nvPicPr>
          <p:cNvPr id="277" name="38.-Carbon-Clean_logo-2-e1628677001852.jpg" descr="38.-Carbon-Clean_logo-2-e162867700185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1613" y="8822741"/>
            <a:ext cx="2542912" cy="2034331"/>
          </a:xfrm>
          <a:prstGeom prst="rect">
            <a:avLst/>
          </a:prstGeom>
          <a:ln w="12700">
            <a:miter lim="400000"/>
          </a:ln>
        </p:spPr>
      </p:pic>
      <p:pic>
        <p:nvPicPr>
          <p:cNvPr id="279" name="ce8a5c_12051715b0f84513b29011e9ed4d666c.png" descr="ce8a5c_12051715b0f84513b29011e9ed4d666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8984" y="8822740"/>
            <a:ext cx="1575976" cy="2127568"/>
          </a:xfrm>
          <a:prstGeom prst="rect">
            <a:avLst/>
          </a:prstGeom>
          <a:ln w="12700">
            <a:miter lim="400000"/>
          </a:ln>
        </p:spPr>
      </p:pic>
      <p:pic>
        <p:nvPicPr>
          <p:cNvPr id="282" name="PRI puerto rico top view trucks road 4.png" descr="PRI puerto rico top view trucks road 4.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286750" y="1500039"/>
            <a:ext cx="9084729" cy="3657008"/>
          </a:xfrm>
          <a:prstGeom prst="rect">
            <a:avLst/>
          </a:prstGeom>
          <a:ln w="12700">
            <a:miter lim="400000"/>
          </a:ln>
        </p:spPr>
      </p:pic>
      <p:sp>
        <p:nvSpPr>
          <p:cNvPr id="25" name="New Technologies…">
            <a:extLst>
              <a:ext uri="{FF2B5EF4-FFF2-40B4-BE49-F238E27FC236}">
                <a16:creationId xmlns:a16="http://schemas.microsoft.com/office/drawing/2014/main" id="{F0B35588-C294-460C-8DDA-C5D430FE004D}"/>
              </a:ext>
            </a:extLst>
          </p:cNvPr>
          <p:cNvSpPr txBox="1"/>
          <p:nvPr/>
        </p:nvSpPr>
        <p:spPr>
          <a:xfrm>
            <a:off x="1560653" y="3091168"/>
            <a:ext cx="9368563" cy="1949252"/>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l" defTabSz="457200">
              <a:defRPr sz="5000" spc="100">
                <a:solidFill>
                  <a:srgbClr val="0B1D57"/>
                </a:solidFill>
                <a:latin typeface="Poppins Bold"/>
                <a:ea typeface="Poppins Bold"/>
                <a:cs typeface="Poppins Bold"/>
                <a:sym typeface="Poppins Bold"/>
              </a:defRPr>
            </a:pPr>
            <a:r>
              <a:rPr lang="en-US" sz="6000" b="1">
                <a:latin typeface="Poppins"/>
              </a:rPr>
              <a:t>Innovation and</a:t>
            </a:r>
            <a:r>
              <a:rPr sz="6000" b="1">
                <a:latin typeface="Poppins"/>
              </a:rPr>
              <a:t> Partnerships</a:t>
            </a:r>
            <a:endParaRPr lang="en-US" sz="6000" b="1">
              <a:latin typeface="Poppins Bold"/>
            </a:endParaRPr>
          </a:p>
        </p:txBody>
      </p:sp>
      <p:pic>
        <p:nvPicPr>
          <p:cNvPr id="2050" name="Picture 2">
            <a:extLst>
              <a:ext uri="{FF2B5EF4-FFF2-40B4-BE49-F238E27FC236}">
                <a16:creationId xmlns:a16="http://schemas.microsoft.com/office/drawing/2014/main" id="{A2740EF3-4E58-B345-8D9A-1C68B6758CB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899419" y="9450631"/>
            <a:ext cx="3051178" cy="871787"/>
          </a:xfrm>
          <a:prstGeom prst="rect">
            <a:avLst/>
          </a:prstGeom>
          <a:noFill/>
          <a:extLst>
            <a:ext uri="{909E8E84-426E-40DD-AFC4-6F175D3DCCD1}">
              <a14:hiddenFill xmlns:a14="http://schemas.microsoft.com/office/drawing/2010/main">
                <a:solidFill>
                  <a:srgbClr val="FFFFFF"/>
                </a:solidFill>
              </a14:hiddenFill>
            </a:ext>
          </a:extLst>
        </p:spPr>
      </p:pic>
      <p:sp>
        <p:nvSpPr>
          <p:cNvPr id="17" name="Carbon Capture, Storage, and Use (CCUS)">
            <a:extLst>
              <a:ext uri="{FF2B5EF4-FFF2-40B4-BE49-F238E27FC236}">
                <a16:creationId xmlns:a16="http://schemas.microsoft.com/office/drawing/2014/main" id="{A19617B6-3E74-A047-9CEC-A62A7C2BDC86}"/>
              </a:ext>
            </a:extLst>
          </p:cNvPr>
          <p:cNvSpPr txBox="1"/>
          <p:nvPr/>
        </p:nvSpPr>
        <p:spPr>
          <a:xfrm>
            <a:off x="17242966" y="7466777"/>
            <a:ext cx="8520543"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3000">
                <a:solidFill>
                  <a:srgbClr val="0B1D57"/>
                </a:solidFill>
                <a:latin typeface="Poppins Bold"/>
                <a:ea typeface="Poppins Bold"/>
                <a:cs typeface="Poppins Bold"/>
                <a:sym typeface="Poppins Bold"/>
              </a:defRPr>
            </a:pPr>
            <a:r>
              <a:rPr lang="en-US" b="1" dirty="0"/>
              <a:t>Smart Innovation</a:t>
            </a:r>
            <a:endParaRPr dirty="0">
              <a:latin typeface="Poppins Regular"/>
              <a:ea typeface="Poppins Regular"/>
              <a:cs typeface="Poppins Regular"/>
              <a:sym typeface="Poppins Regular"/>
            </a:endParaRPr>
          </a:p>
        </p:txBody>
      </p:sp>
      <p:pic>
        <p:nvPicPr>
          <p:cNvPr id="18" name="logo_synhelion_2_cropped2.png" descr="logo_synhelion_2_cropped2.png">
            <a:extLst>
              <a:ext uri="{FF2B5EF4-FFF2-40B4-BE49-F238E27FC236}">
                <a16:creationId xmlns:a16="http://schemas.microsoft.com/office/drawing/2014/main" id="{DE6A55ED-1997-B845-BF85-CAFBE8FA01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34089" y="8645208"/>
            <a:ext cx="3310173" cy="2482631"/>
          </a:xfrm>
          <a:prstGeom prst="rect">
            <a:avLst/>
          </a:prstGeom>
          <a:ln w="12700">
            <a:miter lim="400000"/>
          </a:ln>
        </p:spPr>
      </p:pic>
      <p:pic>
        <p:nvPicPr>
          <p:cNvPr id="19" name="download.png" descr="download.png">
            <a:extLst>
              <a:ext uri="{FF2B5EF4-FFF2-40B4-BE49-F238E27FC236}">
                <a16:creationId xmlns:a16="http://schemas.microsoft.com/office/drawing/2014/main" id="{8A995E0F-7005-5B41-931F-9EAC6F3B2A8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823244" y="8601331"/>
            <a:ext cx="1768536" cy="2348977"/>
          </a:xfrm>
          <a:prstGeom prst="rect">
            <a:avLst/>
          </a:prstGeom>
          <a:ln w="12700">
            <a:miter lim="400000"/>
          </a:ln>
        </p:spPr>
      </p:pic>
      <p:pic>
        <p:nvPicPr>
          <p:cNvPr id="20" name="Volvo-Logo.png" descr="Volvo-Logo.png">
            <a:extLst>
              <a:ext uri="{FF2B5EF4-FFF2-40B4-BE49-F238E27FC236}">
                <a16:creationId xmlns:a16="http://schemas.microsoft.com/office/drawing/2014/main" id="{9C85AB9D-CD83-9E48-B7FF-B0597DB7801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606916" y="8906803"/>
            <a:ext cx="3310173" cy="1861974"/>
          </a:xfrm>
          <a:prstGeom prst="rect">
            <a:avLst/>
          </a:prstGeom>
          <a:ln w="12700">
            <a:miter lim="400000"/>
          </a:ln>
        </p:spPr>
      </p:pic>
      <p:sp>
        <p:nvSpPr>
          <p:cNvPr id="21" name="Carbon Capture, Storage, and Use (CCUS)">
            <a:extLst>
              <a:ext uri="{FF2B5EF4-FFF2-40B4-BE49-F238E27FC236}">
                <a16:creationId xmlns:a16="http://schemas.microsoft.com/office/drawing/2014/main" id="{8CCC111E-6E48-354E-83C2-2A0E9F78530E}"/>
              </a:ext>
            </a:extLst>
          </p:cNvPr>
          <p:cNvSpPr txBox="1"/>
          <p:nvPr/>
        </p:nvSpPr>
        <p:spPr>
          <a:xfrm>
            <a:off x="10447240" y="7466777"/>
            <a:ext cx="8520543"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3000">
                <a:solidFill>
                  <a:srgbClr val="0B1D57"/>
                </a:solidFill>
                <a:latin typeface="Poppins Bold"/>
                <a:ea typeface="Poppins Bold"/>
                <a:cs typeface="Poppins Bold"/>
                <a:sym typeface="Poppins Bold"/>
              </a:defRPr>
            </a:pPr>
            <a:r>
              <a:rPr lang="en-US" b="1" dirty="0"/>
              <a:t>Other key partnerships</a:t>
            </a:r>
            <a:endParaRPr dirty="0">
              <a:latin typeface="Poppins Regular"/>
              <a:ea typeface="Poppins Regular"/>
              <a:cs typeface="Poppins Regular"/>
              <a:sym typeface="Poppins Regular"/>
            </a:endParaRPr>
          </a:p>
        </p:txBody>
      </p:sp>
      <p:pic>
        <p:nvPicPr>
          <p:cNvPr id="3" name="Picture 2" descr="Logo, company name&#10;&#10;Description automatically generated">
            <a:extLst>
              <a:ext uri="{FF2B5EF4-FFF2-40B4-BE49-F238E27FC236}">
                <a16:creationId xmlns:a16="http://schemas.microsoft.com/office/drawing/2014/main" id="{C25E852E-5D9F-A34C-B1D4-3A17E05825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0306" y1="36898" x2="40306" y2="36898"/>
                        <a14:foregroundMark x1="41454" y1="36898" x2="41454" y2="36898"/>
                        <a14:foregroundMark x1="38520" y1="37968" x2="38520" y2="37968"/>
                        <a14:foregroundMark x1="39158" y1="41176" x2="39158" y2="41176"/>
                        <a14:foregroundMark x1="43878" y1="41444" x2="43878" y2="41444"/>
                        <a14:foregroundMark x1="41709" y1="45722" x2="41709" y2="45722"/>
                        <a14:foregroundMark x1="55485" y1="40909" x2="55485" y2="40909"/>
                        <a14:foregroundMark x1="59821" y1="41711" x2="59821" y2="41711"/>
                        <a14:foregroundMark x1="64031" y1="40642" x2="64031" y2="40642"/>
                        <a14:foregroundMark x1="69005" y1="47326" x2="69005" y2="47326"/>
                        <a14:foregroundMark x1="39031" y1="58824" x2="39031" y2="58824"/>
                        <a14:foregroundMark x1="39031" y1="53209" x2="39031" y2="53209"/>
                        <a14:foregroundMark x1="43878" y1="56952" x2="43878" y2="56952"/>
                        <a14:foregroundMark x1="48724" y1="57487" x2="48724" y2="57487"/>
                        <a14:foregroundMark x1="55485" y1="57487" x2="55485" y2="57487"/>
                        <a14:foregroundMark x1="61607" y1="58021" x2="61607" y2="58021"/>
                        <a14:foregroundMark x1="69005" y1="56952" x2="69005" y2="56952"/>
                        <a14:foregroundMark x1="73980" y1="57219" x2="73980" y2="57219"/>
                        <a14:foregroundMark x1="78061" y1="52941" x2="78061" y2="52941"/>
                        <a14:foregroundMark x1="78061" y1="57754" x2="78061" y2="57754"/>
                        <a14:foregroundMark x1="82526" y1="56952" x2="82526" y2="56952"/>
                        <a14:foregroundMark x1="87500" y1="59358" x2="87500" y2="59358"/>
                        <a14:foregroundMark x1="41327" y1="45989" x2="41327" y2="45989"/>
                        <a14:backgroundMark x1="68750" y1="63369" x2="68750" y2="63369"/>
                      </a14:backgroundRemoval>
                    </a14:imgEffect>
                  </a14:imgLayer>
                </a14:imgProps>
              </a:ext>
              <a:ext uri="{28A0092B-C50C-407E-A947-70E740481C1C}">
                <a14:useLocalDpi xmlns:a14="http://schemas.microsoft.com/office/drawing/2010/main"/>
              </a:ext>
            </a:extLst>
          </a:blip>
          <a:stretch>
            <a:fillRect/>
          </a:stretch>
        </p:blipFill>
        <p:spPr>
          <a:xfrm>
            <a:off x="18932225" y="8565106"/>
            <a:ext cx="4978400" cy="2374900"/>
          </a:xfrm>
          <a:prstGeom prst="rect">
            <a:avLst/>
          </a:prstGeom>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4329D74E5A7A0418429FEC9A90E06F7" ma:contentTypeVersion="12" ma:contentTypeDescription="Create a new document." ma:contentTypeScope="" ma:versionID="1ae637e8c5c24ecdf34c1180a07d640c">
  <xsd:schema xmlns:xsd="http://www.w3.org/2001/XMLSchema" xmlns:xs="http://www.w3.org/2001/XMLSchema" xmlns:p="http://schemas.microsoft.com/office/2006/metadata/properties" xmlns:ns2="9131e4c9-2cb3-446a-80ee-5aa48badf4e6" xmlns:ns3="a0df3666-ca10-4fa1-a555-6157cb618c7d" targetNamespace="http://schemas.microsoft.com/office/2006/metadata/properties" ma:root="true" ma:fieldsID="30298dcd4c319667dc56929da6c50e81" ns2:_="" ns3:_="">
    <xsd:import namespace="9131e4c9-2cb3-446a-80ee-5aa48badf4e6"/>
    <xsd:import namespace="a0df3666-ca10-4fa1-a555-6157cb618c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31e4c9-2cb3-446a-80ee-5aa48badf4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0df3666-ca10-4fa1-a555-6157cb618c7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AF25B4-4167-4DB8-8AB5-7D7CFEE1B647}">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9131e4c9-2cb3-446a-80ee-5aa48badf4e6"/>
    <ds:schemaRef ds:uri="a0df3666-ca10-4fa1-a555-6157cb618c7d"/>
    <ds:schemaRef ds:uri="http://www.w3.org/XML/1998/namespace"/>
  </ds:schemaRefs>
</ds:datastoreItem>
</file>

<file path=customXml/itemProps2.xml><?xml version="1.0" encoding="utf-8"?>
<ds:datastoreItem xmlns:ds="http://schemas.openxmlformats.org/officeDocument/2006/customXml" ds:itemID="{3DD80815-4AD2-44F1-8CD1-B658522BDA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31e4c9-2cb3-446a-80ee-5aa48badf4e6"/>
    <ds:schemaRef ds:uri="a0df3666-ca10-4fa1-a555-6157cb618c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4509CF-54F0-4803-8583-B7E654CF2D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363</TotalTime>
  <Words>852</Words>
  <Application>Microsoft Office PowerPoint</Application>
  <PresentationFormat>Custom</PresentationFormat>
  <Paragraphs>112</Paragraphs>
  <Slides>13</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Calibri</vt:lpstr>
      <vt:lpstr>GT Eesti Display Bd</vt:lpstr>
      <vt:lpstr>Helvetica Neue</vt:lpstr>
      <vt:lpstr>Helvetica Neue Medium</vt:lpstr>
      <vt:lpstr>Popins</vt:lpstr>
      <vt:lpstr>Poppins</vt:lpstr>
      <vt:lpstr>Poppins Bold</vt:lpstr>
      <vt:lpstr>Poppins Regular</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James Gregory Pickles</cp:lastModifiedBy>
  <cp:revision>17</cp:revision>
  <dcterms:modified xsi:type="dcterms:W3CDTF">2021-09-30T08:14:05Z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0x010100A4329D74E5A7A0418429FEC9A90E06F7</vt:lpwstr>
  </property>
</Properties>
</file>