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81" r:id="rId2"/>
    <p:sldId id="279" r:id="rId3"/>
    <p:sldId id="282" r:id="rId4"/>
    <p:sldId id="276" r:id="rId5"/>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61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2" autoAdjust="0"/>
    <p:restoredTop sz="96120" autoAdjust="0"/>
  </p:normalViewPr>
  <p:slideViewPr>
    <p:cSldViewPr>
      <p:cViewPr varScale="1">
        <p:scale>
          <a:sx n="110" d="100"/>
          <a:sy n="110" d="100"/>
        </p:scale>
        <p:origin x="516"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19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isco Javier Mota Martinez" userId="6b157926-762d-45bc-b0a6-5aba5719761f" providerId="ADAL" clId="{2E8B5FE8-4217-45F1-822C-85BA22A18AA7}"/>
    <pc:docChg chg="modSld">
      <pc:chgData name="Francisco Javier Mota Martinez" userId="6b157926-762d-45bc-b0a6-5aba5719761f" providerId="ADAL" clId="{2E8B5FE8-4217-45F1-822C-85BA22A18AA7}" dt="2024-01-04T09:36:55.639" v="10" actId="1035"/>
      <pc:docMkLst>
        <pc:docMk/>
      </pc:docMkLst>
      <pc:sldChg chg="modSp mod">
        <pc:chgData name="Francisco Javier Mota Martinez" userId="6b157926-762d-45bc-b0a6-5aba5719761f" providerId="ADAL" clId="{2E8B5FE8-4217-45F1-822C-85BA22A18AA7}" dt="2024-01-04T09:36:55.639" v="10" actId="1035"/>
        <pc:sldMkLst>
          <pc:docMk/>
          <pc:sldMk cId="679973015" sldId="279"/>
        </pc:sldMkLst>
        <pc:spChg chg="mod">
          <ac:chgData name="Francisco Javier Mota Martinez" userId="6b157926-762d-45bc-b0a6-5aba5719761f" providerId="ADAL" clId="{2E8B5FE8-4217-45F1-822C-85BA22A18AA7}" dt="2024-01-04T09:36:38.825" v="6" actId="20577"/>
          <ac:spMkLst>
            <pc:docMk/>
            <pc:sldMk cId="679973015" sldId="279"/>
            <ac:spMk id="7" creationId="{DC624B9A-C5DF-4F55-9F14-942A433A5F16}"/>
          </ac:spMkLst>
        </pc:spChg>
        <pc:spChg chg="mod">
          <ac:chgData name="Francisco Javier Mota Martinez" userId="6b157926-762d-45bc-b0a6-5aba5719761f" providerId="ADAL" clId="{2E8B5FE8-4217-45F1-822C-85BA22A18AA7}" dt="2024-01-04T09:36:55.639" v="10" actId="1035"/>
          <ac:spMkLst>
            <pc:docMk/>
            <pc:sldMk cId="679973015" sldId="279"/>
            <ac:spMk id="18" creationId="{4DBC3956-9611-43E5-894D-FE318D713E58}"/>
          </ac:spMkLst>
        </pc:spChg>
        <pc:graphicFrameChg chg="mod">
          <ac:chgData name="Francisco Javier Mota Martinez" userId="6b157926-762d-45bc-b0a6-5aba5719761f" providerId="ADAL" clId="{2E8B5FE8-4217-45F1-822C-85BA22A18AA7}" dt="2024-01-04T09:36:55.639" v="10" actId="1035"/>
          <ac:graphicFrameMkLst>
            <pc:docMk/>
            <pc:sldMk cId="679973015" sldId="279"/>
            <ac:graphicFrameMk id="14" creationId="{343185FB-7EC7-4CB5-B1EF-B2CE5F47AA6F}"/>
          </ac:graphicFrameMkLst>
        </pc:graphicFrameChg>
      </pc:sldChg>
      <pc:sldChg chg="modSp mod">
        <pc:chgData name="Francisco Javier Mota Martinez" userId="6b157926-762d-45bc-b0a6-5aba5719761f" providerId="ADAL" clId="{2E8B5FE8-4217-45F1-822C-85BA22A18AA7}" dt="2024-01-04T09:36:01.199" v="1" actId="20577"/>
        <pc:sldMkLst>
          <pc:docMk/>
          <pc:sldMk cId="4169864108" sldId="281"/>
        </pc:sldMkLst>
        <pc:spChg chg="mod">
          <ac:chgData name="Francisco Javier Mota Martinez" userId="6b157926-762d-45bc-b0a6-5aba5719761f" providerId="ADAL" clId="{2E8B5FE8-4217-45F1-822C-85BA22A18AA7}" dt="2024-01-04T09:36:01.199" v="1" actId="20577"/>
          <ac:spMkLst>
            <pc:docMk/>
            <pc:sldMk cId="4169864108" sldId="281"/>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25BAAF-D06B-4378-B17F-B4EE7C826388}"/>
              </a:ext>
            </a:extLst>
          </p:cNvPr>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s-MX"/>
          </a:p>
        </p:txBody>
      </p:sp>
      <p:sp>
        <p:nvSpPr>
          <p:cNvPr id="3" name="Date Placeholder 2">
            <a:extLst>
              <a:ext uri="{FF2B5EF4-FFF2-40B4-BE49-F238E27FC236}">
                <a16:creationId xmlns:a16="http://schemas.microsoft.com/office/drawing/2014/main" id="{A669F4D7-6315-4E92-A45E-86BD2EE8E861}"/>
              </a:ext>
            </a:extLst>
          </p:cNvPr>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9B141263-F474-4CEA-A1F4-41E9DB71973F}" type="datetimeFigureOut">
              <a:rPr lang="es-MX" smtClean="0"/>
              <a:t>04/01/2024</a:t>
            </a:fld>
            <a:endParaRPr lang="es-MX"/>
          </a:p>
        </p:txBody>
      </p:sp>
      <p:sp>
        <p:nvSpPr>
          <p:cNvPr id="4" name="Footer Placeholder 3">
            <a:extLst>
              <a:ext uri="{FF2B5EF4-FFF2-40B4-BE49-F238E27FC236}">
                <a16:creationId xmlns:a16="http://schemas.microsoft.com/office/drawing/2014/main" id="{0DFAFFDB-C960-4628-B596-8B432DEE94EB}"/>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s-MX"/>
          </a:p>
        </p:txBody>
      </p:sp>
      <p:sp>
        <p:nvSpPr>
          <p:cNvPr id="5" name="Slide Number Placeholder 4">
            <a:extLst>
              <a:ext uri="{FF2B5EF4-FFF2-40B4-BE49-F238E27FC236}">
                <a16:creationId xmlns:a16="http://schemas.microsoft.com/office/drawing/2014/main" id="{349F910F-2456-4D1F-9060-0EA542EFBF96}"/>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AB74F6A8-9A75-41AB-A344-BDFF0DBE7FD4}" type="slidenum">
              <a:rPr lang="es-MX" smtClean="0"/>
              <a:t>‹#›</a:t>
            </a:fld>
            <a:endParaRPr lang="es-MX"/>
          </a:p>
        </p:txBody>
      </p:sp>
    </p:spTree>
    <p:extLst>
      <p:ext uri="{BB962C8B-B14F-4D97-AF65-F5344CB8AC3E}">
        <p14:creationId xmlns:p14="http://schemas.microsoft.com/office/powerpoint/2010/main" val="4563892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99EADDC-7963-41A3-B46B-EAA02F930940}" type="datetimeFigureOut">
              <a:rPr lang="en-US" smtClean="0"/>
              <a:pPr/>
              <a:t>1/4/2024</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4FD5113-77E2-4600-BCD7-A2B5E88BFE62}" type="slidenum">
              <a:rPr lang="en-US" smtClean="0"/>
              <a:pPr/>
              <a:t>‹#›</a:t>
            </a:fld>
            <a:endParaRPr lang="en-US"/>
          </a:p>
        </p:txBody>
      </p:sp>
    </p:spTree>
    <p:extLst>
      <p:ext uri="{BB962C8B-B14F-4D97-AF65-F5344CB8AC3E}">
        <p14:creationId xmlns:p14="http://schemas.microsoft.com/office/powerpoint/2010/main" val="3210290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10"/>
          </p:nvPr>
        </p:nvSpPr>
        <p:spPr/>
        <p:txBody>
          <a:bodyPr/>
          <a:lstStyle/>
          <a:p>
            <a:fld id="{34FD5113-77E2-4600-BCD7-A2B5E88BFE62}" type="slidenum">
              <a:rPr lang="en-US" smtClean="0"/>
              <a:pPr/>
              <a:t>2</a:t>
            </a:fld>
            <a:endParaRPr lang="en-US"/>
          </a:p>
        </p:txBody>
      </p:sp>
    </p:spTree>
    <p:extLst>
      <p:ext uri="{BB962C8B-B14F-4D97-AF65-F5344CB8AC3E}">
        <p14:creationId xmlns:p14="http://schemas.microsoft.com/office/powerpoint/2010/main" val="2240131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lstStyle/>
          <a:p>
            <a:endParaRPr lang="es-MX" dirty="0"/>
          </a:p>
        </p:txBody>
      </p:sp>
      <p:sp>
        <p:nvSpPr>
          <p:cNvPr id="4" name="Slide Number Placeholder 3"/>
          <p:cNvSpPr>
            <a:spLocks noGrp="1"/>
          </p:cNvSpPr>
          <p:nvPr>
            <p:ph type="sldNum" sz="quarter" idx="10"/>
          </p:nvPr>
        </p:nvSpPr>
        <p:spPr/>
        <p:txBody>
          <a:bodyPr/>
          <a:lstStyle/>
          <a:p>
            <a:fld id="{34FD5113-77E2-4600-BCD7-A2B5E88BFE62}" type="slidenum">
              <a:rPr lang="en-US" smtClean="0"/>
              <a:pPr/>
              <a:t>3</a:t>
            </a:fld>
            <a:endParaRPr lang="en-US"/>
          </a:p>
        </p:txBody>
      </p:sp>
    </p:spTree>
    <p:extLst>
      <p:ext uri="{BB962C8B-B14F-4D97-AF65-F5344CB8AC3E}">
        <p14:creationId xmlns:p14="http://schemas.microsoft.com/office/powerpoint/2010/main" val="2975736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big H template_3-23.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4978400" y="1066800"/>
            <a:ext cx="6604000" cy="838200"/>
          </a:xfrm>
        </p:spPr>
        <p:txBody>
          <a:bodyPr>
            <a:noAutofit/>
          </a:bodyPr>
          <a:lstStyle>
            <a:lvl1pPr algn="r">
              <a:defRPr sz="4800" b="1">
                <a:solidFill>
                  <a:schemeClr val="bg1"/>
                </a:solidFill>
                <a:latin typeface="Myriad Pro" pitchFamily="34" charset="0"/>
                <a:cs typeface="Arial" pitchFamily="34" charset="0"/>
              </a:defRPr>
            </a:lvl1pPr>
          </a:lstStyle>
          <a:p>
            <a:r>
              <a:rPr lang="de-CH" dirty="0">
                <a:latin typeface="Myriad Pro" pitchFamily="34" charset="0"/>
              </a:rPr>
              <a:t>TITLE</a:t>
            </a:r>
            <a:endParaRPr lang="en-US" dirty="0"/>
          </a:p>
        </p:txBody>
      </p:sp>
      <p:sp>
        <p:nvSpPr>
          <p:cNvPr id="3" name="Subtitle 2"/>
          <p:cNvSpPr>
            <a:spLocks noGrp="1"/>
          </p:cNvSpPr>
          <p:nvPr>
            <p:ph type="subTitle" idx="1" hasCustomPrompt="1"/>
          </p:nvPr>
        </p:nvSpPr>
        <p:spPr>
          <a:xfrm>
            <a:off x="4978400" y="1828800"/>
            <a:ext cx="6604000" cy="533400"/>
          </a:xfrm>
        </p:spPr>
        <p:txBody>
          <a:bodyPr>
            <a:normAutofit/>
          </a:bodyPr>
          <a:lstStyle>
            <a:lvl1pPr marL="0" indent="0" algn="r">
              <a:buNone/>
              <a:defRPr sz="2800">
                <a:solidFill>
                  <a:schemeClr val="bg1"/>
                </a:solidFill>
                <a:latin typeface="Myriad Pro"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dirty="0"/>
              <a:t>By</a:t>
            </a:r>
            <a:endParaRPr lang="en-US" dirty="0"/>
          </a:p>
        </p:txBody>
      </p:sp>
      <p:grpSp>
        <p:nvGrpSpPr>
          <p:cNvPr id="6" name="Group 5">
            <a:extLst>
              <a:ext uri="{FF2B5EF4-FFF2-40B4-BE49-F238E27FC236}">
                <a16:creationId xmlns:a16="http://schemas.microsoft.com/office/drawing/2014/main" id="{C67EF5CD-83C2-42E4-9B21-500C435E5630}"/>
              </a:ext>
            </a:extLst>
          </p:cNvPr>
          <p:cNvGrpSpPr/>
          <p:nvPr userDrawn="1"/>
        </p:nvGrpSpPr>
        <p:grpSpPr>
          <a:xfrm>
            <a:off x="0" y="3429000"/>
            <a:ext cx="6705599" cy="3429000"/>
            <a:chOff x="4953000" y="1756569"/>
            <a:chExt cx="6705599" cy="3429000"/>
          </a:xfrm>
        </p:grpSpPr>
        <p:sp>
          <p:nvSpPr>
            <p:cNvPr id="7" name="Right Triangle 6">
              <a:extLst>
                <a:ext uri="{FF2B5EF4-FFF2-40B4-BE49-F238E27FC236}">
                  <a16:creationId xmlns:a16="http://schemas.microsoft.com/office/drawing/2014/main" id="{30E5C1EA-6ED5-4F2E-9BD0-C7079D172758}"/>
                </a:ext>
              </a:extLst>
            </p:cNvPr>
            <p:cNvSpPr/>
            <p:nvPr/>
          </p:nvSpPr>
          <p:spPr>
            <a:xfrm>
              <a:off x="4953000" y="1756569"/>
              <a:ext cx="6705599" cy="342900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 icon&#10;&#10;Description automatically generated with medium confidence">
              <a:extLst>
                <a:ext uri="{FF2B5EF4-FFF2-40B4-BE49-F238E27FC236}">
                  <a16:creationId xmlns:a16="http://schemas.microsoft.com/office/drawing/2014/main" id="{9C675245-F65E-4350-803E-044F4BFF50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3387" y="3368040"/>
              <a:ext cx="2987613" cy="1737360"/>
            </a:xfrm>
            <a:prstGeom prst="rect">
              <a:avLst/>
            </a:prstGeom>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98438"/>
            <a:ext cx="10972800" cy="715962"/>
          </a:xfrm>
        </p:spPr>
        <p:txBody>
          <a:bodyPr>
            <a:normAutofit/>
          </a:bodyPr>
          <a:lstStyle>
            <a:lvl1pPr>
              <a:defRPr sz="3600" b="1">
                <a:solidFill>
                  <a:schemeClr val="tx2"/>
                </a:solidFill>
                <a:latin typeface="Arial" pitchFamily="34" charset="0"/>
                <a:cs typeface="Arial" pitchFamily="34" charset="0"/>
              </a:defRPr>
            </a:lvl1pPr>
          </a:lstStyle>
          <a:p>
            <a:r>
              <a:rPr lang="de-CH" dirty="0"/>
              <a:t>Title</a:t>
            </a:r>
            <a:endParaRPr lang="en-US" dirty="0"/>
          </a:p>
        </p:txBody>
      </p:sp>
      <p:sp>
        <p:nvSpPr>
          <p:cNvPr id="11" name="Slide Number Placeholder 5"/>
          <p:cNvSpPr>
            <a:spLocks noGrp="1"/>
          </p:cNvSpPr>
          <p:nvPr>
            <p:ph type="sldNum" sz="quarter" idx="12"/>
          </p:nvPr>
        </p:nvSpPr>
        <p:spPr>
          <a:xfrm>
            <a:off x="8940800" y="6492876"/>
            <a:ext cx="2844800" cy="365125"/>
          </a:xfrm>
        </p:spPr>
        <p:txBody>
          <a:bodyPr/>
          <a:lstStyle>
            <a:lvl1pPr>
              <a:defRPr sz="1000">
                <a:latin typeface="Arial" pitchFamily="34" charset="0"/>
                <a:cs typeface="Arial" pitchFamily="34" charset="0"/>
              </a:defRPr>
            </a:lvl1pPr>
          </a:lstStyle>
          <a:p>
            <a:fld id="{5A3C5C2A-B869-45E5-8220-76464D3C79D4}" type="slidenum">
              <a:rPr lang="en-US" smtClean="0"/>
              <a:pPr/>
              <a:t>‹#›</a:t>
            </a:fld>
            <a:endParaRPr lang="en-US"/>
          </a:p>
        </p:txBody>
      </p:sp>
      <p:sp>
        <p:nvSpPr>
          <p:cNvPr id="13" name="Content Placeholder 2"/>
          <p:cNvSpPr>
            <a:spLocks noGrp="1"/>
          </p:cNvSpPr>
          <p:nvPr>
            <p:ph idx="1"/>
          </p:nvPr>
        </p:nvSpPr>
        <p:spPr>
          <a:xfrm>
            <a:off x="609600" y="1143000"/>
            <a:ext cx="10972800" cy="5029200"/>
          </a:xfrm>
        </p:spPr>
        <p:txBody>
          <a:bodyPr>
            <a:normAutofit/>
          </a:bodyPr>
          <a:lstStyle>
            <a:lvl1pPr>
              <a:defRPr sz="2800">
                <a:solidFill>
                  <a:schemeClr val="tx1">
                    <a:lumMod val="75000"/>
                    <a:lumOff val="25000"/>
                  </a:schemeClr>
                </a:solidFill>
                <a:latin typeface="Arial" pitchFamily="34" charset="0"/>
                <a:cs typeface="Arial" pitchFamily="34" charset="0"/>
              </a:defRPr>
            </a:lvl1pPr>
            <a:lvl2pPr>
              <a:defRPr sz="2400">
                <a:solidFill>
                  <a:schemeClr val="tx1">
                    <a:lumMod val="75000"/>
                    <a:lumOff val="25000"/>
                  </a:schemeClr>
                </a:solidFill>
                <a:latin typeface="Arial" pitchFamily="34" charset="0"/>
                <a:cs typeface="Arial" pitchFamily="34" charset="0"/>
              </a:defRPr>
            </a:lvl2pPr>
            <a:lvl3pPr>
              <a:defRPr sz="2000">
                <a:solidFill>
                  <a:schemeClr val="tx1">
                    <a:lumMod val="75000"/>
                    <a:lumOff val="25000"/>
                  </a:schemeClr>
                </a:solidFill>
                <a:latin typeface="Arial" pitchFamily="34" charset="0"/>
                <a:cs typeface="Arial" pitchFamily="34" charset="0"/>
              </a:defRPr>
            </a:lvl3pPr>
            <a:lvl4pPr>
              <a:defRPr sz="1800">
                <a:solidFill>
                  <a:schemeClr val="tx1">
                    <a:lumMod val="75000"/>
                    <a:lumOff val="25000"/>
                  </a:schemeClr>
                </a:solidFill>
                <a:latin typeface="Arial" pitchFamily="34" charset="0"/>
                <a:cs typeface="Arial" pitchFamily="34" charset="0"/>
              </a:defRPr>
            </a:lvl4pPr>
            <a:lvl5pPr>
              <a:defRPr sz="1800">
                <a:solidFill>
                  <a:schemeClr val="tx1">
                    <a:lumMod val="75000"/>
                    <a:lumOff val="25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8229600" y="6477001"/>
            <a:ext cx="3759200" cy="307777"/>
          </a:xfrm>
          <a:prstGeom prst="rect">
            <a:avLst/>
          </a:prstGeom>
          <a:noFill/>
        </p:spPr>
        <p:txBody>
          <a:bodyPr wrap="square" rtlCol="0">
            <a:spAutoFit/>
          </a:bodyPr>
          <a:lstStyle/>
          <a:p>
            <a:endParaRPr lang="de-CH" sz="700" dirty="0">
              <a:solidFill>
                <a:schemeClr val="tx1">
                  <a:lumMod val="65000"/>
                  <a:lumOff val="35000"/>
                </a:schemeClr>
              </a:solidFill>
              <a:latin typeface="Arial" pitchFamily="34" charset="0"/>
              <a:cs typeface="Arial" pitchFamily="34" charset="0"/>
            </a:endParaRPr>
          </a:p>
          <a:p>
            <a:r>
              <a:rPr lang="de-CH" sz="700" dirty="0">
                <a:solidFill>
                  <a:schemeClr val="tx1">
                    <a:lumMod val="65000"/>
                    <a:lumOff val="35000"/>
                  </a:schemeClr>
                </a:solidFill>
                <a:latin typeface="Arial" pitchFamily="34" charset="0"/>
                <a:cs typeface="Arial" pitchFamily="34" charset="0"/>
              </a:rPr>
              <a:t>Copyright</a:t>
            </a:r>
            <a:r>
              <a:rPr lang="de-CH" sz="700" baseline="0" dirty="0">
                <a:solidFill>
                  <a:schemeClr val="tx1">
                    <a:lumMod val="65000"/>
                    <a:lumOff val="35000"/>
                  </a:schemeClr>
                </a:solidFill>
                <a:latin typeface="Arial" pitchFamily="34" charset="0"/>
                <a:cs typeface="Arial" pitchFamily="34" charset="0"/>
              </a:rPr>
              <a:t> © 2016  CEMEX Research Group AG</a:t>
            </a:r>
            <a:endParaRPr lang="en-US" sz="700" dirty="0">
              <a:solidFill>
                <a:schemeClr val="tx1">
                  <a:lumMod val="65000"/>
                  <a:lumOff val="35000"/>
                </a:schemeClr>
              </a:solidFill>
              <a:latin typeface="Arial" pitchFamily="34" charset="0"/>
              <a:cs typeface="Arial"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26813A-F5F6-43F2-BEE7-44A3364FCA03}" type="datetime1">
              <a:rPr lang="en-US" smtClean="0"/>
              <a:pPr/>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ADCA93-303B-447C-8127-05D58063D631}" type="datetime1">
              <a:rPr lang="en-US" smtClean="0"/>
              <a:pPr/>
              <a:t>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B0904A-CD0D-45ED-991D-39A19B0C5870}" type="datetime1">
              <a:rPr lang="en-US" smtClean="0"/>
              <a:pPr/>
              <a:t>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52D6A-2F6C-4B55-AD6D-970B066B8108}" type="datetime1">
              <a:rPr lang="en-US" smtClean="0"/>
              <a:pPr/>
              <a:t>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269440-5063-4A30-A790-63427CB41C53}" type="datetime1">
              <a:rPr lang="en-US" smtClean="0"/>
              <a:pPr/>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8885D1-D328-4A27-9341-0D4B90D57C26}" type="datetime1">
              <a:rPr lang="en-US" smtClean="0"/>
              <a:pPr/>
              <a:t>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6F55A-E302-46AB-9D72-4F7F11B6DBBC}" type="datetime1">
              <a:rPr lang="en-US" smtClean="0"/>
              <a:pPr/>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descr="big H template_3-25.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itle 1"/>
          <p:cNvSpPr>
            <a:spLocks noGrp="1"/>
          </p:cNvSpPr>
          <p:nvPr>
            <p:ph type="ctrTitle" hasCustomPrompt="1"/>
          </p:nvPr>
        </p:nvSpPr>
        <p:spPr>
          <a:xfrm>
            <a:off x="4978400" y="1066800"/>
            <a:ext cx="6604000" cy="838200"/>
          </a:xfrm>
        </p:spPr>
        <p:txBody>
          <a:bodyPr>
            <a:noAutofit/>
          </a:bodyPr>
          <a:lstStyle>
            <a:lvl1pPr algn="r">
              <a:defRPr sz="4800" b="1">
                <a:solidFill>
                  <a:schemeClr val="bg1"/>
                </a:solidFill>
                <a:latin typeface="Myriad Pro" pitchFamily="34" charset="0"/>
                <a:cs typeface="Arial" pitchFamily="34" charset="0"/>
              </a:defRPr>
            </a:lvl1pPr>
          </a:lstStyle>
          <a:p>
            <a:r>
              <a:rPr lang="de-CH" dirty="0">
                <a:latin typeface="Myriad Pro" pitchFamily="34" charset="0"/>
              </a:rPr>
              <a:t>TITLE</a:t>
            </a:r>
            <a:endParaRPr lang="en-US" dirty="0"/>
          </a:p>
        </p:txBody>
      </p:sp>
      <p:sp>
        <p:nvSpPr>
          <p:cNvPr id="9" name="Subtitle 2"/>
          <p:cNvSpPr>
            <a:spLocks noGrp="1"/>
          </p:cNvSpPr>
          <p:nvPr>
            <p:ph type="subTitle" idx="1" hasCustomPrompt="1"/>
          </p:nvPr>
        </p:nvSpPr>
        <p:spPr>
          <a:xfrm>
            <a:off x="4978400" y="1828800"/>
            <a:ext cx="6604000" cy="533400"/>
          </a:xfrm>
        </p:spPr>
        <p:txBody>
          <a:bodyPr>
            <a:normAutofit/>
          </a:bodyPr>
          <a:lstStyle>
            <a:lvl1pPr marL="0" indent="0" algn="r">
              <a:buNone/>
              <a:defRPr sz="2800">
                <a:solidFill>
                  <a:schemeClr val="bg1"/>
                </a:solidFill>
                <a:latin typeface="Myriad Pro"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dirty="0"/>
              <a:t>By</a:t>
            </a:r>
            <a:endParaRPr lang="en-US" dirty="0"/>
          </a:p>
        </p:txBody>
      </p:sp>
      <p:grpSp>
        <p:nvGrpSpPr>
          <p:cNvPr id="7" name="Group 6">
            <a:extLst>
              <a:ext uri="{FF2B5EF4-FFF2-40B4-BE49-F238E27FC236}">
                <a16:creationId xmlns:a16="http://schemas.microsoft.com/office/drawing/2014/main" id="{C6BE9F18-7B29-4B10-A207-58DC5C125874}"/>
              </a:ext>
            </a:extLst>
          </p:cNvPr>
          <p:cNvGrpSpPr/>
          <p:nvPr userDrawn="1"/>
        </p:nvGrpSpPr>
        <p:grpSpPr>
          <a:xfrm>
            <a:off x="0" y="3429000"/>
            <a:ext cx="6705599" cy="3429000"/>
            <a:chOff x="4953000" y="1756569"/>
            <a:chExt cx="6705599" cy="3429000"/>
          </a:xfrm>
        </p:grpSpPr>
        <p:sp>
          <p:nvSpPr>
            <p:cNvPr id="8" name="Right Triangle 7">
              <a:extLst>
                <a:ext uri="{FF2B5EF4-FFF2-40B4-BE49-F238E27FC236}">
                  <a16:creationId xmlns:a16="http://schemas.microsoft.com/office/drawing/2014/main" id="{84B151FB-E2F1-4C79-ACB2-FBA20348F3DF}"/>
                </a:ext>
              </a:extLst>
            </p:cNvPr>
            <p:cNvSpPr/>
            <p:nvPr/>
          </p:nvSpPr>
          <p:spPr>
            <a:xfrm>
              <a:off x="4953000" y="1756569"/>
              <a:ext cx="6705599" cy="3429000"/>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Logo, icon&#10;&#10;Description automatically generated with medium confidence">
              <a:extLst>
                <a:ext uri="{FF2B5EF4-FFF2-40B4-BE49-F238E27FC236}">
                  <a16:creationId xmlns:a16="http://schemas.microsoft.com/office/drawing/2014/main" id="{468AB606-DEF6-48C8-AA89-96901CF198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3387" y="3368040"/>
              <a:ext cx="2987613" cy="1737360"/>
            </a:xfrm>
            <a:prstGeom prst="rect">
              <a:avLst/>
            </a:prstGeom>
          </p:spPr>
        </p:pic>
      </p:gr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F54027-D3CE-46AD-8326-CD2BB0815933}" type="datetime1">
              <a:rPr lang="en-US" smtClean="0"/>
              <a:pPr/>
              <a:t>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C5C2A-B869-45E5-8220-76464D3C79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descr="big H template-11.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36693"/>
            <a:ext cx="12192000" cy="6858000"/>
          </a:xfrm>
          <a:prstGeom prst="rect">
            <a:avLst/>
          </a:prstGeom>
        </p:spPr>
      </p:pic>
      <p:sp>
        <p:nvSpPr>
          <p:cNvPr id="6" name="Slide Number Placeholder 5"/>
          <p:cNvSpPr>
            <a:spLocks noGrp="1"/>
          </p:cNvSpPr>
          <p:nvPr>
            <p:ph type="sldNum" sz="quarter" idx="12"/>
          </p:nvPr>
        </p:nvSpPr>
        <p:spPr>
          <a:xfrm>
            <a:off x="11023600" y="6366878"/>
            <a:ext cx="1117600" cy="365125"/>
          </a:xfrm>
        </p:spPr>
        <p:txBody>
          <a:bodyPr/>
          <a:lstStyle/>
          <a:p>
            <a:fld id="{F43F1C2F-A793-43C0-85B6-3A747D379D0A}" type="slidenum">
              <a:rPr lang="de-CH" smtClean="0"/>
              <a:pPr/>
              <a:t>‹#›</a:t>
            </a:fld>
            <a:endParaRPr lang="de-CH" dirty="0"/>
          </a:p>
        </p:txBody>
      </p:sp>
      <p:sp>
        <p:nvSpPr>
          <p:cNvPr id="9" name="Title 1"/>
          <p:cNvSpPr>
            <a:spLocks noGrp="1"/>
          </p:cNvSpPr>
          <p:nvPr>
            <p:ph type="title" hasCustomPrompt="1"/>
          </p:nvPr>
        </p:nvSpPr>
        <p:spPr>
          <a:xfrm>
            <a:off x="609600" y="198438"/>
            <a:ext cx="9956800" cy="715962"/>
          </a:xfrm>
        </p:spPr>
        <p:txBody>
          <a:bodyPr>
            <a:normAutofit/>
          </a:bodyPr>
          <a:lstStyle>
            <a:lvl1pPr algn="l">
              <a:defRPr sz="3600" b="1" baseline="0">
                <a:solidFill>
                  <a:schemeClr val="accent3"/>
                </a:solidFill>
                <a:latin typeface="Arial" pitchFamily="34" charset="0"/>
                <a:cs typeface="Arial" pitchFamily="34" charset="0"/>
              </a:defRPr>
            </a:lvl1pPr>
          </a:lstStyle>
          <a:p>
            <a:r>
              <a:rPr lang="de-CH" dirty="0"/>
              <a:t>  Title</a:t>
            </a:r>
            <a:endParaRPr lang="en-US" dirty="0"/>
          </a:p>
        </p:txBody>
      </p:sp>
      <p:sp>
        <p:nvSpPr>
          <p:cNvPr id="10" name="Content Placeholder 2"/>
          <p:cNvSpPr>
            <a:spLocks noGrp="1"/>
          </p:cNvSpPr>
          <p:nvPr>
            <p:ph idx="1"/>
          </p:nvPr>
        </p:nvSpPr>
        <p:spPr>
          <a:xfrm>
            <a:off x="609600" y="914400"/>
            <a:ext cx="10972800" cy="5181600"/>
          </a:xfrm>
        </p:spPr>
        <p:txBody>
          <a:bodyPr>
            <a:normAutofit/>
          </a:bodyPr>
          <a:lstStyle>
            <a:lvl1pPr>
              <a:defRPr sz="2800">
                <a:solidFill>
                  <a:schemeClr val="tx1">
                    <a:lumMod val="75000"/>
                    <a:lumOff val="25000"/>
                  </a:schemeClr>
                </a:solidFill>
                <a:latin typeface="Arial" pitchFamily="34" charset="0"/>
                <a:cs typeface="Arial" pitchFamily="34" charset="0"/>
              </a:defRPr>
            </a:lvl1pPr>
            <a:lvl2pPr>
              <a:defRPr sz="2400">
                <a:solidFill>
                  <a:schemeClr val="tx1">
                    <a:lumMod val="75000"/>
                    <a:lumOff val="25000"/>
                  </a:schemeClr>
                </a:solidFill>
                <a:latin typeface="Arial" pitchFamily="34" charset="0"/>
                <a:cs typeface="Arial" pitchFamily="34" charset="0"/>
              </a:defRPr>
            </a:lvl2pPr>
            <a:lvl3pPr>
              <a:defRPr sz="2000">
                <a:solidFill>
                  <a:schemeClr val="tx1">
                    <a:lumMod val="75000"/>
                    <a:lumOff val="25000"/>
                  </a:schemeClr>
                </a:solidFill>
                <a:latin typeface="Arial" pitchFamily="34" charset="0"/>
                <a:cs typeface="Arial" pitchFamily="34" charset="0"/>
              </a:defRPr>
            </a:lvl3pPr>
            <a:lvl4pPr>
              <a:defRPr sz="1800">
                <a:solidFill>
                  <a:schemeClr val="tx1">
                    <a:lumMod val="75000"/>
                    <a:lumOff val="25000"/>
                  </a:schemeClr>
                </a:solidFill>
                <a:latin typeface="Arial" pitchFamily="34" charset="0"/>
                <a:cs typeface="Arial" pitchFamily="34" charset="0"/>
              </a:defRPr>
            </a:lvl4pPr>
            <a:lvl5pPr>
              <a:defRPr sz="1800">
                <a:solidFill>
                  <a:schemeClr val="tx1">
                    <a:lumMod val="75000"/>
                    <a:lumOff val="25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a:extLst>
              <a:ext uri="{FF2B5EF4-FFF2-40B4-BE49-F238E27FC236}">
                <a16:creationId xmlns:a16="http://schemas.microsoft.com/office/drawing/2014/main" id="{874ED985-DDF0-4C06-A7AB-9433266816F0}"/>
              </a:ext>
            </a:extLst>
          </p:cNvPr>
          <p:cNvGrpSpPr/>
          <p:nvPr userDrawn="1"/>
        </p:nvGrpSpPr>
        <p:grpSpPr>
          <a:xfrm>
            <a:off x="84667" y="6046370"/>
            <a:ext cx="11142133" cy="707886"/>
            <a:chOff x="76200" y="6096000"/>
            <a:chExt cx="8763000" cy="785110"/>
          </a:xfrm>
        </p:grpSpPr>
        <p:pic>
          <p:nvPicPr>
            <p:cNvPr id="12" name="Picture 11">
              <a:extLst>
                <a:ext uri="{FF2B5EF4-FFF2-40B4-BE49-F238E27FC236}">
                  <a16:creationId xmlns:a16="http://schemas.microsoft.com/office/drawing/2014/main" id="{B0DA2590-21F0-4A69-8B95-15AB7C5B8E9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14400" y="6248400"/>
              <a:ext cx="7924800" cy="622300"/>
            </a:xfrm>
            <a:prstGeom prst="rect">
              <a:avLst/>
            </a:prstGeom>
          </p:spPr>
        </p:pic>
        <p:sp>
          <p:nvSpPr>
            <p:cNvPr id="13" name="TextBox 12">
              <a:extLst>
                <a:ext uri="{FF2B5EF4-FFF2-40B4-BE49-F238E27FC236}">
                  <a16:creationId xmlns:a16="http://schemas.microsoft.com/office/drawing/2014/main" id="{A0F73065-525C-473E-8019-7718829DE621}"/>
                </a:ext>
              </a:extLst>
            </p:cNvPr>
            <p:cNvSpPr txBox="1"/>
            <p:nvPr/>
          </p:nvSpPr>
          <p:spPr>
            <a:xfrm>
              <a:off x="76200" y="6096000"/>
              <a:ext cx="847091" cy="785110"/>
            </a:xfrm>
            <a:prstGeom prst="rect">
              <a:avLst/>
            </a:prstGeom>
            <a:noFill/>
          </p:spPr>
          <p:txBody>
            <a:bodyPr wrap="square" rtlCol="0">
              <a:spAutoFit/>
            </a:bodyPr>
            <a:lstStyle/>
            <a:p>
              <a:pPr algn="ctr"/>
              <a:r>
                <a:rPr lang="en-US" sz="1200" b="1" dirty="0"/>
                <a:t>Health Essentials</a:t>
              </a:r>
            </a:p>
            <a:p>
              <a:pPr algn="ctr"/>
              <a:r>
                <a:rPr lang="en-US" sz="800" b="1" i="1" dirty="0"/>
                <a:t>Circle those applicable</a:t>
              </a: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descr="big H template_2-19.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Slide Number Placeholder 5"/>
          <p:cNvSpPr>
            <a:spLocks noGrp="1"/>
          </p:cNvSpPr>
          <p:nvPr>
            <p:ph type="sldNum" sz="quarter" idx="12"/>
          </p:nvPr>
        </p:nvSpPr>
        <p:spPr>
          <a:xfrm>
            <a:off x="8940800" y="6367047"/>
            <a:ext cx="2844800" cy="365125"/>
          </a:xfrm>
        </p:spPr>
        <p:txBody>
          <a:bodyPr/>
          <a:lstStyle/>
          <a:p>
            <a:fld id="{F43F1C2F-A793-43C0-85B6-3A747D379D0A}" type="slidenum">
              <a:rPr lang="de-CH" smtClean="0"/>
              <a:pPr/>
              <a:t>‹#›</a:t>
            </a:fld>
            <a:endParaRPr lang="de-CH" dirty="0"/>
          </a:p>
        </p:txBody>
      </p:sp>
      <p:sp>
        <p:nvSpPr>
          <p:cNvPr id="11" name="TextBox 10"/>
          <p:cNvSpPr txBox="1"/>
          <p:nvPr userDrawn="1"/>
        </p:nvSpPr>
        <p:spPr>
          <a:xfrm>
            <a:off x="8737600" y="6443246"/>
            <a:ext cx="3759200" cy="338554"/>
          </a:xfrm>
          <a:prstGeom prst="rect">
            <a:avLst/>
          </a:prstGeom>
          <a:noFill/>
        </p:spPr>
        <p:txBody>
          <a:bodyPr wrap="square" rtlCol="0">
            <a:spAutoFit/>
          </a:bodyPr>
          <a:lstStyle/>
          <a:p>
            <a:endParaRPr lang="de-CH" sz="800" dirty="0">
              <a:solidFill>
                <a:schemeClr val="tx1">
                  <a:lumMod val="65000"/>
                  <a:lumOff val="35000"/>
                </a:schemeClr>
              </a:solidFill>
              <a:latin typeface="Arial" pitchFamily="34" charset="0"/>
              <a:cs typeface="Arial" pitchFamily="34" charset="0"/>
            </a:endParaRPr>
          </a:p>
          <a:p>
            <a:r>
              <a:rPr lang="de-CH" sz="800" dirty="0">
                <a:solidFill>
                  <a:schemeClr val="tx1">
                    <a:lumMod val="65000"/>
                    <a:lumOff val="35000"/>
                  </a:schemeClr>
                </a:solidFill>
                <a:latin typeface="Arial" pitchFamily="34" charset="0"/>
                <a:cs typeface="Arial" pitchFamily="34" charset="0"/>
              </a:rPr>
              <a:t>Copyright</a:t>
            </a:r>
            <a:r>
              <a:rPr lang="de-CH" sz="800" baseline="0" dirty="0">
                <a:solidFill>
                  <a:schemeClr val="tx1">
                    <a:lumMod val="65000"/>
                    <a:lumOff val="35000"/>
                  </a:schemeClr>
                </a:solidFill>
                <a:latin typeface="Arial" pitchFamily="34" charset="0"/>
                <a:cs typeface="Arial" pitchFamily="34" charset="0"/>
              </a:rPr>
              <a:t> © 2016  CEMEX Research Group AG</a:t>
            </a:r>
            <a:endParaRPr lang="en-US" sz="800" dirty="0">
              <a:solidFill>
                <a:schemeClr val="tx1">
                  <a:lumMod val="65000"/>
                  <a:lumOff val="35000"/>
                </a:schemeClr>
              </a:solidFill>
              <a:latin typeface="Arial" pitchFamily="34" charset="0"/>
              <a:cs typeface="Arial" pitchFamily="34" charset="0"/>
            </a:endParaRPr>
          </a:p>
        </p:txBody>
      </p:sp>
      <p:sp>
        <p:nvSpPr>
          <p:cNvPr id="8" name="Title 1"/>
          <p:cNvSpPr>
            <a:spLocks noGrp="1"/>
          </p:cNvSpPr>
          <p:nvPr>
            <p:ph type="title" hasCustomPrompt="1"/>
          </p:nvPr>
        </p:nvSpPr>
        <p:spPr>
          <a:xfrm>
            <a:off x="609600" y="198438"/>
            <a:ext cx="9956800" cy="715962"/>
          </a:xfrm>
        </p:spPr>
        <p:txBody>
          <a:bodyPr>
            <a:normAutofit/>
          </a:bodyPr>
          <a:lstStyle>
            <a:lvl1pPr algn="l">
              <a:defRPr sz="3600" b="1" baseline="0">
                <a:solidFill>
                  <a:srgbClr val="3061AB"/>
                </a:solidFill>
                <a:latin typeface="Arial" pitchFamily="34" charset="0"/>
                <a:cs typeface="Arial" pitchFamily="34" charset="0"/>
              </a:defRPr>
            </a:lvl1pPr>
          </a:lstStyle>
          <a:p>
            <a:r>
              <a:rPr lang="de-CH" dirty="0"/>
              <a:t>  Title</a:t>
            </a:r>
            <a:endParaRPr lang="en-US" dirty="0"/>
          </a:p>
        </p:txBody>
      </p:sp>
      <p:sp>
        <p:nvSpPr>
          <p:cNvPr id="12" name="Content Placeholder 2"/>
          <p:cNvSpPr>
            <a:spLocks noGrp="1"/>
          </p:cNvSpPr>
          <p:nvPr>
            <p:ph idx="1"/>
          </p:nvPr>
        </p:nvSpPr>
        <p:spPr>
          <a:xfrm>
            <a:off x="609600" y="1143000"/>
            <a:ext cx="10972800" cy="5181600"/>
          </a:xfrm>
        </p:spPr>
        <p:txBody>
          <a:bodyPr>
            <a:normAutofit/>
          </a:bodyPr>
          <a:lstStyle>
            <a:lvl1pPr>
              <a:defRPr sz="2800">
                <a:solidFill>
                  <a:schemeClr val="tx1">
                    <a:lumMod val="75000"/>
                    <a:lumOff val="25000"/>
                  </a:schemeClr>
                </a:solidFill>
                <a:latin typeface="Arial" pitchFamily="34" charset="0"/>
                <a:cs typeface="Arial" pitchFamily="34" charset="0"/>
              </a:defRPr>
            </a:lvl1pPr>
            <a:lvl2pPr>
              <a:defRPr sz="2400">
                <a:solidFill>
                  <a:schemeClr val="tx1">
                    <a:lumMod val="75000"/>
                    <a:lumOff val="25000"/>
                  </a:schemeClr>
                </a:solidFill>
                <a:latin typeface="Arial" pitchFamily="34" charset="0"/>
                <a:cs typeface="Arial" pitchFamily="34" charset="0"/>
              </a:defRPr>
            </a:lvl2pPr>
            <a:lvl3pPr>
              <a:defRPr sz="2000">
                <a:solidFill>
                  <a:schemeClr val="tx1">
                    <a:lumMod val="75000"/>
                    <a:lumOff val="25000"/>
                  </a:schemeClr>
                </a:solidFill>
                <a:latin typeface="Arial" pitchFamily="34" charset="0"/>
                <a:cs typeface="Arial" pitchFamily="34" charset="0"/>
              </a:defRPr>
            </a:lvl3pPr>
            <a:lvl4pPr>
              <a:defRPr sz="1800">
                <a:solidFill>
                  <a:schemeClr val="tx1">
                    <a:lumMod val="75000"/>
                    <a:lumOff val="25000"/>
                  </a:schemeClr>
                </a:solidFill>
                <a:latin typeface="Arial" pitchFamily="34" charset="0"/>
                <a:cs typeface="Arial" pitchFamily="34" charset="0"/>
              </a:defRPr>
            </a:lvl4pPr>
            <a:lvl5pPr>
              <a:defRPr sz="1800">
                <a:solidFill>
                  <a:schemeClr val="tx1">
                    <a:lumMod val="75000"/>
                    <a:lumOff val="25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7" name="Picture 6" descr="big H template_3-24.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Rectangle 9"/>
          <p:cNvSpPr/>
          <p:nvPr userDrawn="1"/>
        </p:nvSpPr>
        <p:spPr>
          <a:xfrm>
            <a:off x="5181600" y="4267200"/>
            <a:ext cx="6299200"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6" name="Picture 5" descr="big H template_3-26.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940800" y="6367047"/>
            <a:ext cx="2844800" cy="365125"/>
          </a:xfrm>
        </p:spPr>
        <p:txBody>
          <a:bodyPr/>
          <a:lstStyle/>
          <a:p>
            <a:fld id="{F43F1C2F-A793-43C0-85B6-3A747D379D0A}" type="slidenum">
              <a:rPr lang="de-CH" smtClean="0"/>
              <a:pPr/>
              <a:t>‹#›</a:t>
            </a:fld>
            <a:endParaRPr lang="de-CH" dirty="0"/>
          </a:p>
        </p:txBody>
      </p:sp>
      <p:sp>
        <p:nvSpPr>
          <p:cNvPr id="9" name="Title 1"/>
          <p:cNvSpPr>
            <a:spLocks noGrp="1"/>
          </p:cNvSpPr>
          <p:nvPr>
            <p:ph type="title" hasCustomPrompt="1"/>
          </p:nvPr>
        </p:nvSpPr>
        <p:spPr>
          <a:xfrm>
            <a:off x="609600" y="228600"/>
            <a:ext cx="10972800" cy="715962"/>
          </a:xfrm>
        </p:spPr>
        <p:txBody>
          <a:bodyPr>
            <a:normAutofit/>
          </a:bodyPr>
          <a:lstStyle>
            <a:lvl1pPr algn="l">
              <a:defRPr sz="3600" b="1" baseline="0">
                <a:solidFill>
                  <a:schemeClr val="accent3"/>
                </a:solidFill>
                <a:latin typeface="Arial" pitchFamily="34" charset="0"/>
                <a:cs typeface="Arial" pitchFamily="34" charset="0"/>
              </a:defRPr>
            </a:lvl1pPr>
          </a:lstStyle>
          <a:p>
            <a:r>
              <a:rPr lang="de-CH" dirty="0"/>
              <a:t>  Title</a:t>
            </a:r>
            <a:endParaRPr lang="en-US" dirty="0"/>
          </a:p>
        </p:txBody>
      </p:sp>
      <p:sp>
        <p:nvSpPr>
          <p:cNvPr id="10" name="Content Placeholder 2"/>
          <p:cNvSpPr>
            <a:spLocks noGrp="1"/>
          </p:cNvSpPr>
          <p:nvPr>
            <p:ph idx="1"/>
          </p:nvPr>
        </p:nvSpPr>
        <p:spPr>
          <a:xfrm>
            <a:off x="609600" y="1143000"/>
            <a:ext cx="10972800" cy="5181600"/>
          </a:xfrm>
        </p:spPr>
        <p:txBody>
          <a:bodyPr>
            <a:normAutofit/>
          </a:bodyPr>
          <a:lstStyle>
            <a:lvl1pPr>
              <a:defRPr sz="2800">
                <a:solidFill>
                  <a:schemeClr val="tx1">
                    <a:lumMod val="75000"/>
                    <a:lumOff val="25000"/>
                  </a:schemeClr>
                </a:solidFill>
                <a:latin typeface="Arial" pitchFamily="34" charset="0"/>
                <a:cs typeface="Arial" pitchFamily="34" charset="0"/>
              </a:defRPr>
            </a:lvl1pPr>
            <a:lvl2pPr>
              <a:defRPr sz="2400">
                <a:solidFill>
                  <a:schemeClr val="tx1">
                    <a:lumMod val="75000"/>
                    <a:lumOff val="25000"/>
                  </a:schemeClr>
                </a:solidFill>
                <a:latin typeface="Arial" pitchFamily="34" charset="0"/>
                <a:cs typeface="Arial" pitchFamily="34" charset="0"/>
              </a:defRPr>
            </a:lvl2pPr>
            <a:lvl3pPr>
              <a:defRPr sz="2000">
                <a:solidFill>
                  <a:schemeClr val="tx1">
                    <a:lumMod val="75000"/>
                    <a:lumOff val="25000"/>
                  </a:schemeClr>
                </a:solidFill>
                <a:latin typeface="Arial" pitchFamily="34" charset="0"/>
                <a:cs typeface="Arial" pitchFamily="34" charset="0"/>
              </a:defRPr>
            </a:lvl3pPr>
            <a:lvl4pPr>
              <a:defRPr sz="1800">
                <a:solidFill>
                  <a:schemeClr val="tx1">
                    <a:lumMod val="75000"/>
                    <a:lumOff val="25000"/>
                  </a:schemeClr>
                </a:solidFill>
                <a:latin typeface="Arial" pitchFamily="34" charset="0"/>
                <a:cs typeface="Arial" pitchFamily="34" charset="0"/>
              </a:defRPr>
            </a:lvl4pPr>
            <a:lvl5pPr>
              <a:defRPr sz="1800">
                <a:solidFill>
                  <a:schemeClr val="tx1">
                    <a:lumMod val="75000"/>
                    <a:lumOff val="25000"/>
                  </a:schemeClr>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userDrawn="1"/>
        </p:nvSpPr>
        <p:spPr>
          <a:xfrm>
            <a:off x="8737600" y="6443246"/>
            <a:ext cx="3759200" cy="338554"/>
          </a:xfrm>
          <a:prstGeom prst="rect">
            <a:avLst/>
          </a:prstGeom>
          <a:noFill/>
        </p:spPr>
        <p:txBody>
          <a:bodyPr wrap="square" rtlCol="0">
            <a:spAutoFit/>
          </a:bodyPr>
          <a:lstStyle/>
          <a:p>
            <a:endParaRPr lang="de-CH" sz="800" dirty="0">
              <a:solidFill>
                <a:schemeClr val="tx1">
                  <a:lumMod val="65000"/>
                  <a:lumOff val="35000"/>
                </a:schemeClr>
              </a:solidFill>
              <a:latin typeface="Arial" pitchFamily="34" charset="0"/>
              <a:cs typeface="Arial" pitchFamily="34" charset="0"/>
            </a:endParaRPr>
          </a:p>
          <a:p>
            <a:r>
              <a:rPr lang="de-CH" sz="800" dirty="0">
                <a:solidFill>
                  <a:schemeClr val="tx1">
                    <a:lumMod val="65000"/>
                    <a:lumOff val="35000"/>
                  </a:schemeClr>
                </a:solidFill>
                <a:latin typeface="Arial" pitchFamily="34" charset="0"/>
                <a:cs typeface="Arial" pitchFamily="34" charset="0"/>
              </a:rPr>
              <a:t>Copyright</a:t>
            </a:r>
            <a:r>
              <a:rPr lang="de-CH" sz="800" baseline="0" dirty="0">
                <a:solidFill>
                  <a:schemeClr val="tx1">
                    <a:lumMod val="65000"/>
                    <a:lumOff val="35000"/>
                  </a:schemeClr>
                </a:solidFill>
                <a:latin typeface="Arial" pitchFamily="34" charset="0"/>
                <a:cs typeface="Arial" pitchFamily="34" charset="0"/>
              </a:rPr>
              <a:t> © 2016  CEMEX Research Group AG</a:t>
            </a:r>
            <a:endParaRPr lang="en-US" sz="800" dirty="0">
              <a:solidFill>
                <a:schemeClr val="tx1">
                  <a:lumMod val="65000"/>
                  <a:lumOff val="35000"/>
                </a:schemeClr>
              </a:solidFill>
              <a:latin typeface="Arial" pitchFamily="34" charset="0"/>
              <a:cs typeface="Arial"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extBox 3"/>
          <p:cNvSpPr txBox="1"/>
          <p:nvPr userDrawn="1"/>
        </p:nvSpPr>
        <p:spPr>
          <a:xfrm>
            <a:off x="1727200" y="1676401"/>
            <a:ext cx="8940800" cy="1323439"/>
          </a:xfrm>
          <a:prstGeom prst="rect">
            <a:avLst/>
          </a:prstGeom>
          <a:noFill/>
        </p:spPr>
        <p:txBody>
          <a:bodyPr wrap="square" rtlCol="0">
            <a:spAutoFit/>
          </a:bodyPr>
          <a:lstStyle/>
          <a:p>
            <a:r>
              <a:rPr lang="de-CH" sz="8000" b="0" dirty="0">
                <a:solidFill>
                  <a:schemeClr val="bg1"/>
                </a:solidFill>
                <a:latin typeface="Myriad Pro" pitchFamily="34" charset="0"/>
              </a:rPr>
              <a:t>THANK</a:t>
            </a:r>
            <a:r>
              <a:rPr lang="de-CH" sz="8000" b="0" baseline="0" dirty="0">
                <a:solidFill>
                  <a:schemeClr val="bg1"/>
                </a:solidFill>
                <a:latin typeface="Myriad Pro" pitchFamily="34" charset="0"/>
              </a:rPr>
              <a:t> YOU</a:t>
            </a:r>
            <a:endParaRPr lang="en-US" sz="8000" b="0" dirty="0">
              <a:solidFill>
                <a:schemeClr val="bg1"/>
              </a:solidFill>
              <a:latin typeface="Myriad Pro"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1B07B-DC38-4F0A-891B-7D71A1C44303}" type="datetime1">
              <a:rPr lang="en-US" smtClean="0"/>
              <a:pPr/>
              <a:t>1/4/2024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C5C2A-B869-45E5-8220-76464D3C79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3" r:id="rId2"/>
    <p:sldLayoutId id="2147483660" r:id="rId3"/>
    <p:sldLayoutId id="2147483664" r:id="rId4"/>
    <p:sldLayoutId id="2147483669" r:id="rId5"/>
    <p:sldLayoutId id="2147483666" r:id="rId6"/>
    <p:sldLayoutId id="2147483667" r:id="rId7"/>
    <p:sldLayoutId id="2147483665" r:id="rId8"/>
    <p:sldLayoutId id="2147483651" r:id="rId9"/>
    <p:sldLayoutId id="2147483670" r:id="rId10"/>
    <p:sldLayoutId id="2147483668" r:id="rId11"/>
    <p:sldLayoutId id="2147483662" r:id="rId12"/>
    <p:sldLayoutId id="2147483652" r:id="rId13"/>
    <p:sldLayoutId id="2147483653" r:id="rId14"/>
    <p:sldLayoutId id="2147483654" r:id="rId15"/>
    <p:sldLayoutId id="2147483655" r:id="rId16"/>
    <p:sldLayoutId id="2147483656" r:id="rId17"/>
    <p:sldLayoutId id="2147483657" r:id="rId18"/>
    <p:sldLayoutId id="2147483658" r:id="rId19"/>
    <p:sldLayoutId id="2147483659" r:id="rId2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503238"/>
            <a:ext cx="8226425" cy="838200"/>
          </a:xfrm>
        </p:spPr>
        <p:txBody>
          <a:bodyPr/>
          <a:lstStyle/>
          <a:p>
            <a:r>
              <a:rPr lang="en-US" sz="4400" dirty="0">
                <a:latin typeface="Arial" charset="0"/>
                <a:ea typeface="Arial" charset="0"/>
                <a:cs typeface="Arial" charset="0"/>
              </a:rPr>
              <a:t> Health Awards 2023</a:t>
            </a:r>
          </a:p>
        </p:txBody>
      </p:sp>
      <p:sp>
        <p:nvSpPr>
          <p:cNvPr id="3" name="Subtitle 2"/>
          <p:cNvSpPr>
            <a:spLocks noGrp="1"/>
          </p:cNvSpPr>
          <p:nvPr>
            <p:ph type="subTitle" idx="1"/>
          </p:nvPr>
        </p:nvSpPr>
        <p:spPr>
          <a:xfrm>
            <a:off x="6931024" y="1265238"/>
            <a:ext cx="4953000" cy="982662"/>
          </a:xfrm>
        </p:spPr>
        <p:txBody>
          <a:bodyPr>
            <a:normAutofit lnSpcReduction="10000"/>
          </a:bodyPr>
          <a:lstStyle/>
          <a:p>
            <a:r>
              <a:rPr lang="en-US" dirty="0">
                <a:latin typeface="Arial" charset="0"/>
                <a:ea typeface="Arial" charset="0"/>
                <a:cs typeface="Arial" charset="0"/>
              </a:rPr>
              <a:t>[Insert country name]</a:t>
            </a:r>
          </a:p>
          <a:p>
            <a:r>
              <a:rPr lang="es-MX" dirty="0">
                <a:latin typeface="Arial" charset="0"/>
                <a:ea typeface="Arial" charset="0"/>
                <a:cs typeface="Arial" charset="0"/>
              </a:rPr>
              <a:t>[</a:t>
            </a:r>
            <a:r>
              <a:rPr lang="en-US" dirty="0">
                <a:latin typeface="Arial" charset="0"/>
                <a:ea typeface="Arial" charset="0"/>
                <a:cs typeface="Arial" charset="0"/>
              </a:rPr>
              <a:t>Business name</a:t>
            </a:r>
            <a:r>
              <a:rPr lang="es-MX" dirty="0">
                <a:latin typeface="Arial" charset="0"/>
                <a:ea typeface="Arial" charset="0"/>
                <a:cs typeface="Arial" charset="0"/>
              </a:rPr>
              <a:t>]</a:t>
            </a:r>
            <a:endParaRPr lang="en-US" dirty="0">
              <a:latin typeface="Arial" charset="0"/>
              <a:ea typeface="Arial" charset="0"/>
              <a:cs typeface="Arial" charset="0"/>
            </a:endParaRPr>
          </a:p>
        </p:txBody>
      </p:sp>
      <p:sp>
        <p:nvSpPr>
          <p:cNvPr id="8194" name="AutoShape 2" descr="blob:https://web.whatsapp.com/ec0a0b14-953b-4b6d-afc1-f010c15282f3"/>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196" name="AutoShape 4" descr="blob:https://web.whatsapp.com/ec0a0b14-953b-4b6d-afc1-f010c15282f3"/>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169864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A309576-3F19-458F-ABF5-AAB58909C9F5}"/>
              </a:ext>
            </a:extLst>
          </p:cNvPr>
          <p:cNvSpPr>
            <a:spLocks noGrp="1"/>
          </p:cNvSpPr>
          <p:nvPr>
            <p:ph type="sldNum" sz="quarter" idx="12"/>
          </p:nvPr>
        </p:nvSpPr>
        <p:spPr/>
        <p:txBody>
          <a:bodyPr/>
          <a:lstStyle/>
          <a:p>
            <a:fld id="{F43F1C2F-A793-43C0-85B6-3A747D379D0A}" type="slidenum">
              <a:rPr lang="de-CH" smtClean="0"/>
              <a:pPr/>
              <a:t>2</a:t>
            </a:fld>
            <a:endParaRPr lang="de-CH" dirty="0"/>
          </a:p>
        </p:txBody>
      </p:sp>
      <p:sp>
        <p:nvSpPr>
          <p:cNvPr id="3" name="Title 2">
            <a:extLst>
              <a:ext uri="{FF2B5EF4-FFF2-40B4-BE49-F238E27FC236}">
                <a16:creationId xmlns:a16="http://schemas.microsoft.com/office/drawing/2014/main" id="{57A9DDDF-0CAD-4497-89B7-56337C363686}"/>
              </a:ext>
            </a:extLst>
          </p:cNvPr>
          <p:cNvSpPr>
            <a:spLocks noGrp="1"/>
          </p:cNvSpPr>
          <p:nvPr>
            <p:ph type="title"/>
          </p:nvPr>
        </p:nvSpPr>
        <p:spPr/>
        <p:txBody>
          <a:bodyPr/>
          <a:lstStyle/>
          <a:p>
            <a:r>
              <a:rPr lang="en-US" dirty="0"/>
              <a:t>Guideline </a:t>
            </a:r>
          </a:p>
        </p:txBody>
      </p:sp>
      <p:sp>
        <p:nvSpPr>
          <p:cNvPr id="7" name="Text Box 15">
            <a:extLst>
              <a:ext uri="{FF2B5EF4-FFF2-40B4-BE49-F238E27FC236}">
                <a16:creationId xmlns:a16="http://schemas.microsoft.com/office/drawing/2014/main" id="{DC624B9A-C5DF-4F55-9F14-942A433A5F16}"/>
              </a:ext>
            </a:extLst>
          </p:cNvPr>
          <p:cNvSpPr txBox="1">
            <a:spLocks noChangeArrowheads="1"/>
          </p:cNvSpPr>
          <p:nvPr/>
        </p:nvSpPr>
        <p:spPr bwMode="auto">
          <a:xfrm>
            <a:off x="4495800" y="1008960"/>
            <a:ext cx="6971245" cy="2277547"/>
          </a:xfrm>
          <a:prstGeom prst="rect">
            <a:avLst/>
          </a:prstGeom>
          <a:noFill/>
          <a:ln w="9525">
            <a:noFill/>
            <a:miter lim="800000"/>
            <a:headEnd/>
            <a:tailEnd/>
          </a:ln>
        </p:spPr>
        <p:txBody>
          <a:bodyPr wrap="square">
            <a:spAutoFit/>
          </a:bodyPr>
          <a:lstStyle/>
          <a:p>
            <a:pPr>
              <a:defRPr/>
            </a:pPr>
            <a:r>
              <a:rPr lang="en-US" sz="1300" b="1" dirty="0">
                <a:latin typeface="Arial" charset="0"/>
              </a:rPr>
              <a:t>One slide for each initiative based on the following:</a:t>
            </a:r>
          </a:p>
          <a:p>
            <a:pPr>
              <a:defRPr/>
            </a:pPr>
            <a:endParaRPr lang="en-US" sz="400" b="1" dirty="0">
              <a:latin typeface="Arial" charset="0"/>
            </a:endParaRPr>
          </a:p>
          <a:p>
            <a:pPr>
              <a:defRPr/>
            </a:pPr>
            <a:r>
              <a:rPr lang="en-US" sz="1300" b="1" dirty="0">
                <a:latin typeface="Arial" charset="0"/>
              </a:rPr>
              <a:t>Ensure that the initiative was implemented in 2023, was of high impact and can be replicated somewhere else.</a:t>
            </a:r>
          </a:p>
          <a:p>
            <a:pPr>
              <a:defRPr/>
            </a:pPr>
            <a:endParaRPr lang="en-US" sz="400" b="1" dirty="0">
              <a:latin typeface="Arial" charset="0"/>
            </a:endParaRPr>
          </a:p>
          <a:p>
            <a:pPr marL="285750" indent="-285750">
              <a:buFont typeface="Wingdings" panose="05000000000000000000" pitchFamily="2" charset="2"/>
              <a:buChar char="ü"/>
              <a:defRPr/>
            </a:pPr>
            <a:r>
              <a:rPr lang="en-US" sz="1300" dirty="0">
                <a:latin typeface="Arial" charset="0"/>
              </a:rPr>
              <a:t>It is important to note that this section </a:t>
            </a:r>
            <a:r>
              <a:rPr lang="en-GB" sz="1300" dirty="0">
                <a:latin typeface="Arial" charset="0"/>
              </a:rPr>
              <a:t>must only include actual health (not safety) initiatives/innovations.</a:t>
            </a:r>
          </a:p>
          <a:p>
            <a:pPr marL="285750" indent="-285750">
              <a:buFont typeface="Wingdings" panose="05000000000000000000" pitchFamily="2" charset="2"/>
              <a:buChar char="ü"/>
              <a:defRPr/>
            </a:pPr>
            <a:endParaRPr lang="en-GB" sz="400" dirty="0">
              <a:latin typeface="Arial" charset="0"/>
            </a:endParaRPr>
          </a:p>
          <a:p>
            <a:pPr marL="285750" indent="-285750">
              <a:buFont typeface="Wingdings" panose="05000000000000000000" pitchFamily="2" charset="2"/>
              <a:buChar char="ü"/>
              <a:defRPr/>
            </a:pPr>
            <a:r>
              <a:rPr lang="en-US" sz="1300" dirty="0">
                <a:latin typeface="Arial" charset="0"/>
              </a:rPr>
              <a:t>An applicant is also able to submit a Good Practice that they have replicated from another operation outside of their country. This must be made clear in the slide.  Examples like these are encouraged because it shows that Good Practices are being cascaded in the organization and evaluations made to determine how it can be implemented locally.</a:t>
            </a:r>
            <a:endParaRPr lang="en-GB" sz="1300" dirty="0">
              <a:latin typeface="Arial" charset="0"/>
            </a:endParaRPr>
          </a:p>
        </p:txBody>
      </p:sp>
      <p:sp>
        <p:nvSpPr>
          <p:cNvPr id="8" name="Text Box 9">
            <a:extLst>
              <a:ext uri="{FF2B5EF4-FFF2-40B4-BE49-F238E27FC236}">
                <a16:creationId xmlns:a16="http://schemas.microsoft.com/office/drawing/2014/main" id="{1D684863-55D2-4252-AF02-CD6DE1C88872}"/>
              </a:ext>
            </a:extLst>
          </p:cNvPr>
          <p:cNvSpPr txBox="1">
            <a:spLocks noChangeArrowheads="1"/>
          </p:cNvSpPr>
          <p:nvPr/>
        </p:nvSpPr>
        <p:spPr bwMode="auto">
          <a:xfrm>
            <a:off x="989012" y="1492241"/>
            <a:ext cx="2557463" cy="571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s-MX" sz="1200" b="1">
                <a:solidFill>
                  <a:srgbClr val="000000"/>
                </a:solidFill>
                <a:cs typeface="Arial" panose="020B0604020202020204" pitchFamily="34" charset="0"/>
              </a:rPr>
              <a:t>Country:	xxxx</a:t>
            </a:r>
          </a:p>
          <a:p>
            <a:pPr eaLnBrk="1" hangingPunct="1">
              <a:spcBef>
                <a:spcPct val="50000"/>
              </a:spcBef>
            </a:pPr>
            <a:r>
              <a:rPr lang="en-GB" altLang="es-MX" sz="1200" b="1">
                <a:solidFill>
                  <a:srgbClr val="000000"/>
                </a:solidFill>
                <a:cs typeface="Arial" panose="020B0604020202020204" pitchFamily="34" charset="0"/>
              </a:rPr>
              <a:t>Contact:	(enter  name here)</a:t>
            </a:r>
          </a:p>
        </p:txBody>
      </p:sp>
      <p:sp>
        <p:nvSpPr>
          <p:cNvPr id="9" name="Text Box 10">
            <a:extLst>
              <a:ext uri="{FF2B5EF4-FFF2-40B4-BE49-F238E27FC236}">
                <a16:creationId xmlns:a16="http://schemas.microsoft.com/office/drawing/2014/main" id="{8343854D-EA0A-41B1-B4B7-9407DE7E3387}"/>
              </a:ext>
            </a:extLst>
          </p:cNvPr>
          <p:cNvSpPr txBox="1">
            <a:spLocks noChangeArrowheads="1"/>
          </p:cNvSpPr>
          <p:nvPr/>
        </p:nvSpPr>
        <p:spPr bwMode="auto">
          <a:xfrm>
            <a:off x="989012" y="1204904"/>
            <a:ext cx="2557463" cy="277813"/>
          </a:xfrm>
          <a:prstGeom prst="rect">
            <a:avLst/>
          </a:prstGeom>
          <a:solidFill>
            <a:srgbClr val="000080"/>
          </a:solidFill>
          <a:ln w="9525">
            <a:solidFill>
              <a:srgbClr val="00008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s-MX" sz="1200" b="1">
                <a:solidFill>
                  <a:srgbClr val="FFFFFF"/>
                </a:solidFill>
                <a:cs typeface="Arial" panose="020B0604020202020204" pitchFamily="34" charset="0"/>
              </a:rPr>
              <a:t>From</a:t>
            </a:r>
          </a:p>
        </p:txBody>
      </p:sp>
      <p:sp>
        <p:nvSpPr>
          <p:cNvPr id="10" name="Text Box 22">
            <a:extLst>
              <a:ext uri="{FF2B5EF4-FFF2-40B4-BE49-F238E27FC236}">
                <a16:creationId xmlns:a16="http://schemas.microsoft.com/office/drawing/2014/main" id="{75EF13A2-DD80-469C-8315-D95B6974C642}"/>
              </a:ext>
            </a:extLst>
          </p:cNvPr>
          <p:cNvSpPr txBox="1">
            <a:spLocks noChangeArrowheads="1"/>
          </p:cNvSpPr>
          <p:nvPr/>
        </p:nvSpPr>
        <p:spPr bwMode="auto">
          <a:xfrm>
            <a:off x="990600" y="2428866"/>
            <a:ext cx="2555875" cy="7540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82550" indent="-8255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ts val="600"/>
              </a:spcBef>
              <a:buFont typeface="Arial" panose="020B0604020202020204" pitchFamily="34" charset="0"/>
              <a:buChar char="•"/>
            </a:pPr>
            <a:r>
              <a:rPr lang="en-US" altLang="es-MX" sz="1100" b="1">
                <a:solidFill>
                  <a:srgbClr val="000000"/>
                </a:solidFill>
              </a:rPr>
              <a:t> </a:t>
            </a:r>
            <a:r>
              <a:rPr lang="en-GB" altLang="es-MX" sz="1100">
                <a:solidFill>
                  <a:srgbClr val="000000"/>
                </a:solidFill>
              </a:rPr>
              <a:t>xxxxx</a:t>
            </a:r>
          </a:p>
          <a:p>
            <a:pPr algn="just" eaLnBrk="1" hangingPunct="1">
              <a:spcBef>
                <a:spcPts val="600"/>
              </a:spcBef>
              <a:buFont typeface="Arial" panose="020B0604020202020204" pitchFamily="34" charset="0"/>
              <a:buChar char="•"/>
            </a:pPr>
            <a:r>
              <a:rPr lang="en-GB" altLang="es-MX" sz="1100">
                <a:solidFill>
                  <a:srgbClr val="000000"/>
                </a:solidFill>
              </a:rPr>
              <a:t> xxxxx</a:t>
            </a:r>
          </a:p>
          <a:p>
            <a:pPr algn="just" eaLnBrk="1" hangingPunct="1">
              <a:spcBef>
                <a:spcPts val="600"/>
              </a:spcBef>
              <a:buFont typeface="Arial" panose="020B0604020202020204" pitchFamily="34" charset="0"/>
              <a:buChar char="•"/>
            </a:pPr>
            <a:r>
              <a:rPr lang="en-GB" altLang="es-MX" sz="1100">
                <a:solidFill>
                  <a:srgbClr val="000000"/>
                </a:solidFill>
              </a:rPr>
              <a:t> xxxxx</a:t>
            </a:r>
          </a:p>
        </p:txBody>
      </p:sp>
      <p:sp>
        <p:nvSpPr>
          <p:cNvPr id="11" name="Text Box 10">
            <a:extLst>
              <a:ext uri="{FF2B5EF4-FFF2-40B4-BE49-F238E27FC236}">
                <a16:creationId xmlns:a16="http://schemas.microsoft.com/office/drawing/2014/main" id="{53CC3F67-0E35-4CB0-A097-691908D7FEB8}"/>
              </a:ext>
            </a:extLst>
          </p:cNvPr>
          <p:cNvSpPr txBox="1">
            <a:spLocks noChangeArrowheads="1"/>
          </p:cNvSpPr>
          <p:nvPr/>
        </p:nvSpPr>
        <p:spPr bwMode="auto">
          <a:xfrm>
            <a:off x="989012" y="2139941"/>
            <a:ext cx="2557463" cy="277812"/>
          </a:xfrm>
          <a:prstGeom prst="rect">
            <a:avLst/>
          </a:prstGeom>
          <a:solidFill>
            <a:srgbClr val="000080"/>
          </a:solidFill>
          <a:ln w="9525">
            <a:solidFill>
              <a:srgbClr val="00008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s-MX" sz="1200" b="1">
                <a:solidFill>
                  <a:srgbClr val="FFFFFF"/>
                </a:solidFill>
                <a:cs typeface="Arial" panose="020B0604020202020204" pitchFamily="34" charset="0"/>
              </a:rPr>
              <a:t>Details</a:t>
            </a:r>
          </a:p>
        </p:txBody>
      </p:sp>
      <p:sp>
        <p:nvSpPr>
          <p:cNvPr id="18" name="TextBox 17">
            <a:extLst>
              <a:ext uri="{FF2B5EF4-FFF2-40B4-BE49-F238E27FC236}">
                <a16:creationId xmlns:a16="http://schemas.microsoft.com/office/drawing/2014/main" id="{4DBC3956-9611-43E5-894D-FE318D713E58}"/>
              </a:ext>
            </a:extLst>
          </p:cNvPr>
          <p:cNvSpPr txBox="1"/>
          <p:nvPr/>
        </p:nvSpPr>
        <p:spPr>
          <a:xfrm>
            <a:off x="1015975" y="3698319"/>
            <a:ext cx="5792788" cy="1892826"/>
          </a:xfrm>
          <a:prstGeom prst="rect">
            <a:avLst/>
          </a:prstGeom>
          <a:noFill/>
        </p:spPr>
        <p:txBody>
          <a:bodyPr wrap="square" rtlCol="0">
            <a:spAutoFit/>
          </a:bodyPr>
          <a:lstStyle/>
          <a:p>
            <a:pPr algn="just"/>
            <a:r>
              <a:rPr lang="en-GB" sz="1300" dirty="0">
                <a:latin typeface="Arial" panose="020B0604020202020204" pitchFamily="34" charset="0"/>
                <a:cs typeface="Arial" panose="020B0604020202020204" pitchFamily="34" charset="0"/>
              </a:rPr>
              <a:t>Each initiative will be evaluated considering:</a:t>
            </a:r>
          </a:p>
          <a:p>
            <a:pPr algn="just"/>
            <a:endParaRPr lang="en-GB" sz="13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sz="1300" b="1" i="1" dirty="0">
                <a:latin typeface="Arial" panose="020B0604020202020204" pitchFamily="34" charset="0"/>
                <a:cs typeface="Arial" panose="020B0604020202020204" pitchFamily="34" charset="0"/>
              </a:rPr>
              <a:t>Innovation: </a:t>
            </a:r>
            <a:r>
              <a:rPr lang="en-GB" sz="1300" dirty="0">
                <a:latin typeface="Arial" panose="020B0604020202020204" pitchFamily="34" charset="0"/>
                <a:cs typeface="Arial" panose="020B0604020202020204" pitchFamily="34" charset="0"/>
              </a:rPr>
              <a:t>level of creativity.</a:t>
            </a:r>
          </a:p>
          <a:p>
            <a:pPr marL="285750" indent="-285750" algn="just">
              <a:buFont typeface="Arial" panose="020B0604020202020204" pitchFamily="34" charset="0"/>
              <a:buChar char="•"/>
            </a:pPr>
            <a:r>
              <a:rPr lang="en-GB" sz="1300" b="1" i="1" dirty="0">
                <a:latin typeface="Arial" panose="020B0604020202020204" pitchFamily="34" charset="0"/>
                <a:cs typeface="Arial" panose="020B0604020202020204" pitchFamily="34" charset="0"/>
              </a:rPr>
              <a:t>Impact: </a:t>
            </a:r>
            <a:r>
              <a:rPr lang="en-GB" sz="1300" dirty="0">
                <a:latin typeface="Arial" panose="020B0604020202020204" pitchFamily="34" charset="0"/>
                <a:cs typeface="Arial" panose="020B0604020202020204" pitchFamily="34" charset="0"/>
              </a:rPr>
              <a:t>the effect that the initiative has in health benefits and the number of people that can participate in the initiative.</a:t>
            </a:r>
          </a:p>
          <a:p>
            <a:pPr marL="285750" indent="-285750" algn="just">
              <a:buFont typeface="Arial" panose="020B0604020202020204" pitchFamily="34" charset="0"/>
              <a:buChar char="•"/>
            </a:pPr>
            <a:r>
              <a:rPr lang="en-US" sz="1300" b="1" i="1" dirty="0">
                <a:latin typeface="Arial" panose="020B0604020202020204" pitchFamily="34" charset="0"/>
                <a:cs typeface="Arial" panose="020B0604020202020204" pitchFamily="34" charset="0"/>
              </a:rPr>
              <a:t>Engagement: </a:t>
            </a:r>
            <a:r>
              <a:rPr lang="en-US" sz="1300" dirty="0">
                <a:latin typeface="Arial" panose="020B0604020202020204" pitchFamily="34" charset="0"/>
                <a:cs typeface="Arial" panose="020B0604020202020204" pitchFamily="34" charset="0"/>
              </a:rPr>
              <a:t>level of involvement by leaders in motivating people and evidence of front-line workers participation.  </a:t>
            </a:r>
            <a:endParaRPr lang="en-GB" sz="13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300" b="1" i="1" dirty="0">
                <a:latin typeface="Arial" panose="020B0604020202020204" pitchFamily="34" charset="0"/>
                <a:cs typeface="Arial" panose="020B0604020202020204" pitchFamily="34" charset="0"/>
              </a:rPr>
              <a:t>Transferability: </a:t>
            </a:r>
            <a:r>
              <a:rPr lang="en-GB" sz="1300" dirty="0">
                <a:latin typeface="Arial" panose="020B0604020202020204" pitchFamily="34" charset="0"/>
                <a:cs typeface="Arial" panose="020B0604020202020204" pitchFamily="34" charset="0"/>
              </a:rPr>
              <a:t>how easy it is for the other business sectors, operations and countries to replicate the initiative. </a:t>
            </a:r>
            <a:endParaRPr lang="en-GB" sz="1300" b="1" i="1" dirty="0">
              <a:latin typeface="Arial" panose="020B0604020202020204" pitchFamily="34" charset="0"/>
              <a:cs typeface="Arial" panose="020B0604020202020204" pitchFamily="34" charset="0"/>
            </a:endParaRPr>
          </a:p>
        </p:txBody>
      </p:sp>
      <p:graphicFrame>
        <p:nvGraphicFramePr>
          <p:cNvPr id="14" name="Table 13">
            <a:extLst>
              <a:ext uri="{FF2B5EF4-FFF2-40B4-BE49-F238E27FC236}">
                <a16:creationId xmlns:a16="http://schemas.microsoft.com/office/drawing/2014/main" id="{343185FB-7EC7-4CB5-B1EF-B2CE5F47AA6F}"/>
              </a:ext>
            </a:extLst>
          </p:cNvPr>
          <p:cNvGraphicFramePr>
            <a:graphicFrameLocks noGrp="1"/>
          </p:cNvGraphicFramePr>
          <p:nvPr>
            <p:extLst>
              <p:ext uri="{D42A27DB-BD31-4B8C-83A1-F6EECF244321}">
                <p14:modId xmlns:p14="http://schemas.microsoft.com/office/powerpoint/2010/main" val="2941086723"/>
              </p:ext>
            </p:extLst>
          </p:nvPr>
        </p:nvGraphicFramePr>
        <p:xfrm>
          <a:off x="8229600" y="3657600"/>
          <a:ext cx="2660811" cy="2095800"/>
        </p:xfrm>
        <a:graphic>
          <a:graphicData uri="http://schemas.openxmlformats.org/drawingml/2006/table">
            <a:tbl>
              <a:tblPr firstRow="1" bandRow="1">
                <a:tableStyleId>{72833802-FEF1-4C79-8D5D-14CF1EAF98D9}</a:tableStyleId>
              </a:tblPr>
              <a:tblGrid>
                <a:gridCol w="1241712">
                  <a:extLst>
                    <a:ext uri="{9D8B030D-6E8A-4147-A177-3AD203B41FA5}">
                      <a16:colId xmlns:a16="http://schemas.microsoft.com/office/drawing/2014/main" val="20001"/>
                    </a:ext>
                  </a:extLst>
                </a:gridCol>
                <a:gridCol w="1419099">
                  <a:extLst>
                    <a:ext uri="{9D8B030D-6E8A-4147-A177-3AD203B41FA5}">
                      <a16:colId xmlns:a16="http://schemas.microsoft.com/office/drawing/2014/main" val="20003"/>
                    </a:ext>
                  </a:extLst>
                </a:gridCol>
              </a:tblGrid>
              <a:tr h="0">
                <a:tc gridSpan="2">
                  <a:txBody>
                    <a:bodyPr/>
                    <a:lstStyle/>
                    <a:p>
                      <a:pPr algn="ctr"/>
                      <a:r>
                        <a:rPr lang="en-US" sz="1100" noProof="0" dirty="0">
                          <a:solidFill>
                            <a:schemeClr val="bg2"/>
                          </a:solidFill>
                          <a:latin typeface="Arial" panose="020B0604020202020204" pitchFamily="34" charset="0"/>
                          <a:cs typeface="Arial" panose="020B0604020202020204" pitchFamily="34" charset="0"/>
                        </a:rPr>
                        <a:t>Examples</a:t>
                      </a:r>
                      <a:r>
                        <a:rPr lang="es-MX" sz="1100" dirty="0">
                          <a:solidFill>
                            <a:schemeClr val="bg2"/>
                          </a:solidFill>
                          <a:latin typeface="Arial" panose="020B0604020202020204" pitchFamily="34" charset="0"/>
                          <a:cs typeface="Arial" panose="020B0604020202020204" pitchFamily="34" charset="0"/>
                        </a:rPr>
                        <a:t> </a:t>
                      </a:r>
                      <a:r>
                        <a:rPr lang="en-US" sz="1100" noProof="0" dirty="0">
                          <a:solidFill>
                            <a:schemeClr val="bg2"/>
                          </a:solidFill>
                          <a:latin typeface="Arial" panose="020B0604020202020204" pitchFamily="34" charset="0"/>
                          <a:cs typeface="Arial" panose="020B0604020202020204" pitchFamily="34" charset="0"/>
                        </a:rPr>
                        <a:t>of</a:t>
                      </a:r>
                      <a:r>
                        <a:rPr lang="es-MX" sz="1100" dirty="0">
                          <a:solidFill>
                            <a:schemeClr val="bg2"/>
                          </a:solidFill>
                          <a:latin typeface="Arial" panose="020B0604020202020204" pitchFamily="34" charset="0"/>
                          <a:cs typeface="Arial" panose="020B0604020202020204" pitchFamily="34" charset="0"/>
                        </a:rPr>
                        <a:t> </a:t>
                      </a:r>
                      <a:r>
                        <a:rPr lang="en-US" sz="1100" noProof="0" dirty="0">
                          <a:solidFill>
                            <a:schemeClr val="bg2"/>
                          </a:solidFill>
                          <a:latin typeface="Arial" panose="020B0604020202020204" pitchFamily="34" charset="0"/>
                          <a:cs typeface="Arial" panose="020B0604020202020204" pitchFamily="34" charset="0"/>
                        </a:rPr>
                        <a:t>Health</a:t>
                      </a:r>
                      <a:r>
                        <a:rPr lang="es-MX" sz="1100" dirty="0">
                          <a:solidFill>
                            <a:schemeClr val="bg2"/>
                          </a:solidFill>
                          <a:latin typeface="Arial" panose="020B0604020202020204" pitchFamily="34" charset="0"/>
                          <a:cs typeface="Arial" panose="020B0604020202020204" pitchFamily="34" charset="0"/>
                        </a:rPr>
                        <a:t> </a:t>
                      </a:r>
                      <a:r>
                        <a:rPr lang="en-US" sz="1100" noProof="0" dirty="0">
                          <a:solidFill>
                            <a:schemeClr val="bg2"/>
                          </a:solidFill>
                          <a:latin typeface="Arial" panose="020B0604020202020204" pitchFamily="34" charset="0"/>
                          <a:cs typeface="Arial" panose="020B0604020202020204" pitchFamily="34" charset="0"/>
                        </a:rPr>
                        <a:t>Issues</a:t>
                      </a:r>
                      <a:r>
                        <a:rPr lang="pl-PL" sz="1100" dirty="0">
                          <a:solidFill>
                            <a:schemeClr val="bg2"/>
                          </a:solidFill>
                          <a:latin typeface="Arial" panose="020B0604020202020204" pitchFamily="34" charset="0"/>
                          <a:cs typeface="Arial" panose="020B0604020202020204" pitchFamily="34" charset="0"/>
                        </a:rPr>
                        <a:t> </a:t>
                      </a:r>
                      <a:r>
                        <a:rPr lang="en-US" sz="1100" noProof="0" dirty="0">
                          <a:solidFill>
                            <a:schemeClr val="bg2"/>
                          </a:solidFill>
                          <a:latin typeface="Arial" panose="020B0604020202020204" pitchFamily="34" charset="0"/>
                          <a:cs typeface="Arial" panose="020B0604020202020204" pitchFamily="34" charset="0"/>
                        </a:rPr>
                        <a:t>to</a:t>
                      </a:r>
                      <a:r>
                        <a:rPr lang="es-MX" sz="1100" dirty="0">
                          <a:solidFill>
                            <a:schemeClr val="bg2"/>
                          </a:solidFill>
                          <a:latin typeface="Arial" panose="020B0604020202020204" pitchFamily="34" charset="0"/>
                          <a:cs typeface="Arial" panose="020B0604020202020204" pitchFamily="34" charset="0"/>
                        </a:rPr>
                        <a:t> </a:t>
                      </a:r>
                      <a:r>
                        <a:rPr lang="en-US" sz="1100" noProof="0" dirty="0">
                          <a:solidFill>
                            <a:schemeClr val="bg2"/>
                          </a:solidFill>
                          <a:latin typeface="Arial" panose="020B0604020202020204" pitchFamily="34" charset="0"/>
                          <a:cs typeface="Arial" panose="020B0604020202020204" pitchFamily="34" charset="0"/>
                        </a:rPr>
                        <a:t>Combat</a:t>
                      </a:r>
                    </a:p>
                  </a:txBody>
                  <a:tcPr marL="36000" marR="36000" marT="36000" marB="3600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accent6">
                        <a:lumMod val="75000"/>
                      </a:schemeClr>
                    </a:solidFill>
                  </a:tcPr>
                </a:tc>
                <a:tc hMerge="1">
                  <a:txBody>
                    <a:bodyPr/>
                    <a:lstStyle/>
                    <a:p>
                      <a:pPr algn="ctr"/>
                      <a:endParaRPr lang="pl-PL" sz="1050" dirty="0"/>
                    </a:p>
                  </a:txBody>
                  <a:tcPr marL="36000" marR="36000" marT="36000" marB="3600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Cardiovascular</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Gastrointestinal</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Cancer</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Ear nose throat</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Musculoskeletal</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Neurological</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Mental health</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latin typeface="Arial" panose="020B0604020202020204" pitchFamily="34" charset="0"/>
                          <a:ea typeface="+mn-ea"/>
                          <a:cs typeface="Arial" panose="020B0604020202020204" pitchFamily="34" charset="0"/>
                        </a:rPr>
                        <a:t>Skin (dermatologic)</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Lung respiratory</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latin typeface="Arial" panose="020B0604020202020204" pitchFamily="34" charset="0"/>
                          <a:ea typeface="+mn-ea"/>
                          <a:cs typeface="Arial" panose="020B0604020202020204" pitchFamily="34" charset="0"/>
                        </a:rPr>
                        <a:t>Genitourinary</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Eyes</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latin typeface="Arial" panose="020B0604020202020204" pitchFamily="34" charset="0"/>
                          <a:ea typeface="+mn-ea"/>
                          <a:cs typeface="Arial" panose="020B0604020202020204" pitchFamily="34" charset="0"/>
                        </a:rPr>
                        <a:t>Infectious Diseases</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0">
                <a:tc>
                  <a:txBody>
                    <a:bodyPr/>
                    <a:lstStyle/>
                    <a:p>
                      <a:pPr algn="l" fontAlgn="b"/>
                      <a:r>
                        <a:rPr lang="en-US" sz="1050" b="0" i="0" u="none" strike="noStrike" kern="1200" dirty="0">
                          <a:solidFill>
                            <a:srgbClr val="000000"/>
                          </a:solidFill>
                          <a:latin typeface="Arial" panose="020B0604020202020204" pitchFamily="34" charset="0"/>
                          <a:ea typeface="+mn-ea"/>
                          <a:cs typeface="Arial" panose="020B0604020202020204" pitchFamily="34" charset="0"/>
                        </a:rPr>
                        <a:t>Dental</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s-MX" sz="1050" b="0" i="0" u="none" strike="noStrike" kern="1200" dirty="0">
                          <a:solidFill>
                            <a:srgbClr val="000000"/>
                          </a:solidFill>
                          <a:latin typeface="Arial" panose="020B0604020202020204" pitchFamily="34" charset="0"/>
                          <a:ea typeface="+mn-ea"/>
                          <a:cs typeface="Arial" panose="020B0604020202020204" pitchFamily="34" charset="0"/>
                        </a:rPr>
                        <a:t>COVID-19</a:t>
                      </a:r>
                      <a:endParaRPr lang="en-US" sz="1050" b="0" i="0" u="none" strike="noStrike" kern="1200" baseline="30000" dirty="0">
                        <a:solidFill>
                          <a:srgbClr val="00B050"/>
                        </a:solidFill>
                        <a:latin typeface="Arial" panose="020B0604020202020204" pitchFamily="34" charset="0"/>
                        <a:ea typeface="+mn-ea"/>
                        <a:cs typeface="Arial" panose="020B0604020202020204" pitchFamily="34" charset="0"/>
                      </a:endParaRP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latin typeface="Arial" panose="020B0604020202020204" pitchFamily="34" charset="0"/>
                          <a:ea typeface="+mn-ea"/>
                          <a:cs typeface="Arial" panose="020B0604020202020204" pitchFamily="34" charset="0"/>
                        </a:rPr>
                        <a:t>Diabetes</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noProof="0" dirty="0">
                          <a:solidFill>
                            <a:srgbClr val="000000"/>
                          </a:solidFill>
                          <a:latin typeface="Arial" panose="020B0604020202020204" pitchFamily="34" charset="0"/>
                          <a:ea typeface="+mn-ea"/>
                          <a:cs typeface="Arial" panose="020B0604020202020204" pitchFamily="34" charset="0"/>
                        </a:rPr>
                        <a:t>Others</a:t>
                      </a:r>
                    </a:p>
                  </a:txBody>
                  <a:tcPr marL="36000" marR="36000" marT="36000" marB="3600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7997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F43F1C2F-A793-43C0-85B6-3A747D379D0A}" type="slidenum">
              <a:rPr lang="de-CH" smtClean="0"/>
              <a:pPr/>
              <a:t>3</a:t>
            </a:fld>
            <a:endParaRPr lang="de-CH" dirty="0"/>
          </a:p>
        </p:txBody>
      </p:sp>
      <p:sp>
        <p:nvSpPr>
          <p:cNvPr id="3" name="Title 2"/>
          <p:cNvSpPr>
            <a:spLocks noGrp="1"/>
          </p:cNvSpPr>
          <p:nvPr>
            <p:ph type="title"/>
          </p:nvPr>
        </p:nvSpPr>
        <p:spPr>
          <a:xfrm>
            <a:off x="2190044" y="276141"/>
            <a:ext cx="7467600" cy="715962"/>
          </a:xfrm>
        </p:spPr>
        <p:txBody>
          <a:bodyPr vert="horz" lIns="91440" tIns="45720" rIns="91440" bIns="45720" rtlCol="0" anchor="ctr">
            <a:normAutofit/>
          </a:bodyPr>
          <a:lstStyle/>
          <a:p>
            <a:r>
              <a:rPr lang="en-US" dirty="0">
                <a:solidFill>
                  <a:srgbClr val="0D4087"/>
                </a:solidFill>
              </a:rPr>
              <a:t>Drug &amp; Alcohol Prevention </a:t>
            </a:r>
          </a:p>
        </p:txBody>
      </p:sp>
      <p:sp>
        <p:nvSpPr>
          <p:cNvPr id="5" name="Text Box 9"/>
          <p:cNvSpPr txBox="1">
            <a:spLocks noChangeArrowheads="1"/>
          </p:cNvSpPr>
          <p:nvPr/>
        </p:nvSpPr>
        <p:spPr bwMode="auto">
          <a:xfrm>
            <a:off x="1001847" y="1394682"/>
            <a:ext cx="5146675" cy="538609"/>
          </a:xfrm>
          <a:prstGeom prst="rect">
            <a:avLst/>
          </a:prstGeom>
          <a:noFill/>
          <a:ln w="9525">
            <a:solidFill>
              <a:schemeClr val="tx1"/>
            </a:solidFill>
            <a:miter lim="800000"/>
            <a:headEnd/>
            <a:tailEnd/>
          </a:ln>
        </p:spPr>
        <p:txBody>
          <a:bodyPr wrap="square">
            <a:spAutoFit/>
          </a:bodyPr>
          <a:lstStyle/>
          <a:p>
            <a:pPr>
              <a:spcBef>
                <a:spcPts val="600"/>
              </a:spcBef>
            </a:pPr>
            <a:r>
              <a:rPr lang="en-GB" sz="1200" b="1" dirty="0">
                <a:solidFill>
                  <a:srgbClr val="000000"/>
                </a:solidFill>
                <a:cs typeface="Arial" charset="0"/>
              </a:rPr>
              <a:t>Country:</a:t>
            </a:r>
            <a:r>
              <a:rPr lang="pl-PL" sz="1200" b="1" dirty="0">
                <a:solidFill>
                  <a:srgbClr val="000000"/>
                </a:solidFill>
                <a:cs typeface="Arial" charset="0"/>
              </a:rPr>
              <a:t> </a:t>
            </a:r>
            <a:r>
              <a:rPr lang="en-US" sz="1200" b="1" dirty="0">
                <a:solidFill>
                  <a:srgbClr val="000000"/>
                </a:solidFill>
                <a:cs typeface="Arial" charset="0"/>
              </a:rPr>
              <a:t>France</a:t>
            </a:r>
            <a:r>
              <a:rPr lang="pl-PL" sz="1200" b="1" dirty="0">
                <a:solidFill>
                  <a:srgbClr val="000000"/>
                </a:solidFill>
                <a:cs typeface="Arial" charset="0"/>
              </a:rPr>
              <a:t> </a:t>
            </a:r>
            <a:r>
              <a:rPr lang="en-GB" sz="1200" b="1" dirty="0">
                <a:solidFill>
                  <a:srgbClr val="000000"/>
                </a:solidFill>
                <a:cs typeface="Arial" charset="0"/>
              </a:rPr>
              <a:t> </a:t>
            </a:r>
            <a:endParaRPr lang="pl-PL" sz="1200" b="1" dirty="0">
              <a:solidFill>
                <a:srgbClr val="000000"/>
              </a:solidFill>
              <a:cs typeface="Arial" charset="0"/>
            </a:endParaRPr>
          </a:p>
          <a:p>
            <a:pPr>
              <a:spcBef>
                <a:spcPts val="600"/>
              </a:spcBef>
            </a:pPr>
            <a:r>
              <a:rPr lang="en-GB" sz="1200" b="1" dirty="0">
                <a:solidFill>
                  <a:srgbClr val="000000"/>
                </a:solidFill>
                <a:cs typeface="Arial" charset="0"/>
              </a:rPr>
              <a:t>Contact: </a:t>
            </a:r>
            <a:r>
              <a:rPr lang="en-US" sz="1200" b="1" dirty="0">
                <a:solidFill>
                  <a:srgbClr val="000000"/>
                </a:solidFill>
                <a:cs typeface="Arial" charset="0"/>
              </a:rPr>
              <a:t> </a:t>
            </a:r>
            <a:r>
              <a:rPr lang="pl-PL" sz="1200" b="1" dirty="0">
                <a:solidFill>
                  <a:srgbClr val="000000"/>
                </a:solidFill>
                <a:cs typeface="Arial" charset="0"/>
              </a:rPr>
              <a:t>I</a:t>
            </a:r>
            <a:r>
              <a:rPr lang="en-GB" sz="1200" b="1" dirty="0">
                <a:solidFill>
                  <a:srgbClr val="000000"/>
                </a:solidFill>
                <a:cs typeface="Arial" charset="0"/>
              </a:rPr>
              <a:t>sabelle Vincent (HR)/ Stéphanie Godicheau</a:t>
            </a:r>
            <a:r>
              <a:rPr lang="pl-PL" sz="1200" b="1" dirty="0">
                <a:solidFill>
                  <a:srgbClr val="000000"/>
                </a:solidFill>
                <a:cs typeface="Arial" charset="0"/>
              </a:rPr>
              <a:t> </a:t>
            </a:r>
            <a:r>
              <a:rPr lang="en-GB" sz="1200" b="1" dirty="0">
                <a:solidFill>
                  <a:srgbClr val="000000"/>
                </a:solidFill>
                <a:cs typeface="Arial" charset="0"/>
              </a:rPr>
              <a:t>(H&amp;S)</a:t>
            </a:r>
          </a:p>
        </p:txBody>
      </p:sp>
      <p:sp>
        <p:nvSpPr>
          <p:cNvPr id="6" name="Text Box 10"/>
          <p:cNvSpPr txBox="1">
            <a:spLocks noChangeArrowheads="1"/>
          </p:cNvSpPr>
          <p:nvPr/>
        </p:nvSpPr>
        <p:spPr bwMode="auto">
          <a:xfrm>
            <a:off x="1001848" y="1110519"/>
            <a:ext cx="650875" cy="276999"/>
          </a:xfrm>
          <a:prstGeom prst="rect">
            <a:avLst/>
          </a:prstGeom>
          <a:solidFill>
            <a:srgbClr val="000080"/>
          </a:solidFill>
          <a:ln w="9525">
            <a:solidFill>
              <a:srgbClr val="000080"/>
            </a:solidFill>
            <a:miter lim="800000"/>
            <a:headEnd/>
            <a:tailEnd/>
          </a:ln>
        </p:spPr>
        <p:txBody>
          <a:bodyPr wrap="square">
            <a:spAutoFit/>
          </a:bodyPr>
          <a:lstStyle/>
          <a:p>
            <a:pPr>
              <a:spcBef>
                <a:spcPct val="50000"/>
              </a:spcBef>
            </a:pPr>
            <a:r>
              <a:rPr lang="en-GB" sz="1200" b="1" dirty="0">
                <a:solidFill>
                  <a:srgbClr val="FFFFFF"/>
                </a:solidFill>
                <a:cs typeface="Arial" charset="0"/>
              </a:rPr>
              <a:t>From</a:t>
            </a:r>
          </a:p>
        </p:txBody>
      </p:sp>
      <p:sp>
        <p:nvSpPr>
          <p:cNvPr id="7" name="Text Box 22"/>
          <p:cNvSpPr txBox="1">
            <a:spLocks noChangeArrowheads="1"/>
          </p:cNvSpPr>
          <p:nvPr/>
        </p:nvSpPr>
        <p:spPr bwMode="auto">
          <a:xfrm>
            <a:off x="1001848" y="2452729"/>
            <a:ext cx="5146675" cy="3609202"/>
          </a:xfrm>
          <a:prstGeom prst="rect">
            <a:avLst/>
          </a:prstGeom>
          <a:noFill/>
          <a:ln w="9525">
            <a:solidFill>
              <a:schemeClr val="tx1"/>
            </a:solidFill>
            <a:miter lim="800000"/>
            <a:headEnd/>
            <a:tailEnd/>
          </a:ln>
        </p:spPr>
        <p:txBody>
          <a:bodyPr/>
          <a:lstStyle/>
          <a:p>
            <a:pPr marL="52388" indent="-52388" eaLnBrk="0" hangingPunct="0">
              <a:lnSpc>
                <a:spcPct val="97000"/>
              </a:lnSpc>
              <a:spcBef>
                <a:spcPct val="39000"/>
              </a:spcBef>
              <a:buFontTx/>
              <a:buChar char=" "/>
              <a:defRPr/>
            </a:pPr>
            <a:r>
              <a:rPr lang="en-GB" sz="1050" b="1" dirty="0"/>
              <a:t>Context:</a:t>
            </a:r>
          </a:p>
          <a:p>
            <a:pPr marL="82550" lvl="1" indent="-82550" eaLnBrk="0" hangingPunct="0">
              <a:lnSpc>
                <a:spcPct val="97000"/>
              </a:lnSpc>
              <a:buFontTx/>
              <a:buChar char="-"/>
              <a:defRPr/>
            </a:pPr>
            <a:r>
              <a:rPr lang="en-GB" sz="1000" dirty="0"/>
              <a:t>On 17</a:t>
            </a:r>
            <a:r>
              <a:rPr lang="en-GB" sz="1000" baseline="30000" dirty="0"/>
              <a:t>th</a:t>
            </a:r>
            <a:r>
              <a:rPr lang="en-GB" sz="1000" dirty="0"/>
              <a:t> June 2014 : Organization of the 4</a:t>
            </a:r>
            <a:r>
              <a:rPr lang="en-GB" sz="1000" baseline="30000" dirty="0"/>
              <a:t>th</a:t>
            </a:r>
            <a:r>
              <a:rPr lang="en-GB" sz="1000" dirty="0"/>
              <a:t> CEMEX France H&amp;S Day , focused on Drug and Alcohol Addictions.</a:t>
            </a:r>
          </a:p>
          <a:p>
            <a:pPr marL="82550" lvl="1" indent="-82550" eaLnBrk="0" hangingPunct="0">
              <a:lnSpc>
                <a:spcPct val="97000"/>
              </a:lnSpc>
              <a:buFontTx/>
              <a:buChar char="-"/>
              <a:defRPr/>
            </a:pPr>
            <a:r>
              <a:rPr lang="en-GB" sz="1000" dirty="0"/>
              <a:t>Main reasons to focus on addictions :</a:t>
            </a:r>
          </a:p>
          <a:p>
            <a:pPr marL="355600" lvl="2" indent="-184150" eaLnBrk="0" hangingPunct="0">
              <a:lnSpc>
                <a:spcPct val="97000"/>
              </a:lnSpc>
              <a:buFont typeface="Arial" pitchFamily="34" charset="0"/>
              <a:buChar char="•"/>
              <a:defRPr/>
            </a:pPr>
            <a:r>
              <a:rPr lang="en-GB" sz="1000" dirty="0"/>
              <a:t>This initiative is a part of the human theme of CEMEX France Sustainability policy.</a:t>
            </a:r>
            <a:endParaRPr lang="en-GB" sz="1000" dirty="0">
              <a:solidFill>
                <a:srgbClr val="FF0000"/>
              </a:solidFill>
            </a:endParaRPr>
          </a:p>
          <a:p>
            <a:pPr marL="355600" lvl="2" indent="-184150" eaLnBrk="0" hangingPunct="0">
              <a:lnSpc>
                <a:spcPct val="97000"/>
              </a:lnSpc>
              <a:buFont typeface="Arial" pitchFamily="34" charset="0"/>
              <a:buChar char="•"/>
              <a:defRPr/>
            </a:pPr>
            <a:r>
              <a:rPr lang="en-GB" sz="1000" dirty="0"/>
              <a:t>Some accidents are probably due to drug and alcohol</a:t>
            </a:r>
          </a:p>
          <a:p>
            <a:pPr marL="82550" indent="-82550">
              <a:defRPr/>
            </a:pPr>
            <a:r>
              <a:rPr lang="en-US" sz="1050" b="1" dirty="0"/>
              <a:t>Description:</a:t>
            </a:r>
          </a:p>
          <a:p>
            <a:pPr marL="82550" indent="-82550">
              <a:defRPr/>
            </a:pPr>
            <a:r>
              <a:rPr lang="en-GB" sz="1000" dirty="0"/>
              <a:t>- Employees received information about addictions : </a:t>
            </a:r>
          </a:p>
          <a:p>
            <a:pPr marL="355600" lvl="2" indent="-184150" eaLnBrk="0" hangingPunct="0">
              <a:buFont typeface="Arial" pitchFamily="34" charset="0"/>
              <a:buChar char="•"/>
              <a:defRPr/>
            </a:pPr>
            <a:r>
              <a:rPr lang="en-US" sz="1000" dirty="0"/>
              <a:t>What are addictions ? Information about illegal drugs, alcohol and medications</a:t>
            </a:r>
          </a:p>
          <a:p>
            <a:pPr marL="355600" lvl="2" indent="-184150" eaLnBrk="0" hangingPunct="0">
              <a:buFont typeface="Arial" pitchFamily="34" charset="0"/>
              <a:buChar char="•"/>
              <a:defRPr/>
            </a:pPr>
            <a:r>
              <a:rPr lang="en-US" sz="1000" dirty="0"/>
              <a:t>CEMEX current rules.</a:t>
            </a:r>
          </a:p>
          <a:p>
            <a:pPr marL="355600" lvl="2" indent="-184150" eaLnBrk="0" hangingPunct="0">
              <a:buFont typeface="Arial" pitchFamily="34" charset="0"/>
              <a:buChar char="•"/>
              <a:defRPr/>
            </a:pPr>
            <a:r>
              <a:rPr lang="en-US" sz="1000" dirty="0"/>
              <a:t>The taboo doesn’t help colleagues.</a:t>
            </a:r>
          </a:p>
          <a:p>
            <a:pPr marL="355600" lvl="2" indent="-184150" eaLnBrk="0" hangingPunct="0">
              <a:buFont typeface="Arial" pitchFamily="34" charset="0"/>
              <a:buChar char="•"/>
              <a:defRPr/>
            </a:pPr>
            <a:r>
              <a:rPr lang="en-US" sz="1000" dirty="0"/>
              <a:t>How to help a colleague: how to talk with him/her, who are the contacts to help him/her.</a:t>
            </a:r>
            <a:endParaRPr lang="en-GB" sz="1050" dirty="0"/>
          </a:p>
          <a:p>
            <a:pPr marL="77788" lvl="1" indent="-179388" eaLnBrk="0" hangingPunct="0">
              <a:defRPr/>
            </a:pPr>
            <a:r>
              <a:rPr lang="pl-PL" sz="1050" b="1" dirty="0"/>
              <a:t>Resources/How to roll-out:</a:t>
            </a:r>
            <a:endParaRPr lang="fr-FR" sz="1050" b="1" dirty="0"/>
          </a:p>
          <a:p>
            <a:pPr>
              <a:buFontTx/>
              <a:buChar char="-"/>
              <a:defRPr/>
            </a:pPr>
            <a:r>
              <a:rPr lang="en-GB" sz="1000" dirty="0"/>
              <a:t>Organization of this event :</a:t>
            </a:r>
          </a:p>
          <a:p>
            <a:pPr marL="355600" lvl="1" indent="-184150">
              <a:buFont typeface="Arial" pitchFamily="34" charset="0"/>
              <a:buChar char="•"/>
              <a:defRPr/>
            </a:pPr>
            <a:r>
              <a:rPr lang="en-GB" sz="1000" dirty="0"/>
              <a:t>290 managers trained (4hrs) between March and June by a specialized consultant.</a:t>
            </a:r>
          </a:p>
          <a:p>
            <a:pPr marL="355600" lvl="1" indent="-184150">
              <a:buFont typeface="Arial" pitchFamily="34" charset="0"/>
              <a:buChar char="•"/>
              <a:defRPr/>
            </a:pPr>
            <a:r>
              <a:rPr lang="en-GB" sz="1000" dirty="0"/>
              <a:t>On the 17</a:t>
            </a:r>
            <a:r>
              <a:rPr lang="en-GB" sz="1000" baseline="30000" dirty="0"/>
              <a:t>th</a:t>
            </a:r>
            <a:r>
              <a:rPr lang="en-GB" sz="1000" dirty="0"/>
              <a:t> June : Managers were deployed in all production and administrative sites (340 sites) to talk with employees. </a:t>
            </a:r>
          </a:p>
          <a:p>
            <a:pPr marL="82550" indent="-82550">
              <a:defRPr/>
            </a:pPr>
            <a:r>
              <a:rPr lang="en-US" sz="1050" b="1" dirty="0"/>
              <a:t>Benefits</a:t>
            </a:r>
            <a:r>
              <a:rPr lang="pl-PL" sz="1050" b="1" dirty="0"/>
              <a:t> / Results</a:t>
            </a:r>
            <a:r>
              <a:rPr lang="en-US" sz="1050" b="1" dirty="0"/>
              <a:t>:</a:t>
            </a:r>
            <a:endParaRPr lang="en-GB" sz="1050" b="1" dirty="0"/>
          </a:p>
          <a:p>
            <a:pPr marL="171450" lvl="1" indent="-171450" eaLnBrk="0" hangingPunct="0">
              <a:buFont typeface="Wingdings" panose="05000000000000000000" pitchFamily="2" charset="2"/>
              <a:buChar char="§"/>
              <a:defRPr/>
            </a:pPr>
            <a:r>
              <a:rPr lang="en-GB" sz="1000" dirty="0"/>
              <a:t>Most successful H&amp;S Day in the last 4 years.</a:t>
            </a:r>
          </a:p>
          <a:p>
            <a:pPr marL="171450" lvl="1" indent="-171450" eaLnBrk="0" hangingPunct="0">
              <a:buFont typeface="Wingdings" panose="05000000000000000000" pitchFamily="2" charset="2"/>
              <a:buChar char="§"/>
              <a:defRPr/>
            </a:pPr>
            <a:r>
              <a:rPr lang="en-GB" sz="1000" dirty="0"/>
              <a:t>They proposed some actions to be implemented during next months/years</a:t>
            </a:r>
          </a:p>
          <a:p>
            <a:pPr marL="0" lvl="1" eaLnBrk="0" hangingPunct="0">
              <a:defRPr/>
            </a:pPr>
            <a:endParaRPr lang="en-GB" sz="1000" b="1" dirty="0"/>
          </a:p>
          <a:p>
            <a:pPr marL="0" lvl="1" eaLnBrk="0" hangingPunct="0">
              <a:defRPr/>
            </a:pPr>
            <a:r>
              <a:rPr lang="en-GB" sz="1000" b="1" dirty="0"/>
              <a:t>Health Issues to Combat:  </a:t>
            </a:r>
            <a:r>
              <a:rPr lang="en-GB" sz="1000" dirty="0"/>
              <a:t>List the ones applicable, examples: cardiovascular, mental health, neurological, others.</a:t>
            </a:r>
            <a:endParaRPr lang="fr-FR" sz="500" dirty="0"/>
          </a:p>
        </p:txBody>
      </p:sp>
      <p:sp>
        <p:nvSpPr>
          <p:cNvPr id="8" name="Text Box 10"/>
          <p:cNvSpPr txBox="1">
            <a:spLocks noChangeArrowheads="1"/>
          </p:cNvSpPr>
          <p:nvPr/>
        </p:nvSpPr>
        <p:spPr bwMode="auto">
          <a:xfrm>
            <a:off x="1001848" y="2175732"/>
            <a:ext cx="650875" cy="276999"/>
          </a:xfrm>
          <a:prstGeom prst="rect">
            <a:avLst/>
          </a:prstGeom>
          <a:solidFill>
            <a:srgbClr val="000080"/>
          </a:solidFill>
          <a:ln w="9525">
            <a:solidFill>
              <a:srgbClr val="000080"/>
            </a:solidFill>
            <a:miter lim="800000"/>
            <a:headEnd/>
            <a:tailEnd/>
          </a:ln>
        </p:spPr>
        <p:txBody>
          <a:bodyPr wrap="square">
            <a:spAutoFit/>
          </a:bodyPr>
          <a:lstStyle/>
          <a:p>
            <a:pPr>
              <a:spcBef>
                <a:spcPct val="50000"/>
              </a:spcBef>
            </a:pPr>
            <a:r>
              <a:rPr lang="en-GB" sz="1200" b="1">
                <a:solidFill>
                  <a:srgbClr val="FFFFFF"/>
                </a:solidFill>
                <a:cs typeface="Arial" charset="0"/>
              </a:rPr>
              <a:t>Details</a:t>
            </a:r>
          </a:p>
        </p:txBody>
      </p:sp>
      <p:pic>
        <p:nvPicPr>
          <p:cNvPr id="16" name="Picture 2"/>
          <p:cNvPicPr>
            <a:picLocks noChangeAspect="1" noChangeArrowheads="1"/>
          </p:cNvPicPr>
          <p:nvPr/>
        </p:nvPicPr>
        <p:blipFill>
          <a:blip r:embed="rId3" cstate="print"/>
          <a:srcRect/>
          <a:stretch>
            <a:fillRect/>
          </a:stretch>
        </p:blipFill>
        <p:spPr bwMode="auto">
          <a:xfrm>
            <a:off x="7075465" y="1186136"/>
            <a:ext cx="3008253" cy="2256189"/>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17" name="Picture 4"/>
          <p:cNvPicPr>
            <a:picLocks noChangeAspect="1" noChangeArrowheads="1"/>
          </p:cNvPicPr>
          <p:nvPr/>
        </p:nvPicPr>
        <p:blipFill>
          <a:blip r:embed="rId4" cstate="print"/>
          <a:srcRect/>
          <a:stretch>
            <a:fillRect/>
          </a:stretch>
        </p:blipFill>
        <p:spPr bwMode="auto">
          <a:xfrm>
            <a:off x="7089935" y="3569508"/>
            <a:ext cx="3000990" cy="2249063"/>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10" name="Oval 9"/>
          <p:cNvSpPr/>
          <p:nvPr/>
        </p:nvSpPr>
        <p:spPr>
          <a:xfrm>
            <a:off x="6172200" y="6061931"/>
            <a:ext cx="762000" cy="60671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Oval 21"/>
          <p:cNvSpPr/>
          <p:nvPr/>
        </p:nvSpPr>
        <p:spPr>
          <a:xfrm>
            <a:off x="8590430" y="6084261"/>
            <a:ext cx="858370" cy="638237"/>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Slide Number Placeholder 1"/>
          <p:cNvSpPr txBox="1">
            <a:spLocks/>
          </p:cNvSpPr>
          <p:nvPr/>
        </p:nvSpPr>
        <p:spPr>
          <a:xfrm>
            <a:off x="8382000" y="6519447"/>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43F1C2F-A793-43C0-85B6-3A747D379D0A}" type="slidenum">
              <a:rPr lang="de-CH"/>
              <a:pPr/>
              <a:t>3</a:t>
            </a:fld>
            <a:endParaRPr lang="de-CH" dirty="0"/>
          </a:p>
        </p:txBody>
      </p:sp>
      <p:sp>
        <p:nvSpPr>
          <p:cNvPr id="4" name="TextBox 3">
            <a:extLst>
              <a:ext uri="{FF2B5EF4-FFF2-40B4-BE49-F238E27FC236}">
                <a16:creationId xmlns:a16="http://schemas.microsoft.com/office/drawing/2014/main" id="{1A7130BB-2F39-4FF1-8493-6778B344AE22}"/>
              </a:ext>
            </a:extLst>
          </p:cNvPr>
          <p:cNvSpPr txBox="1"/>
          <p:nvPr/>
        </p:nvSpPr>
        <p:spPr>
          <a:xfrm>
            <a:off x="616194" y="10874"/>
            <a:ext cx="1828800" cy="369332"/>
          </a:xfrm>
          <a:prstGeom prst="rect">
            <a:avLst/>
          </a:prstGeom>
          <a:noFill/>
        </p:spPr>
        <p:txBody>
          <a:bodyPr wrap="square" rtlCol="0">
            <a:spAutoFit/>
          </a:bodyPr>
          <a:lstStyle/>
          <a:p>
            <a:r>
              <a:rPr lang="es-MX" b="1" dirty="0">
                <a:latin typeface="Arial" pitchFamily="34" charset="0"/>
                <a:ea typeface="+mj-ea"/>
                <a:cs typeface="Arial" pitchFamily="34" charset="0"/>
              </a:rPr>
              <a:t>Example…</a:t>
            </a:r>
          </a:p>
        </p:txBody>
      </p:sp>
      <p:sp>
        <p:nvSpPr>
          <p:cNvPr id="9" name="TextBox 8">
            <a:extLst>
              <a:ext uri="{FF2B5EF4-FFF2-40B4-BE49-F238E27FC236}">
                <a16:creationId xmlns:a16="http://schemas.microsoft.com/office/drawing/2014/main" id="{BCBF039B-D872-4764-B307-81F2FEE9D05D}"/>
              </a:ext>
            </a:extLst>
          </p:cNvPr>
          <p:cNvSpPr txBox="1"/>
          <p:nvPr/>
        </p:nvSpPr>
        <p:spPr>
          <a:xfrm rot="19604657">
            <a:off x="2450884" y="2176151"/>
            <a:ext cx="8411277" cy="2646878"/>
          </a:xfrm>
          <a:prstGeom prst="rect">
            <a:avLst/>
          </a:prstGeom>
          <a:noFill/>
        </p:spPr>
        <p:txBody>
          <a:bodyPr wrap="none" rtlCol="0">
            <a:spAutoFit/>
          </a:bodyPr>
          <a:lstStyle/>
          <a:p>
            <a:r>
              <a:rPr lang="es-MX" sz="16600" dirty="0">
                <a:solidFill>
                  <a:srgbClr val="000000">
                    <a:alpha val="50000"/>
                  </a:srgbClr>
                </a:solidFill>
              </a:rPr>
              <a:t>EXAMPLE</a:t>
            </a:r>
            <a:endParaRPr lang="en-US" sz="16600" dirty="0">
              <a:solidFill>
                <a:srgbClr val="000000">
                  <a:alpha val="50000"/>
                </a:srgbClr>
              </a:solidFill>
            </a:endParaRPr>
          </a:p>
        </p:txBody>
      </p:sp>
    </p:spTree>
    <p:extLst>
      <p:ext uri="{BB962C8B-B14F-4D97-AF65-F5344CB8AC3E}">
        <p14:creationId xmlns:p14="http://schemas.microsoft.com/office/powerpoint/2010/main" val="73903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0" y="228600"/>
            <a:ext cx="7467600" cy="715962"/>
          </a:xfrm>
        </p:spPr>
        <p:txBody>
          <a:bodyPr vert="horz" lIns="91440" tIns="45720" rIns="91440" bIns="45720" rtlCol="0" anchor="ctr">
            <a:normAutofit/>
          </a:bodyPr>
          <a:lstStyle/>
          <a:p>
            <a:r>
              <a:rPr lang="en-US" dirty="0">
                <a:solidFill>
                  <a:srgbClr val="0D4087"/>
                </a:solidFill>
              </a:rPr>
              <a:t>Initiative Name</a:t>
            </a:r>
          </a:p>
        </p:txBody>
      </p:sp>
      <p:sp>
        <p:nvSpPr>
          <p:cNvPr id="5" name="Text Box 9"/>
          <p:cNvSpPr txBox="1">
            <a:spLocks noChangeArrowheads="1"/>
          </p:cNvSpPr>
          <p:nvPr/>
        </p:nvSpPr>
        <p:spPr bwMode="auto">
          <a:xfrm>
            <a:off x="928339" y="1352250"/>
            <a:ext cx="4939061" cy="553998"/>
          </a:xfrm>
          <a:prstGeom prst="rect">
            <a:avLst/>
          </a:prstGeom>
          <a:noFill/>
          <a:ln w="9525">
            <a:solidFill>
              <a:schemeClr val="tx1"/>
            </a:solidFill>
            <a:miter lim="800000"/>
            <a:headEnd/>
            <a:tailEnd/>
          </a:ln>
        </p:spPr>
        <p:txBody>
          <a:bodyPr wrap="square">
            <a:spAutoFit/>
          </a:bodyPr>
          <a:lstStyle/>
          <a:p>
            <a:pPr>
              <a:spcBef>
                <a:spcPct val="50000"/>
              </a:spcBef>
            </a:pPr>
            <a:r>
              <a:rPr lang="en-GB" sz="1200" b="1" dirty="0">
                <a:solidFill>
                  <a:srgbClr val="000000"/>
                </a:solidFill>
                <a:cs typeface="Arial" charset="0"/>
              </a:rPr>
              <a:t>Country:</a:t>
            </a:r>
            <a:r>
              <a:rPr lang="pl-PL" sz="1200" b="1" dirty="0">
                <a:solidFill>
                  <a:srgbClr val="000000"/>
                </a:solidFill>
                <a:cs typeface="Arial" charset="0"/>
              </a:rPr>
              <a:t>  </a:t>
            </a:r>
            <a:r>
              <a:rPr lang="en-GB" sz="1200" b="1" dirty="0">
                <a:solidFill>
                  <a:srgbClr val="000000"/>
                </a:solidFill>
                <a:cs typeface="Arial" charset="0"/>
              </a:rPr>
              <a:t> </a:t>
            </a:r>
            <a:endParaRPr lang="pl-PL" sz="1200" b="1" dirty="0">
              <a:solidFill>
                <a:srgbClr val="000000"/>
              </a:solidFill>
              <a:cs typeface="Arial" charset="0"/>
            </a:endParaRPr>
          </a:p>
          <a:p>
            <a:pPr>
              <a:spcBef>
                <a:spcPct val="50000"/>
              </a:spcBef>
            </a:pPr>
            <a:r>
              <a:rPr lang="en-GB" sz="1200" b="1" dirty="0">
                <a:solidFill>
                  <a:srgbClr val="000000"/>
                </a:solidFill>
                <a:cs typeface="Arial" charset="0"/>
              </a:rPr>
              <a:t>Contact: </a:t>
            </a:r>
          </a:p>
        </p:txBody>
      </p:sp>
      <p:sp>
        <p:nvSpPr>
          <p:cNvPr id="6" name="Text Box 10"/>
          <p:cNvSpPr txBox="1">
            <a:spLocks noChangeArrowheads="1"/>
          </p:cNvSpPr>
          <p:nvPr/>
        </p:nvSpPr>
        <p:spPr bwMode="auto">
          <a:xfrm>
            <a:off x="928339" y="1068088"/>
            <a:ext cx="803275" cy="276999"/>
          </a:xfrm>
          <a:prstGeom prst="rect">
            <a:avLst/>
          </a:prstGeom>
          <a:solidFill>
            <a:srgbClr val="000080"/>
          </a:solidFill>
          <a:ln w="9525">
            <a:solidFill>
              <a:srgbClr val="000080"/>
            </a:solidFill>
            <a:miter lim="800000"/>
            <a:headEnd/>
            <a:tailEnd/>
          </a:ln>
        </p:spPr>
        <p:txBody>
          <a:bodyPr wrap="square">
            <a:spAutoFit/>
          </a:bodyPr>
          <a:lstStyle/>
          <a:p>
            <a:pPr>
              <a:spcBef>
                <a:spcPct val="50000"/>
              </a:spcBef>
            </a:pPr>
            <a:r>
              <a:rPr lang="en-GB" sz="1200" b="1" dirty="0">
                <a:solidFill>
                  <a:srgbClr val="FFFFFF"/>
                </a:solidFill>
                <a:cs typeface="Arial" charset="0"/>
              </a:rPr>
              <a:t>From</a:t>
            </a:r>
          </a:p>
        </p:txBody>
      </p:sp>
      <p:sp>
        <p:nvSpPr>
          <p:cNvPr id="7" name="Text Box 22"/>
          <p:cNvSpPr txBox="1">
            <a:spLocks noChangeArrowheads="1"/>
          </p:cNvSpPr>
          <p:nvPr/>
        </p:nvSpPr>
        <p:spPr bwMode="auto">
          <a:xfrm>
            <a:off x="928339" y="2209800"/>
            <a:ext cx="4939061" cy="3809700"/>
          </a:xfrm>
          <a:prstGeom prst="rect">
            <a:avLst/>
          </a:prstGeom>
          <a:noFill/>
          <a:ln w="9525">
            <a:solidFill>
              <a:schemeClr val="tx1"/>
            </a:solidFill>
            <a:miter lim="800000"/>
            <a:headEnd/>
            <a:tailEnd/>
          </a:ln>
        </p:spPr>
        <p:txBody>
          <a:bodyPr/>
          <a:lstStyle/>
          <a:p>
            <a:pPr marL="52388" indent="-52388" eaLnBrk="0" hangingPunct="0">
              <a:lnSpc>
                <a:spcPct val="97000"/>
              </a:lnSpc>
              <a:spcBef>
                <a:spcPct val="39000"/>
              </a:spcBef>
              <a:buFontTx/>
              <a:buChar char=" "/>
              <a:defRPr/>
            </a:pPr>
            <a:r>
              <a:rPr lang="en-GB" sz="1200" b="1" dirty="0"/>
              <a:t>Context:</a:t>
            </a:r>
          </a:p>
          <a:p>
            <a:pPr>
              <a:buFontTx/>
              <a:buChar char="-"/>
              <a:defRPr/>
            </a:pPr>
            <a:r>
              <a:rPr lang="pl-PL" sz="1200" dirty="0"/>
              <a:t>&lt;why did we undetake the initiative&gt;</a:t>
            </a:r>
          </a:p>
          <a:p>
            <a:pPr marL="82550" indent="-82550">
              <a:defRPr/>
            </a:pPr>
            <a:endParaRPr lang="en-US" sz="800" b="1" dirty="0"/>
          </a:p>
          <a:p>
            <a:pPr marL="82550" indent="-82550">
              <a:defRPr/>
            </a:pPr>
            <a:r>
              <a:rPr lang="en-US" sz="1200" b="1" dirty="0"/>
              <a:t>Description:</a:t>
            </a:r>
          </a:p>
          <a:p>
            <a:pPr>
              <a:buFontTx/>
              <a:buChar char="-"/>
              <a:defRPr/>
            </a:pPr>
            <a:r>
              <a:rPr lang="pl-PL" sz="1200" dirty="0"/>
              <a:t>&lt;what is the objective&gt;</a:t>
            </a:r>
          </a:p>
          <a:p>
            <a:pPr>
              <a:buFontTx/>
              <a:buChar char="-"/>
              <a:defRPr/>
            </a:pPr>
            <a:r>
              <a:rPr lang="pl-PL" sz="1200" dirty="0"/>
              <a:t>&lt;what is the audience&gt;</a:t>
            </a:r>
          </a:p>
          <a:p>
            <a:pPr>
              <a:buFontTx/>
              <a:buChar char="-"/>
              <a:defRPr/>
            </a:pPr>
            <a:r>
              <a:rPr lang="pl-PL" sz="1200" dirty="0"/>
              <a:t>&lt;how to engage target group to participate&gt;</a:t>
            </a:r>
          </a:p>
          <a:p>
            <a:pPr>
              <a:defRPr/>
            </a:pPr>
            <a:endParaRPr lang="en-GB" sz="1200" dirty="0"/>
          </a:p>
          <a:p>
            <a:pPr marL="77788" lvl="1" indent="-179388" eaLnBrk="0" hangingPunct="0">
              <a:defRPr/>
            </a:pPr>
            <a:r>
              <a:rPr lang="pl-PL" sz="1200" b="1" dirty="0"/>
              <a:t>Resources/How to roll-out:</a:t>
            </a:r>
            <a:endParaRPr lang="fr-FR" sz="1200" b="1" dirty="0"/>
          </a:p>
          <a:p>
            <a:pPr marL="77788" lvl="1" indent="-77788" eaLnBrk="0" hangingPunct="0">
              <a:buFontTx/>
              <a:buChar char="-"/>
              <a:defRPr/>
            </a:pPr>
            <a:r>
              <a:rPr lang="pl-PL" sz="1200" dirty="0"/>
              <a:t>&lt;resources needed to roll-out: people, budget, external consultants&gt;</a:t>
            </a:r>
          </a:p>
          <a:p>
            <a:pPr marL="77788" lvl="1" indent="-77788" eaLnBrk="0" hangingPunct="0">
              <a:buFontTx/>
              <a:buChar char="-"/>
              <a:defRPr/>
            </a:pPr>
            <a:r>
              <a:rPr lang="pl-PL" sz="1200" dirty="0"/>
              <a:t>&lt;what steps are necessary to roll-out iniatiative&gt;</a:t>
            </a:r>
            <a:endParaRPr lang="en-GB" sz="1200" dirty="0"/>
          </a:p>
          <a:p>
            <a:pPr marL="82550" indent="-184150">
              <a:defRPr/>
            </a:pPr>
            <a:endParaRPr lang="en-GB" sz="800" dirty="0"/>
          </a:p>
          <a:p>
            <a:pPr marL="82550" indent="-184150">
              <a:defRPr/>
            </a:pPr>
            <a:endParaRPr lang="en-GB" sz="800" dirty="0"/>
          </a:p>
          <a:p>
            <a:pPr marL="82550" indent="-82550">
              <a:defRPr/>
            </a:pPr>
            <a:r>
              <a:rPr lang="en-US" sz="1200" b="1" dirty="0"/>
              <a:t>Benefits</a:t>
            </a:r>
            <a:r>
              <a:rPr lang="pl-PL" sz="1200" b="1" dirty="0"/>
              <a:t> / </a:t>
            </a:r>
            <a:r>
              <a:rPr lang="en-US" sz="1200" b="1" dirty="0"/>
              <a:t>Results:</a:t>
            </a:r>
            <a:endParaRPr lang="en-GB" sz="1200" b="1" dirty="0"/>
          </a:p>
          <a:p>
            <a:pPr marL="82550" indent="-82550">
              <a:buFontTx/>
              <a:buChar char="-"/>
              <a:defRPr/>
            </a:pPr>
            <a:r>
              <a:rPr lang="en-US" sz="1200" dirty="0"/>
              <a:t>&lt;</a:t>
            </a:r>
            <a:r>
              <a:rPr lang="pl-PL" sz="1200" dirty="0"/>
              <a:t>what were the benefits/results&gt;</a:t>
            </a:r>
            <a:endParaRPr lang="pl-PL" sz="1200" b="1" dirty="0"/>
          </a:p>
          <a:p>
            <a:pPr marL="82550" indent="-82550">
              <a:buFontTx/>
              <a:buChar char="-"/>
              <a:defRPr/>
            </a:pPr>
            <a:r>
              <a:rPr lang="pl-PL" sz="1200" dirty="0"/>
              <a:t>&lt;how did we measure results&gt;</a:t>
            </a:r>
          </a:p>
          <a:p>
            <a:pPr marL="82550" indent="-82550">
              <a:buFontTx/>
              <a:buChar char="-"/>
              <a:defRPr/>
            </a:pPr>
            <a:r>
              <a:rPr lang="pl-PL" sz="1200" dirty="0"/>
              <a:t>&lt;how many persons participated/have been affected&gt;</a:t>
            </a:r>
            <a:endParaRPr lang="es-MX" sz="1200" dirty="0"/>
          </a:p>
          <a:p>
            <a:pPr>
              <a:defRPr/>
            </a:pPr>
            <a:endParaRPr lang="es-MX" sz="1200" b="1" dirty="0"/>
          </a:p>
          <a:p>
            <a:pPr>
              <a:defRPr/>
            </a:pPr>
            <a:r>
              <a:rPr lang="en-US" sz="1200" b="1" dirty="0"/>
              <a:t>Health</a:t>
            </a:r>
            <a:r>
              <a:rPr lang="es-MX" sz="1200" b="1" dirty="0"/>
              <a:t> </a:t>
            </a:r>
            <a:r>
              <a:rPr lang="en-US" sz="1200" b="1" dirty="0"/>
              <a:t>Issues</a:t>
            </a:r>
            <a:r>
              <a:rPr lang="pl-PL" sz="1200" b="1" dirty="0"/>
              <a:t> </a:t>
            </a:r>
            <a:r>
              <a:rPr lang="en-US" sz="1200" b="1" dirty="0"/>
              <a:t>to</a:t>
            </a:r>
            <a:r>
              <a:rPr lang="es-MX" sz="1200" b="1" dirty="0"/>
              <a:t> </a:t>
            </a:r>
            <a:r>
              <a:rPr lang="en-US" sz="1200" b="1" dirty="0"/>
              <a:t>Combat</a:t>
            </a:r>
          </a:p>
          <a:p>
            <a:pPr>
              <a:defRPr/>
            </a:pPr>
            <a:r>
              <a:rPr lang="en-US" sz="1200" dirty="0"/>
              <a:t>- &lt;</a:t>
            </a:r>
            <a:r>
              <a:rPr lang="en-GB" sz="1200" dirty="0"/>
              <a:t> List the ones applicable (refer to guideline).&gt;</a:t>
            </a:r>
            <a:endParaRPr lang="es-MX" sz="1200" dirty="0"/>
          </a:p>
          <a:p>
            <a:pPr>
              <a:defRPr/>
            </a:pPr>
            <a:endParaRPr lang="es-MX" sz="1200" dirty="0"/>
          </a:p>
          <a:p>
            <a:pPr>
              <a:defRPr/>
            </a:pPr>
            <a:endParaRPr lang="pl-PL" sz="1200" dirty="0"/>
          </a:p>
          <a:p>
            <a:pPr marL="77788" lvl="1" indent="-179388" eaLnBrk="0" hangingPunct="0">
              <a:defRPr/>
            </a:pPr>
            <a:endParaRPr lang="fr-FR" sz="800" dirty="0"/>
          </a:p>
        </p:txBody>
      </p:sp>
      <p:sp>
        <p:nvSpPr>
          <p:cNvPr id="8" name="Text Box 10"/>
          <p:cNvSpPr txBox="1">
            <a:spLocks noChangeArrowheads="1"/>
          </p:cNvSpPr>
          <p:nvPr/>
        </p:nvSpPr>
        <p:spPr bwMode="auto">
          <a:xfrm>
            <a:off x="928339" y="1932502"/>
            <a:ext cx="803275" cy="276999"/>
          </a:xfrm>
          <a:prstGeom prst="rect">
            <a:avLst/>
          </a:prstGeom>
          <a:solidFill>
            <a:srgbClr val="000080"/>
          </a:solidFill>
          <a:ln w="9525">
            <a:solidFill>
              <a:srgbClr val="000080"/>
            </a:solidFill>
            <a:miter lim="800000"/>
            <a:headEnd/>
            <a:tailEnd/>
          </a:ln>
        </p:spPr>
        <p:txBody>
          <a:bodyPr wrap="square">
            <a:spAutoFit/>
          </a:bodyPr>
          <a:lstStyle/>
          <a:p>
            <a:pPr>
              <a:spcBef>
                <a:spcPct val="50000"/>
              </a:spcBef>
            </a:pPr>
            <a:r>
              <a:rPr lang="en-GB" sz="1200" b="1">
                <a:solidFill>
                  <a:srgbClr val="FFFFFF"/>
                </a:solidFill>
                <a:cs typeface="Arial" charset="0"/>
              </a:rPr>
              <a:t>Details</a:t>
            </a:r>
          </a:p>
        </p:txBody>
      </p:sp>
      <p:sp>
        <p:nvSpPr>
          <p:cNvPr id="2" name="Flowchart: Process 1">
            <a:extLst>
              <a:ext uri="{FF2B5EF4-FFF2-40B4-BE49-F238E27FC236}">
                <a16:creationId xmlns:a16="http://schemas.microsoft.com/office/drawing/2014/main" id="{8FE1A801-F2A2-4361-980C-186F27534F9B}"/>
              </a:ext>
            </a:extLst>
          </p:cNvPr>
          <p:cNvSpPr/>
          <p:nvPr/>
        </p:nvSpPr>
        <p:spPr>
          <a:xfrm>
            <a:off x="6705600" y="1288202"/>
            <a:ext cx="3657600" cy="1952625"/>
          </a:xfrm>
          <a:prstGeom prst="flowChartProcess">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 name="Flowchart: Process 18">
            <a:extLst>
              <a:ext uri="{FF2B5EF4-FFF2-40B4-BE49-F238E27FC236}">
                <a16:creationId xmlns:a16="http://schemas.microsoft.com/office/drawing/2014/main" id="{A6113318-BBD3-4D9A-B865-3214F4DE5570}"/>
              </a:ext>
            </a:extLst>
          </p:cNvPr>
          <p:cNvSpPr/>
          <p:nvPr/>
        </p:nvSpPr>
        <p:spPr>
          <a:xfrm>
            <a:off x="6705600" y="3733801"/>
            <a:ext cx="3657600" cy="2155581"/>
          </a:xfrm>
          <a:prstGeom prst="flowChartProcess">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TextBox 9">
            <a:extLst>
              <a:ext uri="{FF2B5EF4-FFF2-40B4-BE49-F238E27FC236}">
                <a16:creationId xmlns:a16="http://schemas.microsoft.com/office/drawing/2014/main" id="{9DBF019A-005E-46C5-8939-5863D5DB5F81}"/>
              </a:ext>
            </a:extLst>
          </p:cNvPr>
          <p:cNvSpPr txBox="1"/>
          <p:nvPr/>
        </p:nvSpPr>
        <p:spPr>
          <a:xfrm>
            <a:off x="8010264" y="1965458"/>
            <a:ext cx="743473" cy="369332"/>
          </a:xfrm>
          <a:prstGeom prst="rect">
            <a:avLst/>
          </a:prstGeom>
          <a:noFill/>
        </p:spPr>
        <p:txBody>
          <a:bodyPr wrap="none" rtlCol="0">
            <a:spAutoFit/>
          </a:bodyPr>
          <a:lstStyle/>
          <a:p>
            <a:r>
              <a:rPr lang="en-US" dirty="0"/>
              <a:t>Photo</a:t>
            </a:r>
          </a:p>
        </p:txBody>
      </p:sp>
      <p:sp>
        <p:nvSpPr>
          <p:cNvPr id="20" name="TextBox 19">
            <a:extLst>
              <a:ext uri="{FF2B5EF4-FFF2-40B4-BE49-F238E27FC236}">
                <a16:creationId xmlns:a16="http://schemas.microsoft.com/office/drawing/2014/main" id="{01D3F6FF-5F39-44CB-B320-0BA5CF03389B}"/>
              </a:ext>
            </a:extLst>
          </p:cNvPr>
          <p:cNvSpPr txBox="1"/>
          <p:nvPr/>
        </p:nvSpPr>
        <p:spPr>
          <a:xfrm>
            <a:off x="8057627" y="4572000"/>
            <a:ext cx="743473" cy="369332"/>
          </a:xfrm>
          <a:prstGeom prst="rect">
            <a:avLst/>
          </a:prstGeom>
          <a:noFill/>
        </p:spPr>
        <p:txBody>
          <a:bodyPr wrap="none" rtlCol="0">
            <a:spAutoFit/>
          </a:bodyPr>
          <a:lstStyle/>
          <a:p>
            <a:r>
              <a:rPr lang="en-US" dirty="0"/>
              <a:t>Photo</a:t>
            </a:r>
          </a:p>
        </p:txBody>
      </p:sp>
    </p:spTree>
    <p:extLst>
      <p:ext uri="{BB962C8B-B14F-4D97-AF65-F5344CB8AC3E}">
        <p14:creationId xmlns:p14="http://schemas.microsoft.com/office/powerpoint/2010/main" val="1800082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3553B2BEEB7449A985D5658CE756BD" ma:contentTypeVersion="24" ma:contentTypeDescription="Create a new document." ma:contentTypeScope="" ma:versionID="05254352d029d076a13ff403face74d0">
  <xsd:schema xmlns:xsd="http://www.w3.org/2001/XMLSchema" xmlns:xs="http://www.w3.org/2001/XMLSchema" xmlns:p="http://schemas.microsoft.com/office/2006/metadata/properties" xmlns:ns1="http://schemas.microsoft.com/sharepoint/v3" xmlns:ns2="b4c597e9-73a3-4571-a622-8c711933295a" xmlns:ns3="5b4bd610-a880-4e6e-894d-bf3b30aeefc6" targetNamespace="http://schemas.microsoft.com/office/2006/metadata/properties" ma:root="true" ma:fieldsID="a8cf3fb75e94b3779d61b4a26a2e08f4" ns1:_="" ns2:_="" ns3:_="">
    <xsd:import namespace="http://schemas.microsoft.com/sharepoint/v3"/>
    <xsd:import namespace="b4c597e9-73a3-4571-a622-8c711933295a"/>
    <xsd:import namespace="5b4bd610-a880-4e6e-894d-bf3b30aeef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c597e9-73a3-4571-a622-8c71193329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75b7dcf2-c6da-42da-b577-b542f55746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4bd610-a880-4e6e-894d-bf3b30aeefc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4818e-35c7-4da9-a134-c79ac6e25ad2}" ma:internalName="TaxCatchAll" ma:showField="CatchAllData" ma:web="5b4bd610-a880-4e6e-894d-bf3b30aeef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BDEE37-50C1-4D36-8A86-BECFCC9BCB15}"/>
</file>

<file path=customXml/itemProps2.xml><?xml version="1.0" encoding="utf-8"?>
<ds:datastoreItem xmlns:ds="http://schemas.openxmlformats.org/officeDocument/2006/customXml" ds:itemID="{D8FD9200-2C68-42F8-B019-D4D0A62FAD2C}"/>
</file>

<file path=docProps/app.xml><?xml version="1.0" encoding="utf-8"?>
<Properties xmlns="http://schemas.openxmlformats.org/officeDocument/2006/extended-properties" xmlns:vt="http://schemas.openxmlformats.org/officeDocument/2006/docPropsVTypes">
  <TotalTime>41</TotalTime>
  <Words>604</Words>
  <Application>Microsoft Office PowerPoint</Application>
  <PresentationFormat>Widescreen</PresentationFormat>
  <Paragraphs>101</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Myriad Pro</vt:lpstr>
      <vt:lpstr>Wingdings</vt:lpstr>
      <vt:lpstr>Office Theme</vt:lpstr>
      <vt:lpstr> Health Awards 2023</vt:lpstr>
      <vt:lpstr>Guideline </vt:lpstr>
      <vt:lpstr>Drug &amp; Alcohol Prevention </vt:lpstr>
      <vt:lpstr>Initiative Name</vt:lpstr>
    </vt:vector>
  </TitlesOfParts>
  <Company>CEMEX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CEMEX Corporation</dc:creator>
  <cp:lastModifiedBy>Francisco Javier Mota Martinez</cp:lastModifiedBy>
  <cp:revision>127</cp:revision>
  <dcterms:created xsi:type="dcterms:W3CDTF">2016-02-18T17:00:25Z</dcterms:created>
  <dcterms:modified xsi:type="dcterms:W3CDTF">2024-01-04T09:37:05Z</dcterms:modified>
</cp:coreProperties>
</file>