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0" r:id="rId3"/>
    <p:sldId id="267" r:id="rId4"/>
    <p:sldId id="271" r:id="rId5"/>
    <p:sldId id="26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 Hozik" userId="0d8f78cf-6fe7-434a-a011-0262a6b613cd" providerId="ADAL" clId="{A3B7BA06-F1E8-4B73-84F4-FF80BF22C694}"/>
    <pc:docChg chg="custSel modSld">
      <pc:chgData name="Tomas Hozik" userId="0d8f78cf-6fe7-434a-a011-0262a6b613cd" providerId="ADAL" clId="{A3B7BA06-F1E8-4B73-84F4-FF80BF22C694}" dt="2024-07-15T08:48:25.148" v="0" actId="207"/>
      <pc:docMkLst>
        <pc:docMk/>
      </pc:docMkLst>
      <pc:sldChg chg="modSp mod">
        <pc:chgData name="Tomas Hozik" userId="0d8f78cf-6fe7-434a-a011-0262a6b613cd" providerId="ADAL" clId="{A3B7BA06-F1E8-4B73-84F4-FF80BF22C694}" dt="2024-07-15T08:48:25.148" v="0" actId="207"/>
        <pc:sldMkLst>
          <pc:docMk/>
          <pc:sldMk cId="3842740840" sldId="267"/>
        </pc:sldMkLst>
        <pc:graphicFrameChg chg="modGraphic">
          <ac:chgData name="Tomas Hozik" userId="0d8f78cf-6fe7-434a-a011-0262a6b613cd" providerId="ADAL" clId="{A3B7BA06-F1E8-4B73-84F4-FF80BF22C694}" dt="2024-07-15T08:48:25.148" v="0" actId="207"/>
          <ac:graphicFrameMkLst>
            <pc:docMk/>
            <pc:sldMk cId="3842740840" sldId="267"/>
            <ac:graphicFrameMk id="4" creationId="{76A61D7F-BC4F-D83B-0AC2-105A105EA9F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endParaRPr lang="en-US"/>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endParaRPr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endParaRPr lang="en-US"/>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daty 4"/>
          <p:cNvSpPr>
            <a:spLocks noGrp="1"/>
          </p:cNvSpPr>
          <p:nvPr>
            <p:ph type="dt" sz="half" idx="10"/>
          </p:nvPr>
        </p:nvSpPr>
        <p:spPr/>
        <p:txBody>
          <a:bodyPr/>
          <a:lstStyle/>
          <a:p>
            <a:fld id="{10F29A49-7014-4343-9B26-C56A9C4B1853}" type="datetimeFigureOut">
              <a:rPr lang="en-US" smtClean="0"/>
              <a:t>3/7/2025</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endParaRPr lang="en-US"/>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Symbol zastępczy daty 6"/>
          <p:cNvSpPr>
            <a:spLocks noGrp="1"/>
          </p:cNvSpPr>
          <p:nvPr>
            <p:ph type="dt" sz="half" idx="10"/>
          </p:nvPr>
        </p:nvSpPr>
        <p:spPr/>
        <p:txBody>
          <a:bodyPr/>
          <a:lstStyle/>
          <a:p>
            <a:fld id="{10F29A49-7014-4343-9B26-C56A9C4B1853}" type="datetimeFigureOut">
              <a:rPr lang="en-US" smtClean="0"/>
              <a:t>3/7/2025</a:t>
            </a:fld>
            <a:endParaRPr lang="en-US"/>
          </a:p>
        </p:txBody>
      </p:sp>
      <p:sp>
        <p:nvSpPr>
          <p:cNvPr id="8" name="Symbol zastępczy stopki 7"/>
          <p:cNvSpPr>
            <a:spLocks noGrp="1"/>
          </p:cNvSpPr>
          <p:nvPr>
            <p:ph type="ftr" sz="quarter" idx="11"/>
          </p:nvPr>
        </p:nvSpPr>
        <p:spPr/>
        <p:txBody>
          <a:bodyPr/>
          <a:lstStyle/>
          <a:p>
            <a:endParaRPr lang="en-US"/>
          </a:p>
        </p:txBody>
      </p:sp>
      <p:sp>
        <p:nvSpPr>
          <p:cNvPr id="9" name="Symbol zastępczy numeru slajdu 8"/>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daty 2"/>
          <p:cNvSpPr>
            <a:spLocks noGrp="1"/>
          </p:cNvSpPr>
          <p:nvPr>
            <p:ph type="dt" sz="half" idx="10"/>
          </p:nvPr>
        </p:nvSpPr>
        <p:spPr/>
        <p:txBody>
          <a:bodyPr/>
          <a:lstStyle/>
          <a:p>
            <a:fld id="{10F29A49-7014-4343-9B26-C56A9C4B1853}" type="datetimeFigureOut">
              <a:rPr lang="en-US" smtClean="0"/>
              <a:t>3/7/2025</a:t>
            </a:fld>
            <a:endParaRPr lang="en-US"/>
          </a:p>
        </p:txBody>
      </p:sp>
      <p:sp>
        <p:nvSpPr>
          <p:cNvPr id="4" name="Symbol zastępczy stopki 3"/>
          <p:cNvSpPr>
            <a:spLocks noGrp="1"/>
          </p:cNvSpPr>
          <p:nvPr>
            <p:ph type="ftr" sz="quarter" idx="11"/>
          </p:nvPr>
        </p:nvSpPr>
        <p:spPr/>
        <p:txBody>
          <a:bodyPr/>
          <a:lstStyle/>
          <a:p>
            <a:endParaRPr lang="en-US"/>
          </a:p>
        </p:txBody>
      </p:sp>
      <p:sp>
        <p:nvSpPr>
          <p:cNvPr id="5" name="Symbol zastępczy numeru slajdu 4"/>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0F29A49-7014-4343-9B26-C56A9C4B1853}" type="datetimeFigureOut">
              <a:rPr lang="en-US" smtClean="0"/>
              <a:t>3/7/2025</a:t>
            </a:fld>
            <a:endParaRPr lang="en-US"/>
          </a:p>
        </p:txBody>
      </p:sp>
      <p:sp>
        <p:nvSpPr>
          <p:cNvPr id="3" name="Symbol zastępczy stopki 2"/>
          <p:cNvSpPr>
            <a:spLocks noGrp="1"/>
          </p:cNvSpPr>
          <p:nvPr>
            <p:ph type="ftr" sz="quarter" idx="11"/>
          </p:nvPr>
        </p:nvSpPr>
        <p:spPr/>
        <p:txBody>
          <a:bodyPr/>
          <a:lstStyle/>
          <a:p>
            <a:endParaRPr lang="en-US"/>
          </a:p>
        </p:txBody>
      </p:sp>
      <p:sp>
        <p:nvSpPr>
          <p:cNvPr id="4" name="Symbol zastępczy numeru slajdu 3"/>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endParaRPr lang="en-US"/>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0F29A49-7014-4343-9B26-C56A9C4B1853}" type="datetimeFigureOut">
              <a:rPr lang="en-US" smtClean="0"/>
              <a:t>3/7/2025</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endParaRPr lang="en-US"/>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0F29A49-7014-4343-9B26-C56A9C4B1853}" type="datetimeFigureOut">
              <a:rPr lang="en-US" smtClean="0"/>
              <a:t>3/7/2025</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endParaRPr lang="en-US"/>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29A49-7014-4343-9B26-C56A9C4B1853}" type="datetimeFigureOut">
              <a:rPr lang="en-US" smtClean="0"/>
              <a:t>3/7/2025</a:t>
            </a:fld>
            <a:endParaRPr lang="en-US"/>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3019C-654F-4C6C-BE7F-DD054A12E5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emex.service-now.com/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61ED81-E1D5-4C43-B448-3AE1784F28D1}"/>
              </a:ext>
            </a:extLst>
          </p:cNvPr>
          <p:cNvSpPr>
            <a:spLocks noGrp="1"/>
          </p:cNvSpPr>
          <p:nvPr>
            <p:ph type="ctrTitle"/>
          </p:nvPr>
        </p:nvSpPr>
        <p:spPr>
          <a:xfrm>
            <a:off x="685800" y="467380"/>
            <a:ext cx="7772400" cy="5985955"/>
          </a:xfrm>
        </p:spPr>
        <p:txBody>
          <a:bodyPr>
            <a:normAutofit/>
          </a:bodyPr>
          <a:lstStyle/>
          <a:p>
            <a:r>
              <a:rPr lang="en-US" sz="1600" b="1" i="0" u="none" strike="noStrike" baseline="0" noProof="0" dirty="0">
                <a:solidFill>
                  <a:srgbClr val="000000"/>
                </a:solidFill>
                <a:latin typeface="+mn-lt"/>
              </a:rPr>
              <a:t>PURCHASES &amp; INVENTORIES GLOBAL POLICY</a:t>
            </a:r>
            <a:r>
              <a:rPr lang="en-US" sz="1600" b="1" noProof="0" dirty="0">
                <a:solidFill>
                  <a:srgbClr val="000000"/>
                </a:solidFill>
                <a:latin typeface="+mn-lt"/>
              </a:rPr>
              <a:t> effective starting from February 2024</a:t>
            </a:r>
            <a:br>
              <a:rPr lang="pl-PL" sz="1600" b="1" noProof="0" dirty="0">
                <a:solidFill>
                  <a:srgbClr val="000000"/>
                </a:solidFill>
                <a:latin typeface="+mn-lt"/>
              </a:rPr>
            </a:br>
            <a:r>
              <a:rPr lang="en-US" sz="1600" b="1" noProof="0" dirty="0">
                <a:solidFill>
                  <a:srgbClr val="000000"/>
                </a:solidFill>
                <a:latin typeface="+mn-lt"/>
              </a:rPr>
              <a:t> vs</a:t>
            </a:r>
            <a:br>
              <a:rPr lang="pl-PL" sz="1600" b="1" noProof="0" dirty="0">
                <a:solidFill>
                  <a:srgbClr val="000000"/>
                </a:solidFill>
                <a:latin typeface="+mn-lt"/>
              </a:rPr>
            </a:br>
            <a:r>
              <a:rPr lang="en-US" sz="1600" b="1" noProof="0" dirty="0">
                <a:solidFill>
                  <a:srgbClr val="000000"/>
                </a:solidFill>
                <a:latin typeface="+mn-lt"/>
              </a:rPr>
              <a:t> advance payments to suppliers for PO and </a:t>
            </a:r>
            <a:r>
              <a:rPr lang="en-US" sz="1600" b="1" noProof="0" dirty="0" err="1">
                <a:solidFill>
                  <a:srgbClr val="000000"/>
                </a:solidFill>
                <a:latin typeface="+mn-lt"/>
              </a:rPr>
              <a:t>NonPO</a:t>
            </a:r>
            <a:r>
              <a:rPr lang="en-US" sz="1600" b="1" noProof="0" dirty="0">
                <a:solidFill>
                  <a:srgbClr val="000000"/>
                </a:solidFill>
                <a:latin typeface="+mn-lt"/>
              </a:rPr>
              <a:t> concepts</a:t>
            </a:r>
            <a:r>
              <a:rPr lang="en-US" sz="1600" dirty="0"/>
              <a:t> </a:t>
            </a:r>
            <a:br>
              <a:rPr lang="en-US" sz="1400" dirty="0"/>
            </a:br>
            <a:br>
              <a:rPr lang="pl-PL" sz="1400" dirty="0"/>
            </a:br>
            <a:br>
              <a:rPr lang="pl-PL" sz="1400" dirty="0"/>
            </a:br>
            <a:br>
              <a:rPr lang="pl-PL" sz="1400" dirty="0"/>
            </a:br>
            <a:br>
              <a:rPr lang="pl-PL" sz="1400" dirty="0"/>
            </a:br>
            <a:br>
              <a:rPr lang="pl-PL" sz="1400" dirty="0"/>
            </a:br>
            <a:br>
              <a:rPr lang="en-US" sz="1400" dirty="0"/>
            </a:br>
            <a:r>
              <a:rPr lang="en-US" sz="1400" dirty="0"/>
              <a:t>"Informational document„</a:t>
            </a:r>
            <a:br>
              <a:rPr lang="pl-PL" sz="1400" dirty="0"/>
            </a:br>
            <a:br>
              <a:rPr lang="pl-PL" sz="1400" dirty="0"/>
            </a:br>
            <a:br>
              <a:rPr lang="pl-PL" sz="1400" dirty="0"/>
            </a:br>
            <a:br>
              <a:rPr lang="pl-PL" sz="1400" dirty="0"/>
            </a:br>
            <a:br>
              <a:rPr lang="pl-PL" sz="1400" dirty="0"/>
            </a:br>
            <a:br>
              <a:rPr lang="pl-PL" sz="1400" dirty="0"/>
            </a:br>
            <a:br>
              <a:rPr lang="pl-PL" sz="1400" dirty="0"/>
            </a:br>
            <a:br>
              <a:rPr lang="pl-PL" sz="1400" dirty="0"/>
            </a:br>
            <a:br>
              <a:rPr lang="pl-PL" sz="1400" dirty="0"/>
            </a:br>
            <a:br>
              <a:rPr lang="en-US" sz="1400" dirty="0"/>
            </a:br>
            <a:r>
              <a:rPr lang="en-US" sz="1400" dirty="0"/>
              <a:t>March 1</a:t>
            </a:r>
            <a:r>
              <a:rPr lang="pl-PL" sz="1400" dirty="0"/>
              <a:t>0th</a:t>
            </a:r>
            <a:r>
              <a:rPr lang="en-US" sz="1400" dirty="0"/>
              <a:t>, 2025</a:t>
            </a:r>
            <a:endParaRPr lang="en-US" sz="1400" b="1" dirty="0"/>
          </a:p>
        </p:txBody>
      </p:sp>
    </p:spTree>
    <p:extLst>
      <p:ext uri="{BB962C8B-B14F-4D97-AF65-F5344CB8AC3E}">
        <p14:creationId xmlns:p14="http://schemas.microsoft.com/office/powerpoint/2010/main" val="303270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ECE88-5141-7FBD-5BD1-EE060C652DA4}"/>
              </a:ext>
            </a:extLst>
          </p:cNvPr>
          <p:cNvSpPr>
            <a:spLocks noGrp="1"/>
          </p:cNvSpPr>
          <p:nvPr>
            <p:ph type="title"/>
          </p:nvPr>
        </p:nvSpPr>
        <p:spPr/>
        <p:txBody>
          <a:bodyPr>
            <a:normAutofit/>
          </a:bodyPr>
          <a:lstStyle/>
          <a:p>
            <a:r>
              <a:rPr lang="en-US" sz="2400" b="1" noProof="0" dirty="0"/>
              <a:t>Service Now - process change from February 1st, 2025</a:t>
            </a:r>
          </a:p>
        </p:txBody>
      </p:sp>
      <p:graphicFrame>
        <p:nvGraphicFramePr>
          <p:cNvPr id="4" name="Tabela 4">
            <a:extLst>
              <a:ext uri="{FF2B5EF4-FFF2-40B4-BE49-F238E27FC236}">
                <a16:creationId xmlns:a16="http://schemas.microsoft.com/office/drawing/2014/main" id="{76A61D7F-BC4F-D83B-0AC2-105A105EA9F8}"/>
              </a:ext>
            </a:extLst>
          </p:cNvPr>
          <p:cNvGraphicFramePr>
            <a:graphicFrameLocks noGrp="1"/>
          </p:cNvGraphicFramePr>
          <p:nvPr>
            <p:ph idx="1"/>
            <p:extLst>
              <p:ext uri="{D42A27DB-BD31-4B8C-83A1-F6EECF244321}">
                <p14:modId xmlns:p14="http://schemas.microsoft.com/office/powerpoint/2010/main" val="3013165552"/>
              </p:ext>
            </p:extLst>
          </p:nvPr>
        </p:nvGraphicFramePr>
        <p:xfrm>
          <a:off x="827584" y="1417638"/>
          <a:ext cx="7560840" cy="4518248"/>
        </p:xfrm>
        <a:graphic>
          <a:graphicData uri="http://schemas.openxmlformats.org/drawingml/2006/table">
            <a:tbl>
              <a:tblPr firstRow="1" bandRow="1">
                <a:tableStyleId>{5C22544A-7EE6-4342-B048-85BDC9FD1C3A}</a:tableStyleId>
              </a:tblPr>
              <a:tblGrid>
                <a:gridCol w="7560840">
                  <a:extLst>
                    <a:ext uri="{9D8B030D-6E8A-4147-A177-3AD203B41FA5}">
                      <a16:colId xmlns:a16="http://schemas.microsoft.com/office/drawing/2014/main" val="3636887514"/>
                    </a:ext>
                  </a:extLst>
                </a:gridCol>
              </a:tblGrid>
              <a:tr h="1105272">
                <a:tc>
                  <a:txBody>
                    <a:bodyPr/>
                    <a:lstStyle/>
                    <a:p>
                      <a:r>
                        <a:rPr lang="en-GB" sz="1800" b="1" dirty="0">
                          <a:solidFill>
                            <a:schemeClr val="bg1"/>
                          </a:solidFill>
                          <a:latin typeface="Calibri (Headings)"/>
                          <a:ea typeface="+mn-ea"/>
                          <a:cs typeface="+mn-cs"/>
                        </a:rPr>
                        <a:t>Advanced payments (ahead of the final invoice)</a:t>
                      </a:r>
                      <a:r>
                        <a:rPr lang="pl-PL" sz="1800" b="1" dirty="0">
                          <a:solidFill>
                            <a:schemeClr val="bg1"/>
                          </a:solidFill>
                          <a:latin typeface="Calibri (Headings)"/>
                          <a:ea typeface="+mn-ea"/>
                          <a:cs typeface="+mn-cs"/>
                        </a:rPr>
                        <a:t> </a:t>
                      </a:r>
                      <a:r>
                        <a:rPr lang="en-US" sz="1800" dirty="0">
                          <a:solidFill>
                            <a:schemeClr val="bg1"/>
                          </a:solidFill>
                        </a:rPr>
                        <a:t>executed based on </a:t>
                      </a:r>
                      <a:r>
                        <a:rPr lang="en-US" sz="1800" noProof="0" dirty="0">
                          <a:solidFill>
                            <a:schemeClr val="bg1"/>
                          </a:solidFill>
                        </a:rPr>
                        <a:t>PURCHASES &amp; INVENTORIES GLOBAL POLICY effective starting February 2024</a:t>
                      </a:r>
                      <a:r>
                        <a:rPr lang="pl-PL" sz="1800" noProof="0" dirty="0">
                          <a:solidFill>
                            <a:schemeClr val="bg1"/>
                          </a:solidFill>
                        </a:rPr>
                        <a:t> </a:t>
                      </a:r>
                      <a:r>
                        <a:rPr lang="en-GB" sz="1800" b="1" dirty="0">
                          <a:solidFill>
                            <a:schemeClr val="bg1"/>
                          </a:solidFill>
                          <a:latin typeface="Calibri (Headings)"/>
                          <a:ea typeface="+mn-ea"/>
                          <a:cs typeface="+mn-cs"/>
                        </a:rPr>
                        <a:t>are currently processed via </a:t>
                      </a:r>
                      <a:r>
                        <a:rPr lang="en-US" sz="1800" b="1" kern="1200" dirty="0">
                          <a:solidFill>
                            <a:schemeClr val="bg1"/>
                          </a:solidFill>
                          <a:effectLst/>
                          <a:latin typeface="+mn-lt"/>
                          <a:ea typeface="+mn-ea"/>
                          <a:cs typeface="+mn-cs"/>
                        </a:rPr>
                        <a:t>Service Now through </a:t>
                      </a:r>
                      <a:r>
                        <a:rPr lang="en-GB" sz="1800" b="1" dirty="0">
                          <a:solidFill>
                            <a:schemeClr val="bg1"/>
                          </a:solidFill>
                          <a:latin typeface="Calibri (Headings)"/>
                          <a:ea typeface="+mn-ea"/>
                          <a:cs typeface="+mn-cs"/>
                        </a:rPr>
                        <a:t>this link: </a:t>
                      </a:r>
                      <a:endParaRPr lang="pl-PL" sz="1800" b="1" dirty="0">
                        <a:solidFill>
                          <a:schemeClr val="bg1"/>
                        </a:solidFill>
                        <a:latin typeface="Calibri (Headings)"/>
                        <a:ea typeface="+mn-ea"/>
                        <a:cs typeface="+mn-cs"/>
                      </a:endParaRPr>
                    </a:p>
                    <a:p>
                      <a:r>
                        <a:rPr lang="en-GB" sz="1800" kern="1200" dirty="0">
                          <a:solidFill>
                            <a:srgbClr val="00B0F0"/>
                          </a:solidFill>
                          <a:latin typeface="+mn-lt"/>
                          <a:ea typeface="+mn-ea"/>
                          <a:cs typeface="+mn-cs"/>
                          <a:hlinkClick r:id="rId2"/>
                        </a:rPr>
                        <a:t>https://cemex.service-now.com/sp</a:t>
                      </a:r>
                      <a:endParaRPr lang="pl-PL" sz="1800" kern="1200" dirty="0">
                        <a:solidFill>
                          <a:srgbClr val="00B0F0"/>
                        </a:solidFill>
                        <a:latin typeface="+mn-lt"/>
                        <a:ea typeface="+mn-ea"/>
                        <a:cs typeface="+mn-cs"/>
                      </a:endParaRPr>
                    </a:p>
                    <a:p>
                      <a:endParaRPr lang="pl-PL" dirty="0"/>
                    </a:p>
                  </a:txBody>
                  <a:tcPr/>
                </a:tc>
                <a:extLst>
                  <a:ext uri="{0D108BD9-81ED-4DB2-BD59-A6C34878D82A}">
                    <a16:rowId xmlns:a16="http://schemas.microsoft.com/office/drawing/2014/main" val="2372102121"/>
                  </a:ext>
                </a:extLst>
              </a:tr>
              <a:tr h="844664">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800" b="0" i="0" u="none" strike="noStrike" kern="1200" noProof="0" dirty="0">
                          <a:solidFill>
                            <a:schemeClr val="tx1"/>
                          </a:solidFill>
                          <a:effectLst/>
                          <a:latin typeface="+mn-lt"/>
                          <a:ea typeface="+mn-ea"/>
                          <a:cs typeface="+mn-cs"/>
                        </a:rPr>
                        <a:t>Go to Menu Sourcing Processes</a:t>
                      </a:r>
                    </a:p>
                  </a:txBody>
                  <a:tcPr/>
                </a:tc>
                <a:extLst>
                  <a:ext uri="{0D108BD9-81ED-4DB2-BD59-A6C34878D82A}">
                    <a16:rowId xmlns:a16="http://schemas.microsoft.com/office/drawing/2014/main" val="1901735022"/>
                  </a:ext>
                </a:extLst>
              </a:tr>
              <a:tr h="1105272">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800" b="0" i="0" u="none" strike="noStrike" kern="1200" noProof="0" dirty="0">
                          <a:solidFill>
                            <a:schemeClr val="tx1"/>
                          </a:solidFill>
                          <a:effectLst/>
                          <a:latin typeface="+mn-lt"/>
                          <a:ea typeface="+mn-ea"/>
                          <a:cs typeface="+mn-cs"/>
                        </a:rPr>
                        <a:t>Click on Purchase Exceptions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tx1"/>
                        </a:solidFill>
                        <a:effectLst/>
                        <a:latin typeface="+mn-lt"/>
                        <a:ea typeface="+mn-ea"/>
                        <a:cs typeface="+mn-cs"/>
                      </a:endParaRPr>
                    </a:p>
                  </a:txBody>
                  <a:tcPr/>
                </a:tc>
                <a:extLst>
                  <a:ext uri="{0D108BD9-81ED-4DB2-BD59-A6C34878D82A}">
                    <a16:rowId xmlns:a16="http://schemas.microsoft.com/office/drawing/2014/main" val="729282733"/>
                  </a:ext>
                </a:extLst>
              </a:tr>
              <a:tr h="11052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dirty="0">
                          <a:solidFill>
                            <a:schemeClr val="tx1"/>
                          </a:solidFill>
                          <a:effectLst/>
                          <a:latin typeface="+mn-lt"/>
                          <a:ea typeface="+mn-ea"/>
                          <a:cs typeface="+mn-cs"/>
                        </a:rPr>
                        <a:t>- Click on Advance payments </a:t>
                      </a:r>
                      <a:r>
                        <a:rPr lang="en-US" sz="1800" b="0" i="0" u="none" strike="noStrike" kern="1200" noProof="0" dirty="0">
                          <a:solidFill>
                            <a:schemeClr val="tx1"/>
                          </a:solidFill>
                          <a:effectLst/>
                          <a:latin typeface="+mn-lt"/>
                          <a:ea typeface="+mn-ea"/>
                          <a:cs typeface="+mn-cs"/>
                        </a:rPr>
                        <a:t>option and fill out the request form</a:t>
                      </a:r>
                      <a:endParaRPr lang="en-US" dirty="0">
                        <a:solidFill>
                          <a:schemeClr val="tx1"/>
                        </a:solidFill>
                      </a:endParaRPr>
                    </a:p>
                  </a:txBody>
                  <a:tcPr/>
                </a:tc>
                <a:extLst>
                  <a:ext uri="{0D108BD9-81ED-4DB2-BD59-A6C34878D82A}">
                    <a16:rowId xmlns:a16="http://schemas.microsoft.com/office/drawing/2014/main" val="840112441"/>
                  </a:ext>
                </a:extLst>
              </a:tr>
            </a:tbl>
          </a:graphicData>
        </a:graphic>
      </p:graphicFrame>
    </p:spTree>
    <p:extLst>
      <p:ext uri="{BB962C8B-B14F-4D97-AF65-F5344CB8AC3E}">
        <p14:creationId xmlns:p14="http://schemas.microsoft.com/office/powerpoint/2010/main" val="264687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ECE88-5141-7FBD-5BD1-EE060C652DA4}"/>
              </a:ext>
            </a:extLst>
          </p:cNvPr>
          <p:cNvSpPr>
            <a:spLocks noGrp="1"/>
          </p:cNvSpPr>
          <p:nvPr>
            <p:ph type="title"/>
          </p:nvPr>
        </p:nvSpPr>
        <p:spPr/>
        <p:txBody>
          <a:bodyPr>
            <a:normAutofit fontScale="90000"/>
          </a:bodyPr>
          <a:lstStyle/>
          <a:p>
            <a:br>
              <a:rPr lang="en-GB" dirty="0"/>
            </a:br>
            <a:r>
              <a:rPr lang="pl-PL" sz="2200" b="1" dirty="0"/>
              <a:t>Service Now - </a:t>
            </a:r>
            <a:r>
              <a:rPr lang="en-GB" sz="2200" b="1" dirty="0"/>
              <a:t>Payments for advances, deposits, proforma invoices, and advance payment invoices – </a:t>
            </a:r>
            <a:r>
              <a:rPr lang="pl-PL" sz="2200" b="1" dirty="0" err="1"/>
              <a:t>related</a:t>
            </a:r>
            <a:r>
              <a:rPr lang="pl-PL" sz="2200" b="1" dirty="0"/>
              <a:t> with </a:t>
            </a:r>
            <a:r>
              <a:rPr lang="pl-PL" sz="2200" b="1" dirty="0" err="1"/>
              <a:t>Purchase</a:t>
            </a:r>
            <a:r>
              <a:rPr lang="pl-PL" sz="2200" b="1" dirty="0"/>
              <a:t> </a:t>
            </a:r>
            <a:r>
              <a:rPr lang="pl-PL" sz="2200" b="1" dirty="0" err="1"/>
              <a:t>Orders</a:t>
            </a:r>
            <a:r>
              <a:rPr lang="pl-PL" sz="2200" b="1" dirty="0"/>
              <a:t> (PO)</a:t>
            </a:r>
            <a:br>
              <a:rPr lang="pl-PL" sz="2200" b="1" dirty="0">
                <a:solidFill>
                  <a:srgbClr val="00B050"/>
                </a:solidFill>
              </a:rPr>
            </a:br>
            <a:endParaRPr lang="en-GB" sz="2200" b="1" dirty="0">
              <a:solidFill>
                <a:srgbClr val="00B050"/>
              </a:solidFill>
            </a:endParaRPr>
          </a:p>
        </p:txBody>
      </p:sp>
      <p:graphicFrame>
        <p:nvGraphicFramePr>
          <p:cNvPr id="4" name="Tabela 4">
            <a:extLst>
              <a:ext uri="{FF2B5EF4-FFF2-40B4-BE49-F238E27FC236}">
                <a16:creationId xmlns:a16="http://schemas.microsoft.com/office/drawing/2014/main" id="{76A61D7F-BC4F-D83B-0AC2-105A105EA9F8}"/>
              </a:ext>
            </a:extLst>
          </p:cNvPr>
          <p:cNvGraphicFramePr>
            <a:graphicFrameLocks noGrp="1"/>
          </p:cNvGraphicFramePr>
          <p:nvPr>
            <p:ph idx="1"/>
            <p:extLst>
              <p:ext uri="{D42A27DB-BD31-4B8C-83A1-F6EECF244321}">
                <p14:modId xmlns:p14="http://schemas.microsoft.com/office/powerpoint/2010/main" val="3087742771"/>
              </p:ext>
            </p:extLst>
          </p:nvPr>
        </p:nvGraphicFramePr>
        <p:xfrm>
          <a:off x="323528" y="1417638"/>
          <a:ext cx="8229600" cy="496369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3636887514"/>
                    </a:ext>
                  </a:extLst>
                </a:gridCol>
              </a:tblGrid>
              <a:tr h="985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t>Each prepayment should be accompanied by a purchase order specifying the advance payment terms</a:t>
                      </a:r>
                    </a:p>
                  </a:txBody>
                  <a:tcPr/>
                </a:tc>
                <a:extLst>
                  <a:ext uri="{0D108BD9-81ED-4DB2-BD59-A6C34878D82A}">
                    <a16:rowId xmlns:a16="http://schemas.microsoft.com/office/drawing/2014/main" val="2372102121"/>
                  </a:ext>
                </a:extLst>
              </a:tr>
              <a:tr h="1268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t>For prepayments exceeding 10</a:t>
                      </a:r>
                      <a:r>
                        <a:rPr lang="pl-PL" sz="1600" noProof="0" dirty="0"/>
                        <a:t> </a:t>
                      </a:r>
                      <a:r>
                        <a:rPr lang="en-US" sz="1600" noProof="0" dirty="0"/>
                        <a:t>000</a:t>
                      </a:r>
                      <a:r>
                        <a:rPr lang="pl-PL" sz="1600" noProof="0" dirty="0"/>
                        <a:t> </a:t>
                      </a:r>
                      <a:r>
                        <a:rPr lang="en-US" sz="1600" noProof="0" dirty="0"/>
                        <a:t>USD (</a:t>
                      </a:r>
                      <a:r>
                        <a:rPr lang="en-US" sz="1600" noProof="0" dirty="0">
                          <a:solidFill>
                            <a:srgbClr val="C00000"/>
                          </a:solidFill>
                        </a:rPr>
                        <a:t>at the current USD vs GBP exchange rate</a:t>
                      </a:r>
                      <a:r>
                        <a:rPr lang="en-US" sz="1600" noProof="0" dirty="0"/>
                        <a:t>), a bank guarantee must be provided. If bank guarantee is missing request’s approval or rejection will be provided via Service Now by Regional Director of Purchasing or by Functional Vice President/Executive Committee Member (if the prepayment does not pertain to Purchases)</a:t>
                      </a:r>
                      <a:endParaRPr lang="en-US" sz="1600" kern="1200" noProof="0" dirty="0">
                        <a:solidFill>
                          <a:srgbClr val="00B0F0"/>
                        </a:solidFill>
                        <a:effectLst/>
                        <a:latin typeface="+mn-lt"/>
                        <a:ea typeface="+mn-ea"/>
                        <a:cs typeface="+mn-cs"/>
                      </a:endParaRPr>
                    </a:p>
                  </a:txBody>
                  <a:tcPr/>
                </a:tc>
                <a:extLst>
                  <a:ext uri="{0D108BD9-81ED-4DB2-BD59-A6C34878D82A}">
                    <a16:rowId xmlns:a16="http://schemas.microsoft.com/office/drawing/2014/main" val="1901735022"/>
                  </a:ext>
                </a:extLst>
              </a:tr>
              <a:tr h="1268960">
                <a:tc>
                  <a:txBody>
                    <a:bodyPr/>
                    <a:lstStyle/>
                    <a:p>
                      <a:endParaRPr lang="en-US" sz="1600" noProof="0" dirty="0"/>
                    </a:p>
                    <a:p>
                      <a:r>
                        <a:rPr lang="en-US" sz="1600" noProof="0" dirty="0"/>
                        <a:t>For prepayments exceeding 30% of the total order value request’s approval or rejection will be provided </a:t>
                      </a:r>
                      <a:r>
                        <a:rPr lang="pl-PL" sz="1600" noProof="0" dirty="0"/>
                        <a:t>via Service Now </a:t>
                      </a:r>
                      <a:r>
                        <a:rPr lang="en-US" sz="1600" noProof="0" dirty="0"/>
                        <a:t>by Regional Director of Purchasing or by Functional Vice President/Executive Committee Member (if the prepayment does not pertain to Purchases)</a:t>
                      </a:r>
                      <a:endParaRPr lang="en-US" sz="1600" noProof="0" dirty="0">
                        <a:solidFill>
                          <a:srgbClr val="00B0F0"/>
                        </a:solidFill>
                      </a:endParaRPr>
                    </a:p>
                  </a:txBody>
                  <a:tcPr/>
                </a:tc>
                <a:extLst>
                  <a:ext uri="{0D108BD9-81ED-4DB2-BD59-A6C34878D82A}">
                    <a16:rowId xmlns:a16="http://schemas.microsoft.com/office/drawing/2014/main" val="729282733"/>
                  </a:ext>
                </a:extLst>
              </a:tr>
              <a:tr h="1440301">
                <a:tc>
                  <a:txBody>
                    <a:bodyPr/>
                    <a:lstStyle/>
                    <a:p>
                      <a:r>
                        <a:rPr lang="en-US" sz="1400" noProof="0" dirty="0"/>
                        <a:t>In case of very high amounts final approvals will be considered on the next corporate levels</a:t>
                      </a:r>
                    </a:p>
                    <a:p>
                      <a:endParaRPr lang="en-US" sz="1400" noProof="0" dirty="0"/>
                    </a:p>
                  </a:txBody>
                  <a:tcPr/>
                </a:tc>
                <a:extLst>
                  <a:ext uri="{0D108BD9-81ED-4DB2-BD59-A6C34878D82A}">
                    <a16:rowId xmlns:a16="http://schemas.microsoft.com/office/drawing/2014/main" val="840112441"/>
                  </a:ext>
                </a:extLst>
              </a:tr>
            </a:tbl>
          </a:graphicData>
        </a:graphic>
      </p:graphicFrame>
      <p:pic>
        <p:nvPicPr>
          <p:cNvPr id="3" name="Obraz 2">
            <a:extLst>
              <a:ext uri="{FF2B5EF4-FFF2-40B4-BE49-F238E27FC236}">
                <a16:creationId xmlns:a16="http://schemas.microsoft.com/office/drawing/2014/main" id="{29C67BF9-0235-97F1-B56D-3930E690377D}"/>
              </a:ext>
            </a:extLst>
          </p:cNvPr>
          <p:cNvPicPr>
            <a:picLocks noChangeAspect="1"/>
          </p:cNvPicPr>
          <p:nvPr/>
        </p:nvPicPr>
        <p:blipFill>
          <a:blip r:embed="rId2"/>
          <a:stretch>
            <a:fillRect/>
          </a:stretch>
        </p:blipFill>
        <p:spPr>
          <a:xfrm>
            <a:off x="427883" y="5301208"/>
            <a:ext cx="8020889" cy="998984"/>
          </a:xfrm>
          <a:prstGeom prst="rect">
            <a:avLst/>
          </a:prstGeom>
        </p:spPr>
      </p:pic>
    </p:spTree>
    <p:extLst>
      <p:ext uri="{BB962C8B-B14F-4D97-AF65-F5344CB8AC3E}">
        <p14:creationId xmlns:p14="http://schemas.microsoft.com/office/powerpoint/2010/main" val="3842740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90B5C-95AD-D3FD-1FCA-8F56CE74065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749BDBA-299D-3003-2FFB-81F207D3C8F0}"/>
              </a:ext>
            </a:extLst>
          </p:cNvPr>
          <p:cNvSpPr>
            <a:spLocks noGrp="1"/>
          </p:cNvSpPr>
          <p:nvPr>
            <p:ph type="title"/>
          </p:nvPr>
        </p:nvSpPr>
        <p:spPr/>
        <p:txBody>
          <a:bodyPr>
            <a:normAutofit fontScale="90000"/>
          </a:bodyPr>
          <a:lstStyle/>
          <a:p>
            <a:br>
              <a:rPr lang="en-GB" dirty="0"/>
            </a:br>
            <a:r>
              <a:rPr lang="en-US" sz="2400" b="1" noProof="0" dirty="0"/>
              <a:t>Service Now - Payments for advances, deposits, proforma invoices, and advance payment invoices – related with </a:t>
            </a:r>
            <a:r>
              <a:rPr lang="en-US" sz="2400" b="1" noProof="0" dirty="0" err="1"/>
              <a:t>NonPO</a:t>
            </a:r>
            <a:r>
              <a:rPr lang="en-US" sz="2400" b="1" noProof="0" dirty="0"/>
              <a:t> concepts</a:t>
            </a:r>
            <a:br>
              <a:rPr lang="pl-PL" sz="2200" b="1" dirty="0">
                <a:solidFill>
                  <a:srgbClr val="00B050"/>
                </a:solidFill>
              </a:rPr>
            </a:br>
            <a:endParaRPr lang="en-GB" sz="2200" b="1" dirty="0">
              <a:solidFill>
                <a:srgbClr val="00B050"/>
              </a:solidFill>
            </a:endParaRPr>
          </a:p>
        </p:txBody>
      </p:sp>
      <p:graphicFrame>
        <p:nvGraphicFramePr>
          <p:cNvPr id="4" name="Tabela 4">
            <a:extLst>
              <a:ext uri="{FF2B5EF4-FFF2-40B4-BE49-F238E27FC236}">
                <a16:creationId xmlns:a16="http://schemas.microsoft.com/office/drawing/2014/main" id="{A7524D4D-3FCF-97C8-3D7B-4B8B505949BE}"/>
              </a:ext>
            </a:extLst>
          </p:cNvPr>
          <p:cNvGraphicFramePr>
            <a:graphicFrameLocks noGrp="1"/>
          </p:cNvGraphicFramePr>
          <p:nvPr>
            <p:ph idx="1"/>
            <p:extLst>
              <p:ext uri="{D42A27DB-BD31-4B8C-83A1-F6EECF244321}">
                <p14:modId xmlns:p14="http://schemas.microsoft.com/office/powerpoint/2010/main" val="250648514"/>
              </p:ext>
            </p:extLst>
          </p:nvPr>
        </p:nvGraphicFramePr>
        <p:xfrm>
          <a:off x="323528" y="1417638"/>
          <a:ext cx="8229600" cy="5045021"/>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3636887514"/>
                    </a:ext>
                  </a:extLst>
                </a:gridCol>
              </a:tblGrid>
              <a:tr h="985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t>Each request must include the cost center/order number and obtain approval from the </a:t>
                      </a:r>
                      <a:r>
                        <a:rPr lang="pl-PL" sz="1600" noProof="0" dirty="0" err="1"/>
                        <a:t>line</a:t>
                      </a:r>
                      <a:r>
                        <a:rPr lang="pl-PL" sz="1600" noProof="0" dirty="0"/>
                        <a:t> manager</a:t>
                      </a:r>
                      <a:r>
                        <a:rPr lang="en-US" sz="1600" noProof="0" dirty="0"/>
                        <a:t>. Request’s approval or rejection will be provided via Service Now by Regional Director of Purchasing or by Functional Vice President/Executive Committee Member (if the prepayment does not pertain to Purchases)</a:t>
                      </a:r>
                      <a:endParaRPr lang="en-US" sz="1600" kern="1200" noProof="0" dirty="0">
                        <a:solidFill>
                          <a:srgbClr val="00B0F0"/>
                        </a:solidFill>
                        <a:effectLst/>
                        <a:latin typeface="+mn-lt"/>
                        <a:ea typeface="+mn-ea"/>
                        <a:cs typeface="+mn-cs"/>
                      </a:endParaRPr>
                    </a:p>
                  </a:txBody>
                  <a:tcPr/>
                </a:tc>
                <a:extLst>
                  <a:ext uri="{0D108BD9-81ED-4DB2-BD59-A6C34878D82A}">
                    <a16:rowId xmlns:a16="http://schemas.microsoft.com/office/drawing/2014/main" val="2372102121"/>
                  </a:ext>
                </a:extLst>
              </a:tr>
              <a:tr h="1268960">
                <a:tc>
                  <a:txBody>
                    <a:bodyPr/>
                    <a:lstStyle/>
                    <a:p>
                      <a:r>
                        <a:rPr lang="en-US" sz="1600" noProof="0" dirty="0"/>
                        <a:t>In case of very high amounts final approvals will be considered on the next corporate levels</a:t>
                      </a:r>
                    </a:p>
                  </a:txBody>
                  <a:tcPr/>
                </a:tc>
                <a:extLst>
                  <a:ext uri="{0D108BD9-81ED-4DB2-BD59-A6C34878D82A}">
                    <a16:rowId xmlns:a16="http://schemas.microsoft.com/office/drawing/2014/main" val="1901735022"/>
                  </a:ext>
                </a:extLst>
              </a:tr>
              <a:tr h="1268960">
                <a:tc>
                  <a:txBody>
                    <a:bodyPr/>
                    <a:lstStyle/>
                    <a:p>
                      <a:endParaRPr lang="en-US" sz="1400" noProof="0" dirty="0"/>
                    </a:p>
                  </a:txBody>
                  <a:tcPr/>
                </a:tc>
                <a:extLst>
                  <a:ext uri="{0D108BD9-81ED-4DB2-BD59-A6C34878D82A}">
                    <a16:rowId xmlns:a16="http://schemas.microsoft.com/office/drawing/2014/main" val="729282733"/>
                  </a:ext>
                </a:extLst>
              </a:tr>
              <a:tr h="1440301">
                <a:tc>
                  <a:txBody>
                    <a:bodyPr/>
                    <a:lstStyle/>
                    <a:p>
                      <a:endParaRPr lang="pl-PL" dirty="0"/>
                    </a:p>
                  </a:txBody>
                  <a:tcPr/>
                </a:tc>
                <a:extLst>
                  <a:ext uri="{0D108BD9-81ED-4DB2-BD59-A6C34878D82A}">
                    <a16:rowId xmlns:a16="http://schemas.microsoft.com/office/drawing/2014/main" val="840112441"/>
                  </a:ext>
                </a:extLst>
              </a:tr>
            </a:tbl>
          </a:graphicData>
        </a:graphic>
      </p:graphicFrame>
      <p:pic>
        <p:nvPicPr>
          <p:cNvPr id="3" name="Obraz 2">
            <a:extLst>
              <a:ext uri="{FF2B5EF4-FFF2-40B4-BE49-F238E27FC236}">
                <a16:creationId xmlns:a16="http://schemas.microsoft.com/office/drawing/2014/main" id="{E11BFF74-8AE1-E341-8AEF-0133CDD75772}"/>
              </a:ext>
            </a:extLst>
          </p:cNvPr>
          <p:cNvPicPr>
            <a:picLocks noChangeAspect="1"/>
          </p:cNvPicPr>
          <p:nvPr/>
        </p:nvPicPr>
        <p:blipFill>
          <a:blip r:embed="rId2"/>
          <a:stretch>
            <a:fillRect/>
          </a:stretch>
        </p:blipFill>
        <p:spPr>
          <a:xfrm>
            <a:off x="427883" y="3789040"/>
            <a:ext cx="8020889" cy="1152128"/>
          </a:xfrm>
          <a:prstGeom prst="rect">
            <a:avLst/>
          </a:prstGeom>
        </p:spPr>
      </p:pic>
    </p:spTree>
    <p:extLst>
      <p:ext uri="{BB962C8B-B14F-4D97-AF65-F5344CB8AC3E}">
        <p14:creationId xmlns:p14="http://schemas.microsoft.com/office/powerpoint/2010/main" val="370068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8C476-7752-C974-2129-784E8D9BF08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FEE4D6E-6A71-71F3-5DBC-3FF754A2A1DB}"/>
              </a:ext>
            </a:extLst>
          </p:cNvPr>
          <p:cNvSpPr>
            <a:spLocks noGrp="1"/>
          </p:cNvSpPr>
          <p:nvPr>
            <p:ph type="title"/>
          </p:nvPr>
        </p:nvSpPr>
        <p:spPr>
          <a:xfrm>
            <a:off x="457200" y="116632"/>
            <a:ext cx="8229600" cy="72008"/>
          </a:xfrm>
        </p:spPr>
        <p:txBody>
          <a:bodyPr>
            <a:normAutofit fontScale="90000"/>
          </a:bodyPr>
          <a:lstStyle/>
          <a:p>
            <a:endParaRPr lang="en-US" sz="2200" b="1" dirty="0"/>
          </a:p>
        </p:txBody>
      </p:sp>
      <p:sp>
        <p:nvSpPr>
          <p:cNvPr id="4" name="Tytuł 1">
            <a:extLst>
              <a:ext uri="{FF2B5EF4-FFF2-40B4-BE49-F238E27FC236}">
                <a16:creationId xmlns:a16="http://schemas.microsoft.com/office/drawing/2014/main" id="{1044E5C9-F423-ED6D-CCE7-60E222414D18}"/>
              </a:ext>
            </a:extLst>
          </p:cNvPr>
          <p:cNvSpPr txBox="1">
            <a:spLocks/>
          </p:cNvSpPr>
          <p:nvPr/>
        </p:nvSpPr>
        <p:spPr>
          <a:xfrm>
            <a:off x="432048" y="5373216"/>
            <a:ext cx="8496944" cy="864096"/>
          </a:xfrm>
          <a:prstGeom prst="rect">
            <a:avLst/>
          </a:prstGeom>
        </p:spPr>
        <p:txBody>
          <a:bodyPr vert="horz" lIns="91440" tIns="45720" rIns="91440" bIns="45720" rtlCol="0" anchor="ctr">
            <a:normAutofit/>
          </a:bodyPr>
          <a:lstStyle/>
          <a:p>
            <a:pPr algn="l"/>
            <a:r>
              <a:rPr lang="en-GB" sz="1600" dirty="0"/>
              <a:t>"For the execution of the above payments in accordance with the Urgent Payments Policy (PDF attachment), the appropriate approvals are required (according to the amount thresholds), which are described on the next slide."</a:t>
            </a:r>
            <a:endParaRPr kumimoji="0" lang="en-US" sz="1600" b="1"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5" name="Tabela 4">
            <a:extLst>
              <a:ext uri="{FF2B5EF4-FFF2-40B4-BE49-F238E27FC236}">
                <a16:creationId xmlns:a16="http://schemas.microsoft.com/office/drawing/2014/main" id="{851857B3-95BC-6394-73FD-7887171C516D}"/>
              </a:ext>
            </a:extLst>
          </p:cNvPr>
          <p:cNvGraphicFramePr>
            <a:graphicFrameLocks noGrp="1"/>
          </p:cNvGraphicFramePr>
          <p:nvPr>
            <p:extLst>
              <p:ext uri="{D42A27DB-BD31-4B8C-83A1-F6EECF244321}">
                <p14:modId xmlns:p14="http://schemas.microsoft.com/office/powerpoint/2010/main" val="3296026428"/>
              </p:ext>
            </p:extLst>
          </p:nvPr>
        </p:nvGraphicFramePr>
        <p:xfrm>
          <a:off x="0" y="0"/>
          <a:ext cx="9144000" cy="7112426"/>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599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noProof="0" dirty="0">
                          <a:solidFill>
                            <a:srgbClr val="FF0000"/>
                          </a:solidFill>
                        </a:rPr>
                        <a:t>Concepts other than urgent or advance payments to be submitted out of Service Now (via the current process </a:t>
                      </a:r>
                      <a:r>
                        <a:rPr lang="pl-PL" sz="1800" noProof="0" dirty="0">
                          <a:solidFill>
                            <a:srgbClr val="FF0000"/>
                          </a:solidFill>
                        </a:rPr>
                        <a:t>channel</a:t>
                      </a:r>
                      <a:r>
                        <a:rPr lang="en-US" sz="1800" noProof="0" dirty="0">
                          <a:solidFill>
                            <a:srgbClr val="FF0000"/>
                          </a:solidFill>
                        </a:rPr>
                        <a:t>) not included in PURCHASES &amp; INVENTORIES GLOBAL POLICY effective starting February 2024 </a:t>
                      </a:r>
                    </a:p>
                  </a:txBody>
                  <a:tcPr anchor="ctr"/>
                </a:tc>
                <a:extLst>
                  <a:ext uri="{0D108BD9-81ED-4DB2-BD59-A6C34878D82A}">
                    <a16:rowId xmlns:a16="http://schemas.microsoft.com/office/drawing/2014/main" val="10000"/>
                  </a:ext>
                </a:extLst>
              </a:tr>
              <a:tr h="129125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1" noProof="0" dirty="0">
                          <a:solidFill>
                            <a:srgbClr val="FF0000"/>
                          </a:solidFill>
                        </a:rPr>
                        <a:t>There is a list of concepts not fulfilling urgent or advance payments definitions – it’s mandatory to collect approvals according current </a:t>
                      </a:r>
                      <a:r>
                        <a:rPr lang="en-US" sz="1400" b="1" noProof="0" dirty="0" err="1">
                          <a:solidFill>
                            <a:srgbClr val="FF0000"/>
                          </a:solidFill>
                        </a:rPr>
                        <a:t>NonPO</a:t>
                      </a:r>
                      <a:r>
                        <a:rPr lang="en-US" sz="1400" b="1" noProof="0" dirty="0">
                          <a:solidFill>
                            <a:srgbClr val="FF0000"/>
                          </a:solidFill>
                        </a:rPr>
                        <a:t> routes (except legal concepts) and submit request to Accounts Payable team using current process channel (email or local tool)</a:t>
                      </a:r>
                      <a:endParaRPr lang="en-US" sz="1200" kern="1200" noProof="0" dirty="0">
                        <a:solidFill>
                          <a:srgbClr val="FF0000"/>
                        </a:solidFill>
                        <a:latin typeface="+mn-lt"/>
                        <a:ea typeface="+mn-ea"/>
                        <a:cs typeface="+mn-cs"/>
                      </a:endParaRPr>
                    </a:p>
                  </a:txBody>
                  <a:tcPr anchor="ctr"/>
                </a:tc>
                <a:extLst>
                  <a:ext uri="{0D108BD9-81ED-4DB2-BD59-A6C34878D82A}">
                    <a16:rowId xmlns:a16="http://schemas.microsoft.com/office/drawing/2014/main" val="10001"/>
                  </a:ext>
                </a:extLst>
              </a:tr>
              <a:tr h="4906770">
                <a:tc>
                  <a:txBody>
                    <a:bodyPr/>
                    <a:lstStyle/>
                    <a:p>
                      <a:pPr marL="285750" indent="-285750">
                        <a:buFont typeface="Wingdings" panose="05000000000000000000" pitchFamily="2" charset="2"/>
                        <a:buChar char="ü"/>
                      </a:pPr>
                      <a:r>
                        <a:rPr lang="en-US" sz="1200" kern="1200" noProof="0" dirty="0">
                          <a:solidFill>
                            <a:schemeClr val="dk1"/>
                          </a:solidFill>
                          <a:latin typeface="+mn-lt"/>
                          <a:ea typeface="+mn-ea"/>
                          <a:cs typeface="+mn-cs"/>
                        </a:rPr>
                        <a:t>Taxes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Land rentals/purchases for business needs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Other non-operational rentals</a:t>
                      </a:r>
                      <a:endParaRPr lang="pl-PL" sz="1200" kern="1200" noProof="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latin typeface="+mn-lt"/>
                          <a:ea typeface="+mn-ea"/>
                          <a:cs typeface="+mn-cs"/>
                        </a:rPr>
                        <a:t>Bank fees and interests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latin typeface="+mn-lt"/>
                          <a:ea typeface="+mn-ea"/>
                          <a:cs typeface="+mn-cs"/>
                        </a:rPr>
                        <a:t>Membership and education fees (i.e. </a:t>
                      </a:r>
                      <a:r>
                        <a:rPr lang="en-US" sz="1200" kern="1200" noProof="0">
                          <a:solidFill>
                            <a:schemeClr val="dk1"/>
                          </a:solidFill>
                          <a:latin typeface="+mn-lt"/>
                          <a:ea typeface="+mn-ea"/>
                          <a:cs typeface="+mn-cs"/>
                        </a:rPr>
                        <a:t>exams, seminars and other related ones)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a:solidFill>
                            <a:schemeClr val="dk1"/>
                          </a:solidFill>
                          <a:effectLst/>
                          <a:latin typeface="+mn-lt"/>
                          <a:ea typeface="+mn-ea"/>
                          <a:cs typeface="+mn-cs"/>
                        </a:rPr>
                        <a:t>Fees </a:t>
                      </a:r>
                      <a:r>
                        <a:rPr lang="en-US" sz="1200" kern="1200" noProof="0" dirty="0">
                          <a:solidFill>
                            <a:schemeClr val="dk1"/>
                          </a:solidFill>
                          <a:effectLst/>
                          <a:latin typeface="+mn-lt"/>
                          <a:ea typeface="+mn-ea"/>
                          <a:cs typeface="+mn-cs"/>
                        </a:rPr>
                        <a:t>to government offices/local institutions</a:t>
                      </a:r>
                      <a:endParaRPr lang="pl-PL" sz="1200" kern="1200" noProof="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tx1"/>
                          </a:solidFill>
                          <a:effectLst/>
                          <a:latin typeface="+mn-lt"/>
                          <a:ea typeface="+mn-ea"/>
                          <a:cs typeface="+mn-cs"/>
                        </a:rPr>
                        <a:t>Fees related with tender bid bonds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latin typeface="+mn-lt"/>
                          <a:ea typeface="+mn-ea"/>
                          <a:cs typeface="+mn-cs"/>
                        </a:rPr>
                        <a:t>Fines imposed by courts and related proceeding and legal fees (fines and penalties imposed by courts decisions, including court proceeding fees and legal fees billed by hired attorneys at law representing CEMEX in such legal cases / disputes)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Notary payments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Other legal requests</a:t>
                      </a: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Lease payments (When the vendor has credit conditions for regular purchases and a leasing contract where the payment of the residual value is on a preset date)</a:t>
                      </a: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Direct debits (Payments through direct debits, i.e. without CEMEX influence on the date of the payment, are not considered urgent payments. Such cases can be identified in the vendor’s master data (codes differ country-by-country)</a:t>
                      </a: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E-flex services (Flexible retribution for employees)  - When a supplier provides this type of service, it must be paid immediately when the invoice is issued (received). However, the same supplier can provide other services for CEMEX which are paid with different payment terms, and the Master Data is going to reflect the highest payment term. </a:t>
                      </a:r>
                      <a:endParaRPr lang="pl-PL" sz="1200" kern="1200" noProof="0" dirty="0">
                        <a:solidFill>
                          <a:schemeClr val="dk1"/>
                        </a:solidFill>
                        <a:latin typeface="+mn-lt"/>
                        <a:ea typeface="+mn-ea"/>
                        <a:cs typeface="+mn-cs"/>
                      </a:endParaRP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Other payments (e.g. CEMEX's participation in the costs of maintaining roads leading to CEMEX properties)</a:t>
                      </a:r>
                      <a:endParaRPr lang="pl-PL" sz="1200" kern="1200" noProof="0" dirty="0">
                        <a:solidFill>
                          <a:schemeClr val="dk1"/>
                        </a:solidFill>
                        <a:latin typeface="+mn-lt"/>
                        <a:ea typeface="+mn-ea"/>
                        <a:cs typeface="+mn-cs"/>
                      </a:endParaRPr>
                    </a:p>
                    <a:p>
                      <a:pPr marL="0" indent="0" algn="l" defTabSz="914400" rtl="0" eaLnBrk="1" latinLnBrk="0" hangingPunct="1">
                        <a:buFont typeface="Wingdings" panose="05000000000000000000" pitchFamily="2" charset="2"/>
                        <a:buNone/>
                      </a:pPr>
                      <a:endParaRPr lang="pl-PL" sz="1200" kern="1200" noProof="0" dirty="0">
                        <a:solidFill>
                          <a:schemeClr val="dk1"/>
                        </a:solidFill>
                        <a:latin typeface="+mn-lt"/>
                        <a:ea typeface="+mn-ea"/>
                        <a:cs typeface="+mn-cs"/>
                      </a:endParaRPr>
                    </a:p>
                    <a:p>
                      <a:pPr marL="0" indent="0" algn="l" defTabSz="914400" rtl="0" eaLnBrk="1" latinLnBrk="0" hangingPunct="1">
                        <a:buFont typeface="Wingdings" panose="05000000000000000000" pitchFamily="2" charset="2"/>
                        <a:buNone/>
                      </a:pPr>
                      <a:r>
                        <a:rPr lang="en-US" sz="1200" b="1" kern="1200" noProof="0" dirty="0">
                          <a:solidFill>
                            <a:srgbClr val="FF0000"/>
                          </a:solidFill>
                          <a:latin typeface="+mn-lt"/>
                          <a:ea typeface="+mn-ea"/>
                          <a:cs typeface="+mn-cs"/>
                        </a:rPr>
                        <a:t>Important: </a:t>
                      </a:r>
                    </a:p>
                    <a:p>
                      <a:pPr marL="0" indent="0" algn="l" defTabSz="914400" rtl="0" eaLnBrk="1" latinLnBrk="0" hangingPunct="1">
                        <a:buFont typeface="Wingdings" panose="05000000000000000000" pitchFamily="2" charset="2"/>
                        <a:buNone/>
                      </a:pPr>
                      <a:r>
                        <a:rPr lang="en-US" sz="1200" kern="1200" noProof="0" dirty="0">
                          <a:solidFill>
                            <a:srgbClr val="FF0000"/>
                          </a:solidFill>
                          <a:latin typeface="+mn-lt"/>
                          <a:ea typeface="+mn-ea"/>
                          <a:cs typeface="+mn-cs"/>
                        </a:rPr>
                        <a:t>Reminders received for invoices not been paid on time (considering document due date and CX payment schedule) due to clear CEMEX fault are under separate procedure. Those invoices can be paid immediately (without approvals required), but evidence of business correspondence related with reminders/escalations needs to be retained.</a:t>
                      </a:r>
                    </a:p>
                    <a:p>
                      <a:pPr marL="0" indent="0" algn="l" defTabSz="914400" rtl="0" eaLnBrk="1" latinLnBrk="0" hangingPunct="1">
                        <a:buFont typeface="Wingdings" panose="05000000000000000000" pitchFamily="2" charset="2"/>
                        <a:buNone/>
                      </a:pPr>
                      <a:endParaRPr lang="en-US" sz="1200" kern="1200" noProof="0" dirty="0">
                        <a:solidFill>
                          <a:schemeClr val="dk1"/>
                        </a:solidFill>
                        <a:latin typeface="+mn-lt"/>
                        <a:ea typeface="+mn-ea"/>
                        <a:cs typeface="+mn-cs"/>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5795379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3553B2BEEB7449A985D5658CE756BD" ma:contentTypeVersion="24" ma:contentTypeDescription="Create a new document." ma:contentTypeScope="" ma:versionID="05254352d029d076a13ff403face74d0">
  <xsd:schema xmlns:xsd="http://www.w3.org/2001/XMLSchema" xmlns:xs="http://www.w3.org/2001/XMLSchema" xmlns:p="http://schemas.microsoft.com/office/2006/metadata/properties" xmlns:ns1="http://schemas.microsoft.com/sharepoint/v3" xmlns:ns2="b4c597e9-73a3-4571-a622-8c711933295a" xmlns:ns3="5b4bd610-a880-4e6e-894d-bf3b30aeefc6" targetNamespace="http://schemas.microsoft.com/office/2006/metadata/properties" ma:root="true" ma:fieldsID="a8cf3fb75e94b3779d61b4a26a2e08f4" ns1:_="" ns2:_="" ns3:_="">
    <xsd:import namespace="http://schemas.microsoft.com/sharepoint/v3"/>
    <xsd:import namespace="b4c597e9-73a3-4571-a622-8c711933295a"/>
    <xsd:import namespace="5b4bd610-a880-4e6e-894d-bf3b30aeef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c597e9-73a3-4571-a622-8c71193329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75b7dcf2-c6da-42da-b577-b542f55746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4bd610-a880-4e6e-894d-bf3b30aeefc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4818e-35c7-4da9-a134-c79ac6e25ad2}" ma:internalName="TaxCatchAll" ma:showField="CatchAllData" ma:web="5b4bd610-a880-4e6e-894d-bf3b30aeef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5b4bd610-a880-4e6e-894d-bf3b30aeefc6" xsi:nil="true"/>
    <lcf76f155ced4ddcb4097134ff3c332f xmlns="b4c597e9-73a3-4571-a622-8c711933295a">
      <Terms xmlns="http://schemas.microsoft.com/office/infopath/2007/PartnerControls"/>
    </lcf76f155ced4ddcb4097134ff3c332f>
    <_ip_UnifiedCompliancePolicyProperties xmlns="http://schemas.microsoft.com/sharepoint/v3" xsi:nil="true"/>
  </documentManagement>
</p:properties>
</file>

<file path=customXml/itemProps1.xml><?xml version="1.0" encoding="utf-8"?>
<ds:datastoreItem xmlns:ds="http://schemas.openxmlformats.org/officeDocument/2006/customXml" ds:itemID="{AE5FA530-DB21-4971-B9FE-96F30909BA5E}"/>
</file>

<file path=customXml/itemProps2.xml><?xml version="1.0" encoding="utf-8"?>
<ds:datastoreItem xmlns:ds="http://schemas.openxmlformats.org/officeDocument/2006/customXml" ds:itemID="{F3051757-E7A0-434D-9605-91C55DFE6D81}"/>
</file>

<file path=customXml/itemProps3.xml><?xml version="1.0" encoding="utf-8"?>
<ds:datastoreItem xmlns:ds="http://schemas.openxmlformats.org/officeDocument/2006/customXml" ds:itemID="{243388CB-D879-4C4B-9C64-395CEC8B0AF2}"/>
</file>

<file path=docProps/app.xml><?xml version="1.0" encoding="utf-8"?>
<Properties xmlns="http://schemas.openxmlformats.org/officeDocument/2006/extended-properties" xmlns:vt="http://schemas.openxmlformats.org/officeDocument/2006/docPropsVTypes">
  <TotalTime>450</TotalTime>
  <Words>794</Words>
  <Application>Microsoft Office PowerPoint</Application>
  <PresentationFormat>Pokaz na ekranie (4:3)</PresentationFormat>
  <Paragraphs>36</Paragraphs>
  <Slides>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vt:i4>
      </vt:variant>
    </vt:vector>
  </HeadingPairs>
  <TitlesOfParts>
    <vt:vector size="10" baseType="lpstr">
      <vt:lpstr>Arial</vt:lpstr>
      <vt:lpstr>Calibri</vt:lpstr>
      <vt:lpstr>Calibri (Headings)</vt:lpstr>
      <vt:lpstr>Wingdings</vt:lpstr>
      <vt:lpstr>Motyw pakietu Office</vt:lpstr>
      <vt:lpstr>PURCHASES &amp; INVENTORIES GLOBAL POLICY effective starting from February 2024  vs  advance payments to suppliers for PO and NonPO concepts        "Informational document„          March 10th, 2025</vt:lpstr>
      <vt:lpstr>Service Now - process change from February 1st, 2025</vt:lpstr>
      <vt:lpstr> Service Now - Payments for advances, deposits, proforma invoices, and advance payment invoices – related with Purchase Orders (PO) </vt:lpstr>
      <vt:lpstr> Service Now - Payments for advances, deposits, proforma invoices, and advance payment invoices – related with NonPO concepts </vt:lpstr>
      <vt:lpstr>Prezentacja programu PowerPoint</vt:lpstr>
    </vt:vector>
  </TitlesOfParts>
  <Company>CEMEX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Definicja Płatności "Urgent Payment„</dc:title>
  <dc:creator>CEMEX Corporation</dc:creator>
  <cp:lastModifiedBy>Marcin Romanczuk</cp:lastModifiedBy>
  <cp:revision>98</cp:revision>
  <dcterms:created xsi:type="dcterms:W3CDTF">2017-11-27T12:29:32Z</dcterms:created>
  <dcterms:modified xsi:type="dcterms:W3CDTF">2025-03-07T10:40:02Z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0x010100423553B2BEEB7449A985D5658CE756BD</vt:lpwstr>
  </property>
</Properties>
</file>