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66"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56" autoAdjust="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0F29A49-7014-4343-9B26-C56A9C4B1853}" type="datetimeFigureOut">
              <a:rPr lang="en-US" smtClean="0"/>
              <a:t>3/7/2025</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Symbol zastępczy daty 6"/>
          <p:cNvSpPr>
            <a:spLocks noGrp="1"/>
          </p:cNvSpPr>
          <p:nvPr>
            <p:ph type="dt" sz="half" idx="10"/>
          </p:nvPr>
        </p:nvSpPr>
        <p:spPr/>
        <p:txBody>
          <a:bodyPr/>
          <a:lstStyle/>
          <a:p>
            <a:fld id="{10F29A49-7014-4343-9B26-C56A9C4B1853}" type="datetimeFigureOut">
              <a:rPr lang="en-US" smtClean="0"/>
              <a:t>3/7/2025</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daty 2"/>
          <p:cNvSpPr>
            <a:spLocks noGrp="1"/>
          </p:cNvSpPr>
          <p:nvPr>
            <p:ph type="dt" sz="half" idx="10"/>
          </p:nvPr>
        </p:nvSpPr>
        <p:spPr/>
        <p:txBody>
          <a:bodyPr/>
          <a:lstStyle/>
          <a:p>
            <a:fld id="{10F29A49-7014-4343-9B26-C56A9C4B1853}" type="datetimeFigureOut">
              <a:rPr lang="en-US" smtClean="0"/>
              <a:t>3/7/2025</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0F29A49-7014-4343-9B26-C56A9C4B1853}" type="datetimeFigureOut">
              <a:rPr lang="en-US" smtClean="0"/>
              <a:t>3/7/2025</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0F29A49-7014-4343-9B26-C56A9C4B1853}" type="datetimeFigureOut">
              <a:rPr lang="en-US" smtClean="0"/>
              <a:t>3/7/2025</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88E3019C-654F-4C6C-BE7F-DD054A12E5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29A49-7014-4343-9B26-C56A9C4B1853}" type="datetimeFigureOut">
              <a:rPr lang="en-US" smtClean="0"/>
              <a:t>3/7/2025</a:t>
            </a:fld>
            <a:endParaRPr lang="en-US"/>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3019C-654F-4C6C-BE7F-DD054A12E5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emex.service-now.com/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61ED81-E1D5-4C43-B448-3AE1784F28D1}"/>
              </a:ext>
            </a:extLst>
          </p:cNvPr>
          <p:cNvSpPr>
            <a:spLocks noGrp="1"/>
          </p:cNvSpPr>
          <p:nvPr>
            <p:ph type="ctrTitle"/>
          </p:nvPr>
        </p:nvSpPr>
        <p:spPr>
          <a:xfrm>
            <a:off x="685800" y="620689"/>
            <a:ext cx="7772400" cy="5256584"/>
          </a:xfrm>
        </p:spPr>
        <p:txBody>
          <a:bodyPr>
            <a:normAutofit/>
          </a:bodyPr>
          <a:lstStyle/>
          <a:p>
            <a:r>
              <a:rPr lang="en-GB" sz="2400" b="1" dirty="0"/>
              <a:t>Urgent Payments process as defined in the Urgent Payments Policy</a:t>
            </a:r>
            <a:br>
              <a:rPr lang="pl-PL" sz="2500" b="1" dirty="0"/>
            </a:br>
            <a:br>
              <a:rPr lang="pl-PL" sz="2500" b="1" dirty="0"/>
            </a:br>
            <a:br>
              <a:rPr lang="pl-PL" sz="2500" b="1" dirty="0"/>
            </a:br>
            <a:br>
              <a:rPr lang="pl-PL" sz="2500" b="1" dirty="0"/>
            </a:br>
            <a:r>
              <a:rPr lang="en-US" sz="1400" b="1" dirty="0"/>
              <a:t>Informational document</a:t>
            </a:r>
            <a:br>
              <a:rPr lang="pl-PL" sz="1400" b="1" dirty="0"/>
            </a:br>
            <a:br>
              <a:rPr lang="pl-PL" sz="1400" b="1" dirty="0"/>
            </a:br>
            <a:br>
              <a:rPr lang="pl-PL" sz="1400" b="1" dirty="0"/>
            </a:br>
            <a:br>
              <a:rPr lang="pl-PL" sz="1400" b="1" dirty="0"/>
            </a:br>
            <a:br>
              <a:rPr lang="pl-PL" sz="1400" b="1" dirty="0"/>
            </a:br>
            <a:br>
              <a:rPr lang="pl-PL" sz="1400" b="1" dirty="0"/>
            </a:br>
            <a:br>
              <a:rPr lang="pl-PL" sz="1400" b="1" dirty="0"/>
            </a:br>
            <a:br>
              <a:rPr lang="pl-PL" sz="1400" b="1" dirty="0"/>
            </a:br>
            <a:br>
              <a:rPr lang="pl-PL" sz="1400" b="1" dirty="0"/>
            </a:br>
            <a:br>
              <a:rPr lang="en-US" sz="1400" b="1" dirty="0"/>
            </a:br>
            <a:r>
              <a:rPr lang="en-US" sz="1400" b="1" dirty="0"/>
              <a:t>March 1</a:t>
            </a:r>
            <a:r>
              <a:rPr lang="pl-PL" sz="1400" b="1"/>
              <a:t>0th</a:t>
            </a:r>
            <a:r>
              <a:rPr lang="en-US" sz="1400" b="1"/>
              <a:t>, </a:t>
            </a:r>
            <a:r>
              <a:rPr lang="en-US" sz="1400" b="1" dirty="0"/>
              <a:t>2025</a:t>
            </a:r>
            <a:endParaRPr lang="pl-PL" sz="1400" b="1" dirty="0"/>
          </a:p>
        </p:txBody>
      </p:sp>
    </p:spTree>
    <p:extLst>
      <p:ext uri="{BB962C8B-B14F-4D97-AF65-F5344CB8AC3E}">
        <p14:creationId xmlns:p14="http://schemas.microsoft.com/office/powerpoint/2010/main" val="303270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72008"/>
          </a:xfrm>
        </p:spPr>
        <p:txBody>
          <a:bodyPr>
            <a:normAutofit fontScale="90000"/>
          </a:bodyPr>
          <a:lstStyle/>
          <a:p>
            <a:endParaRPr lang="en-US" sz="2200" b="1" dirty="0"/>
          </a:p>
        </p:txBody>
      </p:sp>
      <p:sp>
        <p:nvSpPr>
          <p:cNvPr id="4" name="Tytuł 1"/>
          <p:cNvSpPr txBox="1">
            <a:spLocks/>
          </p:cNvSpPr>
          <p:nvPr/>
        </p:nvSpPr>
        <p:spPr>
          <a:xfrm>
            <a:off x="432048" y="5373216"/>
            <a:ext cx="8496944" cy="864096"/>
          </a:xfrm>
          <a:prstGeom prst="rect">
            <a:avLst/>
          </a:prstGeom>
        </p:spPr>
        <p:txBody>
          <a:bodyPr vert="horz" lIns="91440" tIns="45720" rIns="91440" bIns="45720" rtlCol="0" anchor="ctr">
            <a:normAutofit/>
          </a:bodyPr>
          <a:lstStyle/>
          <a:p>
            <a:pPr algn="l"/>
            <a:r>
              <a:rPr lang="en-GB" sz="1600" dirty="0"/>
              <a:t>"For the execution of the above payments in accordance with the Urgent Payments Policy (PDF attachment), the appropriate approvals are required (according to the amount thresholds), which are described on the next slide."</a:t>
            </a:r>
            <a:endParaRPr kumimoji="0" lang="en-US" sz="1600" b="1"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5" name="Tabela 4"/>
          <p:cNvGraphicFramePr>
            <a:graphicFrameLocks noGrp="1"/>
          </p:cNvGraphicFramePr>
          <p:nvPr>
            <p:extLst>
              <p:ext uri="{D42A27DB-BD31-4B8C-83A1-F6EECF244321}">
                <p14:modId xmlns:p14="http://schemas.microsoft.com/office/powerpoint/2010/main" val="228842924"/>
              </p:ext>
            </p:extLst>
          </p:nvPr>
        </p:nvGraphicFramePr>
        <p:xfrm>
          <a:off x="0" y="0"/>
          <a:ext cx="9144000" cy="7401255"/>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7602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noProof="0" dirty="0">
                          <a:solidFill>
                            <a:schemeClr val="tx1"/>
                          </a:solidFill>
                        </a:rPr>
                        <a:t>Urgent Payments which according the Policy are handled only through Service Now (SNOW) </a:t>
                      </a:r>
                    </a:p>
                  </a:txBody>
                  <a:tcPr anchor="ctr"/>
                </a:tc>
                <a:extLst>
                  <a:ext uri="{0D108BD9-81ED-4DB2-BD59-A6C34878D82A}">
                    <a16:rowId xmlns:a16="http://schemas.microsoft.com/office/drawing/2014/main" val="10000"/>
                  </a:ext>
                </a:extLst>
              </a:tr>
              <a:tr h="2001684">
                <a:tc>
                  <a:txBody>
                    <a:bodyPr/>
                    <a:lstStyle/>
                    <a:p>
                      <a:pPr marL="285750" indent="-285750">
                        <a:buFont typeface="Wingdings" panose="05000000000000000000" pitchFamily="2" charset="2"/>
                        <a:buChar char="q"/>
                      </a:pPr>
                      <a:r>
                        <a:rPr lang="en-US" sz="1400" kern="1200" noProof="0" dirty="0">
                          <a:solidFill>
                            <a:schemeClr val="dk1"/>
                          </a:solidFill>
                          <a:latin typeface="+mn-lt"/>
                          <a:ea typeface="+mn-ea"/>
                          <a:cs typeface="+mn-cs"/>
                        </a:rPr>
                        <a:t>In order to pay </a:t>
                      </a:r>
                      <a:r>
                        <a:rPr lang="en-GB" sz="1400" kern="1200" dirty="0">
                          <a:solidFill>
                            <a:schemeClr val="dk1"/>
                          </a:solidFill>
                          <a:latin typeface="+mn-lt"/>
                          <a:ea typeface="+mn-ea"/>
                          <a:cs typeface="+mn-cs"/>
                        </a:rPr>
                        <a:t>an invoice to a supplier </a:t>
                      </a:r>
                      <a:r>
                        <a:rPr lang="en-GB" sz="1400" dirty="0"/>
                        <a:t>for goods or services already delivered, </a:t>
                      </a:r>
                      <a:r>
                        <a:rPr lang="en-GB" sz="1400" kern="1200" dirty="0">
                          <a:solidFill>
                            <a:schemeClr val="dk1"/>
                          </a:solidFill>
                          <a:latin typeface="+mn-lt"/>
                          <a:ea typeface="+mn-ea"/>
                          <a:cs typeface="+mn-cs"/>
                        </a:rPr>
                        <a:t>more than 5 working days ahead of the due date in SAP  the request needs to go through </a:t>
                      </a:r>
                      <a:r>
                        <a:rPr lang="en-GB" sz="1400" dirty="0"/>
                        <a:t>„</a:t>
                      </a:r>
                      <a:r>
                        <a:rPr lang="en-US" sz="1400" kern="1200" noProof="0" dirty="0">
                          <a:solidFill>
                            <a:schemeClr val="dk1"/>
                          </a:solidFill>
                          <a:latin typeface="+mn-lt"/>
                          <a:ea typeface="+mn-ea"/>
                          <a:cs typeface="+mn-cs"/>
                        </a:rPr>
                        <a:t>Service Now</a:t>
                      </a:r>
                      <a:r>
                        <a:rPr lang="en-GB" sz="1400" dirty="0"/>
                        <a:t>"</a:t>
                      </a:r>
                      <a:r>
                        <a:rPr lang="en-GB" sz="1400" kern="1200" dirty="0">
                          <a:solidFill>
                            <a:schemeClr val="dk1"/>
                          </a:solidFill>
                          <a:latin typeface="+mn-lt"/>
                          <a:ea typeface="+mn-ea"/>
                          <a:cs typeface="+mn-cs"/>
                        </a:rPr>
                        <a:t>. The invoice needs to be received and posted before that request can be made. It will then go through the approval per global policy and then it can be paid. </a:t>
                      </a:r>
                    </a:p>
                    <a:p>
                      <a:pPr marL="285750" indent="-285750">
                        <a:buFont typeface="Wingdings" panose="05000000000000000000" pitchFamily="2" charset="2"/>
                        <a:buChar char="q"/>
                      </a:pPr>
                      <a:r>
                        <a:rPr lang="en-GB" sz="1400" dirty="0"/>
                        <a:t>For the execution of the above payments in accordance with the Urgent Payment Policy (PDF attachment), appropriate approvals are required (according to the amount brackets), which are described on the next slide.</a:t>
                      </a:r>
                      <a:endParaRPr lang="en-GB" sz="1400" kern="1200" dirty="0">
                        <a:solidFill>
                          <a:schemeClr val="dk1"/>
                        </a:solidFill>
                        <a:latin typeface="+mn-lt"/>
                        <a:ea typeface="+mn-ea"/>
                        <a:cs typeface="+mn-cs"/>
                      </a:endParaRPr>
                    </a:p>
                    <a:p>
                      <a:pPr marL="285750" indent="-285750">
                        <a:buFont typeface="Wingdings" panose="05000000000000000000" pitchFamily="2" charset="2"/>
                        <a:buChar char="q"/>
                      </a:pPr>
                      <a:r>
                        <a:rPr lang="en-GB" sz="1400" kern="1200" dirty="0">
                          <a:solidFill>
                            <a:srgbClr val="00B0F0"/>
                          </a:solidFill>
                          <a:latin typeface="+mn-lt"/>
                          <a:ea typeface="+mn-ea"/>
                          <a:cs typeface="+mn-cs"/>
                        </a:rPr>
                        <a:t>Link to SNOW: </a:t>
                      </a:r>
                      <a:r>
                        <a:rPr lang="en-GB" sz="1400" kern="1200" dirty="0">
                          <a:solidFill>
                            <a:srgbClr val="00B0F0"/>
                          </a:solidFill>
                          <a:latin typeface="+mn-lt"/>
                          <a:ea typeface="+mn-ea"/>
                          <a:cs typeface="+mn-cs"/>
                          <a:hlinkClick r:id="rId2"/>
                        </a:rPr>
                        <a:t>https://cemex.service-now.com/sp</a:t>
                      </a:r>
                      <a:endParaRPr lang="pl-PL" sz="1400" kern="1200" dirty="0">
                        <a:solidFill>
                          <a:srgbClr val="00B0F0"/>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400" b="0" i="0" u="none" strike="noStrike" kern="1200" noProof="0" dirty="0">
                          <a:solidFill>
                            <a:schemeClr val="tx1"/>
                          </a:solidFill>
                          <a:effectLst/>
                          <a:latin typeface="+mn-lt"/>
                          <a:ea typeface="+mn-ea"/>
                          <a:cs typeface="+mn-cs"/>
                        </a:rPr>
                        <a:t>Go to Menu Accounts Payable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400" b="0" i="0" u="none" strike="noStrike" kern="1200" noProof="0" dirty="0">
                          <a:solidFill>
                            <a:schemeClr val="tx1"/>
                          </a:solidFill>
                          <a:effectLst/>
                          <a:latin typeface="+mn-lt"/>
                          <a:ea typeface="+mn-ea"/>
                          <a:cs typeface="+mn-cs"/>
                        </a:rPr>
                        <a:t>Click on Browse All</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400" b="0" i="0" u="none" strike="noStrike" kern="1200" noProof="0" dirty="0">
                          <a:solidFill>
                            <a:schemeClr val="tx1"/>
                          </a:solidFill>
                          <a:effectLst/>
                          <a:latin typeface="+mn-lt"/>
                          <a:ea typeface="+mn-ea"/>
                          <a:cs typeface="+mn-cs"/>
                        </a:rPr>
                        <a:t>Click on Urgent Payments option </a:t>
                      </a:r>
                      <a:r>
                        <a:rPr lang="pl-PL" sz="1400" b="0" i="0" u="none" strike="noStrike" kern="1200" noProof="0" dirty="0">
                          <a:solidFill>
                            <a:schemeClr val="tx1"/>
                          </a:solidFill>
                          <a:effectLst/>
                          <a:latin typeface="+mn-lt"/>
                          <a:ea typeface="+mn-ea"/>
                          <a:cs typeface="+mn-cs"/>
                        </a:rPr>
                        <a:t>and</a:t>
                      </a:r>
                      <a:r>
                        <a:rPr lang="en-US" sz="1400" b="0" i="0" u="none" strike="noStrike" kern="1200" noProof="0" dirty="0">
                          <a:solidFill>
                            <a:schemeClr val="tx1"/>
                          </a:solidFill>
                          <a:effectLst/>
                          <a:latin typeface="+mn-lt"/>
                          <a:ea typeface="+mn-ea"/>
                          <a:cs typeface="+mn-cs"/>
                        </a:rPr>
                        <a:t> fill out the request form</a:t>
                      </a:r>
                    </a:p>
                    <a:p>
                      <a:pPr marL="0" indent="0">
                        <a:buFont typeface="Wingdings" panose="05000000000000000000" pitchFamily="2" charset="2"/>
                        <a:buNone/>
                      </a:pPr>
                      <a:endParaRPr lang="en-GB" sz="1400" kern="1200" dirty="0">
                        <a:solidFill>
                          <a:srgbClr val="00B0F0"/>
                        </a:solidFill>
                        <a:latin typeface="+mn-lt"/>
                        <a:ea typeface="+mn-ea"/>
                        <a:cs typeface="+mn-cs"/>
                      </a:endParaRPr>
                    </a:p>
                  </a:txBody>
                  <a:tcPr anchor="ctr"/>
                </a:tc>
                <a:extLst>
                  <a:ext uri="{0D108BD9-81ED-4DB2-BD59-A6C34878D82A}">
                    <a16:rowId xmlns:a16="http://schemas.microsoft.com/office/drawing/2014/main" val="10001"/>
                  </a:ext>
                </a:extLst>
              </a:tr>
              <a:tr h="4414215">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2000" b="1" dirty="0">
                          <a:solidFill>
                            <a:srgbClr val="FF0000"/>
                          </a:solidFill>
                        </a:rPr>
                        <a:t>Payments that are not considered as urgent according the Policy</a:t>
                      </a: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400" dirty="0"/>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400" dirty="0"/>
                        <a:t>All payments for goods or services already delivered, where there are 5 working days or less remaining until the invoice due date relative to today's date (the date of the request) – such a request will be rejected.</a:t>
                      </a:r>
                    </a:p>
                    <a:p>
                      <a:r>
                        <a:rPr lang="en-US" sz="1400" b="0" i="0" u="none" strike="noStrike" kern="1200" baseline="0" dirty="0">
                          <a:solidFill>
                            <a:schemeClr val="dk1"/>
                          </a:solidFill>
                          <a:latin typeface="+mn-lt"/>
                          <a:ea typeface="+mn-ea"/>
                          <a:cs typeface="+mn-cs"/>
                        </a:rPr>
                        <a:t>- Payments related to: </a:t>
                      </a:r>
                    </a:p>
                    <a:p>
                      <a:pPr marL="285750" indent="-285750">
                        <a:buFont typeface="Wingdings" panose="05000000000000000000" pitchFamily="2" charset="2"/>
                        <a:buChar char="ü"/>
                      </a:pPr>
                      <a:endParaRPr lang="en-US" sz="1400" b="0" i="0" u="none" strike="noStrike" kern="1200" baseline="0" dirty="0">
                        <a:solidFill>
                          <a:schemeClr val="dk1"/>
                        </a:solidFill>
                        <a:latin typeface="+mn-lt"/>
                        <a:ea typeface="+mn-ea"/>
                        <a:cs typeface="+mn-cs"/>
                      </a:endParaRPr>
                    </a:p>
                    <a:p>
                      <a:pPr marL="285750" indent="-285750">
                        <a:buFont typeface="Wingdings" panose="05000000000000000000" pitchFamily="2" charset="2"/>
                        <a:buChar char="ü"/>
                      </a:pPr>
                      <a:r>
                        <a:rPr lang="en-US" sz="1400" b="0" i="0" u="none" strike="noStrike" kern="1200" baseline="0" dirty="0">
                          <a:solidFill>
                            <a:schemeClr val="dk1"/>
                          </a:solidFill>
                          <a:latin typeface="+mn-lt"/>
                          <a:ea typeface="+mn-ea"/>
                          <a:cs typeface="+mn-cs"/>
                        </a:rPr>
                        <a:t>a. Intercompany transactions </a:t>
                      </a:r>
                    </a:p>
                    <a:p>
                      <a:pPr marL="285750" indent="-285750">
                        <a:buFont typeface="Wingdings" panose="05000000000000000000" pitchFamily="2" charset="2"/>
                        <a:buChar char="ü"/>
                      </a:pPr>
                      <a:r>
                        <a:rPr lang="en-US" sz="1400" b="0" i="0" u="none" strike="noStrike" kern="1200" baseline="0" dirty="0">
                          <a:solidFill>
                            <a:schemeClr val="dk1"/>
                          </a:solidFill>
                          <a:latin typeface="+mn-lt"/>
                          <a:ea typeface="+mn-ea"/>
                          <a:cs typeface="+mn-cs"/>
                        </a:rPr>
                        <a:t>b. Fixed funds and petty cash </a:t>
                      </a:r>
                    </a:p>
                    <a:p>
                      <a:pPr marL="285750" indent="-285750">
                        <a:buFont typeface="Wingdings" panose="05000000000000000000" pitchFamily="2" charset="2"/>
                        <a:buChar char="ü"/>
                      </a:pPr>
                      <a:r>
                        <a:rPr lang="en-US" sz="1400" b="0" i="0" u="none" strike="noStrike" kern="1200" baseline="0" dirty="0">
                          <a:solidFill>
                            <a:schemeClr val="dk1"/>
                          </a:solidFill>
                          <a:latin typeface="+mn-lt"/>
                          <a:ea typeface="+mn-ea"/>
                          <a:cs typeface="+mn-cs"/>
                        </a:rPr>
                        <a:t>c. Payments to employees (employee termination settlements, cash in advance, etc.) </a:t>
                      </a:r>
                    </a:p>
                    <a:p>
                      <a:pPr marL="285750" indent="-285750">
                        <a:buFont typeface="Wingdings" panose="05000000000000000000" pitchFamily="2" charset="2"/>
                        <a:buChar char="ü"/>
                      </a:pPr>
                      <a:r>
                        <a:rPr lang="en-US" sz="1400" b="0" i="0" u="none" strike="noStrike" kern="1200" baseline="0" dirty="0">
                          <a:solidFill>
                            <a:schemeClr val="dk1"/>
                          </a:solidFill>
                          <a:latin typeface="+mn-lt"/>
                          <a:ea typeface="+mn-ea"/>
                          <a:cs typeface="+mn-cs"/>
                        </a:rPr>
                        <a:t>d. Reimbursements to clients </a:t>
                      </a:r>
                    </a:p>
                    <a:p>
                      <a:pPr marL="285750" indent="-285750">
                        <a:buFont typeface="Wingdings" panose="05000000000000000000" pitchFamily="2" charset="2"/>
                        <a:buChar char="ü"/>
                      </a:pPr>
                      <a:r>
                        <a:rPr lang="en-US" sz="1400" b="0" i="0" u="none" strike="noStrike" kern="1200" baseline="0" dirty="0">
                          <a:solidFill>
                            <a:schemeClr val="dk1"/>
                          </a:solidFill>
                          <a:latin typeface="+mn-lt"/>
                          <a:ea typeface="+mn-ea"/>
                          <a:cs typeface="+mn-cs"/>
                        </a:rPr>
                        <a:t>e. Advance payments to suppliers </a:t>
                      </a: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400" dirty="0">
                          <a:solidFill>
                            <a:srgbClr val="FF0000"/>
                          </a:solidFill>
                        </a:rPr>
                        <a:t>Advances, prepayments, and proformas for suppliers executed  based on </a:t>
                      </a:r>
                      <a:r>
                        <a:rPr lang="en-US" sz="1400" noProof="0" dirty="0">
                          <a:solidFill>
                            <a:srgbClr val="FF0000"/>
                          </a:solidFill>
                        </a:rPr>
                        <a:t>PURCHASES &amp; INVENTORIES GLOBAL POLICY effective starting February 2024 - chapter 10</a:t>
                      </a:r>
                      <a:r>
                        <a:rPr lang="pl-PL" sz="1400" noProof="0" dirty="0">
                          <a:solidFill>
                            <a:srgbClr val="FF0000"/>
                          </a:solidFill>
                        </a:rPr>
                        <a:t> and 11.4</a:t>
                      </a:r>
                      <a:r>
                        <a:rPr lang="en-US" sz="1400" noProof="0" dirty="0">
                          <a:solidFill>
                            <a:srgbClr val="FF0000"/>
                          </a:solidFill>
                        </a:rPr>
                        <a:t>)</a:t>
                      </a: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GB" sz="1400" kern="1200" dirty="0">
                        <a:solidFill>
                          <a:schemeClr val="dk1"/>
                        </a:solidFill>
                        <a:latin typeface="+mn-lt"/>
                        <a:ea typeface="+mn-ea"/>
                        <a:cs typeface="+mn-cs"/>
                      </a:endParaRPr>
                    </a:p>
                  </a:txBody>
                  <a:tcPr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8C476-7752-C974-2129-784E8D9BF08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FEE4D6E-6A71-71F3-5DBC-3FF754A2A1DB}"/>
              </a:ext>
            </a:extLst>
          </p:cNvPr>
          <p:cNvSpPr>
            <a:spLocks noGrp="1"/>
          </p:cNvSpPr>
          <p:nvPr>
            <p:ph type="title"/>
          </p:nvPr>
        </p:nvSpPr>
        <p:spPr>
          <a:xfrm>
            <a:off x="457200" y="116632"/>
            <a:ext cx="8229600" cy="72008"/>
          </a:xfrm>
        </p:spPr>
        <p:txBody>
          <a:bodyPr>
            <a:normAutofit fontScale="90000"/>
          </a:bodyPr>
          <a:lstStyle/>
          <a:p>
            <a:endParaRPr lang="en-US" sz="2200" b="1" dirty="0"/>
          </a:p>
        </p:txBody>
      </p:sp>
      <p:sp>
        <p:nvSpPr>
          <p:cNvPr id="4" name="Tytuł 1">
            <a:extLst>
              <a:ext uri="{FF2B5EF4-FFF2-40B4-BE49-F238E27FC236}">
                <a16:creationId xmlns:a16="http://schemas.microsoft.com/office/drawing/2014/main" id="{1044E5C9-F423-ED6D-CCE7-60E222414D18}"/>
              </a:ext>
            </a:extLst>
          </p:cNvPr>
          <p:cNvSpPr txBox="1">
            <a:spLocks/>
          </p:cNvSpPr>
          <p:nvPr/>
        </p:nvSpPr>
        <p:spPr>
          <a:xfrm>
            <a:off x="432048" y="5373216"/>
            <a:ext cx="8496944" cy="864096"/>
          </a:xfrm>
          <a:prstGeom prst="rect">
            <a:avLst/>
          </a:prstGeom>
        </p:spPr>
        <p:txBody>
          <a:bodyPr vert="horz" lIns="91440" tIns="45720" rIns="91440" bIns="45720" rtlCol="0" anchor="ctr">
            <a:normAutofit/>
          </a:bodyPr>
          <a:lstStyle/>
          <a:p>
            <a:pPr algn="l"/>
            <a:r>
              <a:rPr lang="en-GB" sz="1600" dirty="0"/>
              <a:t>"For the execution of the above payments in accordance with the Urgent Payments Policy (PDF attachment), the appropriate approvals are required (according to the amount thresholds), which are described on the next slide."</a:t>
            </a:r>
            <a:endParaRPr kumimoji="0" lang="en-US" sz="1600" b="1"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5" name="Tabela 4">
            <a:extLst>
              <a:ext uri="{FF2B5EF4-FFF2-40B4-BE49-F238E27FC236}">
                <a16:creationId xmlns:a16="http://schemas.microsoft.com/office/drawing/2014/main" id="{851857B3-95BC-6394-73FD-7887171C516D}"/>
              </a:ext>
            </a:extLst>
          </p:cNvPr>
          <p:cNvGraphicFramePr>
            <a:graphicFrameLocks noGrp="1"/>
          </p:cNvGraphicFramePr>
          <p:nvPr>
            <p:extLst>
              <p:ext uri="{D42A27DB-BD31-4B8C-83A1-F6EECF244321}">
                <p14:modId xmlns:p14="http://schemas.microsoft.com/office/powerpoint/2010/main" val="1058536181"/>
              </p:ext>
            </p:extLst>
          </p:nvPr>
        </p:nvGraphicFramePr>
        <p:xfrm>
          <a:off x="0" y="0"/>
          <a:ext cx="9144000" cy="6960026"/>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599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noProof="0" dirty="0">
                          <a:solidFill>
                            <a:srgbClr val="FF0000"/>
                          </a:solidFill>
                        </a:rPr>
                        <a:t>Concepts other than urgent or advance payments to be submitted out of Service Now (via the current process flow) </a:t>
                      </a:r>
                    </a:p>
                  </a:txBody>
                  <a:tcPr anchor="ctr"/>
                </a:tc>
                <a:extLst>
                  <a:ext uri="{0D108BD9-81ED-4DB2-BD59-A6C34878D82A}">
                    <a16:rowId xmlns:a16="http://schemas.microsoft.com/office/drawing/2014/main" val="10000"/>
                  </a:ext>
                </a:extLst>
              </a:tr>
              <a:tr h="129125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1" noProof="0" dirty="0">
                          <a:solidFill>
                            <a:srgbClr val="FF0000"/>
                          </a:solidFill>
                        </a:rPr>
                        <a:t>There is a list of concepts not fulfilling urgent or advance payments definitions – it’s mandatory to collect approvals according current </a:t>
                      </a:r>
                      <a:r>
                        <a:rPr lang="en-US" sz="1400" b="1" noProof="0" dirty="0" err="1">
                          <a:solidFill>
                            <a:srgbClr val="FF0000"/>
                          </a:solidFill>
                        </a:rPr>
                        <a:t>NonPO</a:t>
                      </a:r>
                      <a:r>
                        <a:rPr lang="en-US" sz="1400" b="1" noProof="0" dirty="0">
                          <a:solidFill>
                            <a:srgbClr val="FF0000"/>
                          </a:solidFill>
                        </a:rPr>
                        <a:t> routes (except legal concepts) and submit request to Accounts Payable team</a:t>
                      </a:r>
                      <a:endParaRPr lang="en-US" sz="1200" kern="1200" noProof="0" dirty="0">
                        <a:solidFill>
                          <a:srgbClr val="FF0000"/>
                        </a:solidFill>
                        <a:latin typeface="+mn-lt"/>
                        <a:ea typeface="+mn-ea"/>
                        <a:cs typeface="+mn-cs"/>
                      </a:endParaRPr>
                    </a:p>
                  </a:txBody>
                  <a:tcPr anchor="ctr"/>
                </a:tc>
                <a:extLst>
                  <a:ext uri="{0D108BD9-81ED-4DB2-BD59-A6C34878D82A}">
                    <a16:rowId xmlns:a16="http://schemas.microsoft.com/office/drawing/2014/main" val="10001"/>
                  </a:ext>
                </a:extLst>
              </a:tr>
              <a:tr h="4906770">
                <a:tc>
                  <a:txBody>
                    <a:bodyPr/>
                    <a:lstStyle/>
                    <a:p>
                      <a:pPr marL="285750" indent="-285750">
                        <a:buFont typeface="Wingdings" panose="05000000000000000000" pitchFamily="2" charset="2"/>
                        <a:buChar char="ü"/>
                      </a:pPr>
                      <a:r>
                        <a:rPr lang="en-US" sz="1200" kern="1200" noProof="0" dirty="0">
                          <a:solidFill>
                            <a:schemeClr val="dk1"/>
                          </a:solidFill>
                          <a:latin typeface="+mn-lt"/>
                          <a:ea typeface="+mn-ea"/>
                          <a:cs typeface="+mn-cs"/>
                        </a:rPr>
                        <a:t>Taxes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Land rentals/purchases for business needs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Other non-operational rentals</a:t>
                      </a:r>
                      <a:endParaRPr lang="pl-PL" sz="1200" kern="1200" noProof="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Bank fees and interests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Membership and education fees (i.e. exams, seminars and other related ones)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Fees to government offices/local institutions</a:t>
                      </a:r>
                      <a:endParaRPr lang="pl-PL" sz="1200" kern="1200" noProof="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tx1"/>
                          </a:solidFill>
                          <a:effectLst/>
                          <a:latin typeface="+mn-lt"/>
                          <a:ea typeface="+mn-ea"/>
                          <a:cs typeface="+mn-cs"/>
                        </a:rPr>
                        <a:t>Fees related with tender bid bonds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latin typeface="+mn-lt"/>
                          <a:ea typeface="+mn-ea"/>
                          <a:cs typeface="+mn-cs"/>
                        </a:rPr>
                        <a:t>Fines imposed by courts and related proceeding and legal fees (fines and penalties imposed by courts decisions, including court proceeding fees and legal fees billed by hired attorneys at law representing CEMEX in such legal cases / disputes)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Notary payments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noProof="0" dirty="0">
                          <a:solidFill>
                            <a:schemeClr val="dk1"/>
                          </a:solidFill>
                          <a:effectLst/>
                          <a:latin typeface="+mn-lt"/>
                          <a:ea typeface="+mn-ea"/>
                          <a:cs typeface="+mn-cs"/>
                        </a:rPr>
                        <a:t>Other legal requests</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Lease payments (When the vendor has credit conditions for regular purchases and a leasing contract where the payment of the residual value is on a preset date)</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Direct debits (Payments through direct debits, i.e. without CEMEX influence on the date of the payment, are not considered urgent payments. Such cases can be identified in the vendor’s master data (codes differ country-by-country)</a:t>
                      </a: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E-flex services (Flexible retribution for employees)  - When a supplier provides this type of service, it must be paid immediately when the invoice is issued (received). However, the same supplier can provide other services for CEMEX which are paid with different payment terms, and the Master Data is going to reflect the highest payment term. </a:t>
                      </a:r>
                      <a:endParaRPr lang="pl-PL" sz="1200" kern="1200" noProof="0" dirty="0">
                        <a:solidFill>
                          <a:schemeClr val="dk1"/>
                        </a:solidFill>
                        <a:latin typeface="+mn-lt"/>
                        <a:ea typeface="+mn-ea"/>
                        <a:cs typeface="+mn-cs"/>
                      </a:endParaRPr>
                    </a:p>
                    <a:p>
                      <a:pPr marL="285750" indent="-285750" algn="l" defTabSz="914400" rtl="0" eaLnBrk="1" latinLnBrk="0" hangingPunct="1">
                        <a:buFont typeface="Wingdings" panose="05000000000000000000" pitchFamily="2" charset="2"/>
                        <a:buChar char="ü"/>
                      </a:pPr>
                      <a:r>
                        <a:rPr lang="en-US" sz="1200" kern="1200" noProof="0" dirty="0">
                          <a:solidFill>
                            <a:schemeClr val="dk1"/>
                          </a:solidFill>
                          <a:latin typeface="+mn-lt"/>
                          <a:ea typeface="+mn-ea"/>
                          <a:cs typeface="+mn-cs"/>
                        </a:rPr>
                        <a:t>Other payments (e.g. CEMEX's participation in the costs of maintaining roads leading to CEMEX properties)</a:t>
                      </a:r>
                      <a:endParaRPr lang="pl-PL" sz="1200" kern="1200" noProof="0" dirty="0">
                        <a:solidFill>
                          <a:schemeClr val="dk1"/>
                        </a:solidFill>
                        <a:latin typeface="+mn-lt"/>
                        <a:ea typeface="+mn-ea"/>
                        <a:cs typeface="+mn-cs"/>
                      </a:endParaRPr>
                    </a:p>
                    <a:p>
                      <a:pPr marL="285750" indent="-285750" algn="l" defTabSz="914400" rtl="0" eaLnBrk="1" latinLnBrk="0" hangingPunct="1">
                        <a:buFont typeface="Wingdings" panose="05000000000000000000" pitchFamily="2" charset="2"/>
                        <a:buChar char="ü"/>
                      </a:pPr>
                      <a:endParaRPr lang="en-US" sz="1200" kern="1200" noProof="0" dirty="0">
                        <a:solidFill>
                          <a:schemeClr val="dk1"/>
                        </a:solidFill>
                        <a:latin typeface="+mn-lt"/>
                        <a:ea typeface="+mn-ea"/>
                        <a:cs typeface="+mn-cs"/>
                      </a:endParaRPr>
                    </a:p>
                    <a:p>
                      <a:pPr marL="0" indent="0" algn="l" defTabSz="914400" rtl="0" eaLnBrk="1" latinLnBrk="0" hangingPunct="1">
                        <a:buFont typeface="Wingdings" panose="05000000000000000000" pitchFamily="2" charset="2"/>
                        <a:buNone/>
                      </a:pPr>
                      <a:r>
                        <a:rPr lang="en-US" sz="1200" b="1" kern="1200" noProof="0" dirty="0">
                          <a:solidFill>
                            <a:srgbClr val="FF0000"/>
                          </a:solidFill>
                          <a:latin typeface="+mn-lt"/>
                          <a:ea typeface="+mn-ea"/>
                          <a:cs typeface="+mn-cs"/>
                        </a:rPr>
                        <a:t>Important: </a:t>
                      </a:r>
                    </a:p>
                    <a:p>
                      <a:pPr marL="0" indent="0" algn="l" defTabSz="914400" rtl="0" eaLnBrk="1" latinLnBrk="0" hangingPunct="1">
                        <a:buFont typeface="Wingdings" panose="05000000000000000000" pitchFamily="2" charset="2"/>
                        <a:buNone/>
                      </a:pPr>
                      <a:r>
                        <a:rPr lang="en-US" sz="1200" kern="1200" noProof="0" dirty="0">
                          <a:solidFill>
                            <a:srgbClr val="FF0000"/>
                          </a:solidFill>
                          <a:latin typeface="+mn-lt"/>
                          <a:ea typeface="+mn-ea"/>
                          <a:cs typeface="+mn-cs"/>
                        </a:rPr>
                        <a:t>Reminders received for invoices not been paid on time (considering document due date and CX payment schedule) due to clear CEMEX fault are under separate procedure. Those invoices can be paid immediately (without approvals required), but evidence of business correspondence related with reminders/escalations needs to be retained.</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5795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p:cNvGraphicFramePr>
          <p:nvPr>
            <p:extLst>
              <p:ext uri="{D42A27DB-BD31-4B8C-83A1-F6EECF244321}">
                <p14:modId xmlns:p14="http://schemas.microsoft.com/office/powerpoint/2010/main" val="971840507"/>
              </p:ext>
            </p:extLst>
          </p:nvPr>
        </p:nvGraphicFramePr>
        <p:xfrm>
          <a:off x="529208" y="260648"/>
          <a:ext cx="8229600" cy="5791593"/>
        </p:xfrm>
        <a:graphic>
          <a:graphicData uri="http://schemas.openxmlformats.org/drawingml/2006/table">
            <a:tbl>
              <a:tblPr firstRow="1" bandRow="1">
                <a:tableStyleId>{5C22544A-7EE6-4342-B048-85BDC9FD1C3A}</a:tableStyleId>
              </a:tblPr>
              <a:tblGrid>
                <a:gridCol w="3538736">
                  <a:extLst>
                    <a:ext uri="{9D8B030D-6E8A-4147-A177-3AD203B41FA5}">
                      <a16:colId xmlns:a16="http://schemas.microsoft.com/office/drawing/2014/main" val="1584070540"/>
                    </a:ext>
                  </a:extLst>
                </a:gridCol>
                <a:gridCol w="4690864">
                  <a:extLst>
                    <a:ext uri="{9D8B030D-6E8A-4147-A177-3AD203B41FA5}">
                      <a16:colId xmlns:a16="http://schemas.microsoft.com/office/drawing/2014/main" val="2841628588"/>
                    </a:ext>
                  </a:extLst>
                </a:gridCol>
              </a:tblGrid>
              <a:tr h="792088">
                <a:tc>
                  <a:txBody>
                    <a:bodyPr/>
                    <a:lstStyle/>
                    <a:p>
                      <a:pPr algn="ctr"/>
                      <a:r>
                        <a:rPr lang="en-GB" dirty="0"/>
                        <a:t>"Authorization limits for Urgent Payments</a:t>
                      </a:r>
                      <a:endParaRPr lang="en-US" dirty="0"/>
                    </a:p>
                  </a:txBody>
                  <a:tcPr anchor="ctr"/>
                </a:tc>
                <a:tc>
                  <a:txBody>
                    <a:bodyPr/>
                    <a:lstStyle/>
                    <a:p>
                      <a:pPr algn="ctr"/>
                      <a:r>
                        <a:rPr lang="en-GB" dirty="0"/>
                        <a:t>"Authorizing in Service Now (SNOW) – according to the attached XLS"</a:t>
                      </a:r>
                      <a:endParaRPr lang="en-US" dirty="0">
                        <a:solidFill>
                          <a:srgbClr val="FF0000"/>
                        </a:solidFill>
                      </a:endParaRPr>
                    </a:p>
                  </a:txBody>
                  <a:tcPr anchor="ctr"/>
                </a:tc>
                <a:extLst>
                  <a:ext uri="{0D108BD9-81ED-4DB2-BD59-A6C34878D82A}">
                    <a16:rowId xmlns:a16="http://schemas.microsoft.com/office/drawing/2014/main" val="1831146897"/>
                  </a:ext>
                </a:extLst>
              </a:tr>
              <a:tr h="1480371">
                <a:tc>
                  <a:txBody>
                    <a:bodyPr/>
                    <a:lstStyle/>
                    <a:p>
                      <a:r>
                        <a:rPr lang="en-GB" sz="1600" baseline="0" dirty="0"/>
                        <a:t>to</a:t>
                      </a:r>
                      <a:r>
                        <a:rPr lang="pl-PL" sz="1600" baseline="0" dirty="0"/>
                        <a:t> </a:t>
                      </a:r>
                      <a:r>
                        <a:rPr lang="pl-PL" sz="1600" b="1" dirty="0"/>
                        <a:t>500.000 USD</a:t>
                      </a:r>
                    </a:p>
                  </a:txBody>
                  <a:tcPr anchor="ctr"/>
                </a:tc>
                <a:tc>
                  <a:txBody>
                    <a:bodyPr/>
                    <a:lstStyle/>
                    <a:p>
                      <a:pPr marL="0" indent="-285750" algn="l" defTabSz="914400" rtl="0" eaLnBrk="1" latinLnBrk="0" hangingPunct="1">
                        <a:buFont typeface="Arial" pitchFamily="34" charset="0"/>
                        <a:buChar char="•"/>
                      </a:pPr>
                      <a:r>
                        <a:rPr lang="en-GB" dirty="0"/>
                        <a:t>"Regional Vice President or Member of the Executive Committee (direct report of Regional President or relevant </a:t>
                      </a:r>
                      <a:r>
                        <a:rPr lang="en-GB" dirty="0" err="1"/>
                        <a:t>ExCo</a:t>
                      </a:r>
                      <a:r>
                        <a:rPr lang="en-GB" dirty="0"/>
                        <a:t> member) and Business Relationship Director for EMEA"</a:t>
                      </a:r>
                      <a:endParaRPr lang="en-US" sz="1200" i="1" dirty="0"/>
                    </a:p>
                  </a:txBody>
                  <a:tcPr anchor="ctr"/>
                </a:tc>
                <a:extLst>
                  <a:ext uri="{0D108BD9-81ED-4DB2-BD59-A6C34878D82A}">
                    <a16:rowId xmlns:a16="http://schemas.microsoft.com/office/drawing/2014/main" val="4213755861"/>
                  </a:ext>
                </a:extLst>
              </a:tr>
              <a:tr h="1287488">
                <a:tc>
                  <a:txBody>
                    <a:bodyPr/>
                    <a:lstStyle/>
                    <a:p>
                      <a:r>
                        <a:rPr lang="en-GB" sz="1600" dirty="0"/>
                        <a:t>From</a:t>
                      </a:r>
                      <a:r>
                        <a:rPr lang="pl-PL" sz="1600" dirty="0"/>
                        <a:t> 500.000 USD </a:t>
                      </a:r>
                      <a:r>
                        <a:rPr lang="en-GB" sz="1600" dirty="0"/>
                        <a:t>to</a:t>
                      </a:r>
                      <a:r>
                        <a:rPr lang="pl-PL" sz="1600" baseline="0" dirty="0"/>
                        <a:t> </a:t>
                      </a:r>
                      <a:r>
                        <a:rPr lang="pl-PL" sz="1600" b="1" baseline="0" dirty="0"/>
                        <a:t>3.000.000 USD</a:t>
                      </a:r>
                    </a:p>
                  </a:txBody>
                  <a:tcPr anchor="ctr"/>
                </a:tc>
                <a:tc>
                  <a:txBody>
                    <a:bodyPr/>
                    <a:lstStyle/>
                    <a:p>
                      <a:pPr>
                        <a:buFont typeface="Arial" pitchFamily="34" charset="0"/>
                        <a:buNone/>
                      </a:pPr>
                      <a:r>
                        <a:rPr lang="en-GB" dirty="0"/>
                        <a:t>Additionally</a:t>
                      </a:r>
                    </a:p>
                    <a:p>
                      <a:pPr marL="285750" indent="-285750">
                        <a:buFont typeface="Arial" panose="020B0604020202020204" pitchFamily="34" charset="0"/>
                        <a:buChar char="•"/>
                      </a:pPr>
                      <a:r>
                        <a:rPr lang="en-GB" sz="1800" kern="1200" dirty="0">
                          <a:solidFill>
                            <a:schemeClr val="dk1"/>
                          </a:solidFill>
                          <a:latin typeface="+mn-lt"/>
                          <a:ea typeface="+mn-ea"/>
                          <a:cs typeface="+mn-cs"/>
                        </a:rPr>
                        <a:t>President of CEMEX Europe</a:t>
                      </a:r>
                    </a:p>
                    <a:p>
                      <a:pPr marL="285750" indent="-285750">
                        <a:buFont typeface="Arial" panose="020B0604020202020204" pitchFamily="34" charset="0"/>
                        <a:buChar char="•"/>
                      </a:pPr>
                      <a:r>
                        <a:rPr lang="en-GB" dirty="0"/>
                        <a:t>Regional </a:t>
                      </a:r>
                      <a:r>
                        <a:rPr lang="en-GB" sz="1800" kern="1200" dirty="0">
                          <a:solidFill>
                            <a:schemeClr val="dk1"/>
                          </a:solidFill>
                          <a:latin typeface="+mn-lt"/>
                          <a:ea typeface="+mn-ea"/>
                          <a:cs typeface="+mn-cs"/>
                        </a:rPr>
                        <a:t>Treasurer</a:t>
                      </a:r>
                      <a:r>
                        <a:rPr lang="en-GB" dirty="0"/>
                        <a:t> of CEMEX</a:t>
                      </a:r>
                      <a:endParaRPr lang="pl-PL" sz="1200" dirty="0"/>
                    </a:p>
                  </a:txBody>
                  <a:tcPr anchor="ctr"/>
                </a:tc>
                <a:extLst>
                  <a:ext uri="{0D108BD9-81ED-4DB2-BD59-A6C34878D82A}">
                    <a16:rowId xmlns:a16="http://schemas.microsoft.com/office/drawing/2014/main" val="2367141346"/>
                  </a:ext>
                </a:extLst>
              </a:tr>
              <a:tr h="1115823">
                <a:tc>
                  <a:txBody>
                    <a:bodyPr/>
                    <a:lstStyle/>
                    <a:p>
                      <a:r>
                        <a:rPr lang="en-GB" sz="1600" dirty="0"/>
                        <a:t>above</a:t>
                      </a:r>
                      <a:r>
                        <a:rPr lang="pl-PL" sz="1600" dirty="0"/>
                        <a:t> </a:t>
                      </a:r>
                      <a:r>
                        <a:rPr lang="pl-PL" sz="1600" b="1" dirty="0"/>
                        <a:t>3.000.000 USD</a:t>
                      </a:r>
                    </a:p>
                  </a:txBody>
                  <a:tcPr anchor="ctr"/>
                </a:tc>
                <a:tc>
                  <a:txBody>
                    <a:bodyPr/>
                    <a:lstStyle/>
                    <a:p>
                      <a:pPr>
                        <a:buFont typeface="Arial" pitchFamily="34" charset="0"/>
                        <a:buNone/>
                      </a:pPr>
                      <a:r>
                        <a:rPr lang="en-GB" dirty="0"/>
                        <a:t>Additionally</a:t>
                      </a:r>
                    </a:p>
                    <a:p>
                      <a:pPr marL="285750" indent="-285750">
                        <a:buFont typeface="Arial" panose="020B0604020202020204" pitchFamily="34" charset="0"/>
                        <a:buChar char="•"/>
                      </a:pPr>
                      <a:r>
                        <a:rPr lang="en-GB" dirty="0"/>
                        <a:t>Executive Vice President of Finance and Administration</a:t>
                      </a:r>
                      <a:endParaRPr lang="en-US" dirty="0"/>
                    </a:p>
                  </a:txBody>
                  <a:tcPr anchor="ctr"/>
                </a:tc>
                <a:extLst>
                  <a:ext uri="{0D108BD9-81ED-4DB2-BD59-A6C34878D82A}">
                    <a16:rowId xmlns:a16="http://schemas.microsoft.com/office/drawing/2014/main" val="2224203004"/>
                  </a:ext>
                </a:extLst>
              </a:tr>
              <a:tr h="1115823">
                <a:tc>
                  <a:txBody>
                    <a:bodyPr/>
                    <a:lstStyle/>
                    <a:p>
                      <a:r>
                        <a:rPr lang="en-GB" sz="1600" dirty="0"/>
                        <a:t>above</a:t>
                      </a:r>
                      <a:r>
                        <a:rPr lang="pl-PL" sz="1600" dirty="0"/>
                        <a:t> </a:t>
                      </a:r>
                      <a:r>
                        <a:rPr lang="pl-PL" sz="1600" b="1" dirty="0"/>
                        <a:t>5.000.000 USD</a:t>
                      </a:r>
                    </a:p>
                  </a:txBody>
                  <a:tcPr anchor="ctr"/>
                </a:tc>
                <a:tc>
                  <a:txBody>
                    <a:bodyPr/>
                    <a:lstStyle/>
                    <a:p>
                      <a:pPr>
                        <a:buFont typeface="Arial" pitchFamily="34" charset="0"/>
                        <a:buNone/>
                      </a:pPr>
                      <a:r>
                        <a:rPr lang="en-GB" dirty="0"/>
                        <a:t>Additionally</a:t>
                      </a:r>
                    </a:p>
                    <a:p>
                      <a:pPr marL="285750" indent="-285750">
                        <a:buFont typeface="Arial" panose="020B0604020202020204" pitchFamily="34" charset="0"/>
                        <a:buChar char="•"/>
                      </a:pPr>
                      <a:r>
                        <a:rPr lang="pl-PL" dirty="0"/>
                        <a:t> </a:t>
                      </a:r>
                      <a:r>
                        <a:rPr lang="en-GB" dirty="0"/>
                        <a:t>CEMEX CEO (Chief Executive Officer)</a:t>
                      </a:r>
                      <a:endParaRPr lang="en-US" dirty="0"/>
                    </a:p>
                  </a:txBody>
                  <a:tcPr anchor="ctr"/>
                </a:tc>
                <a:extLst>
                  <a:ext uri="{0D108BD9-81ED-4DB2-BD59-A6C34878D82A}">
                    <a16:rowId xmlns:a16="http://schemas.microsoft.com/office/drawing/2014/main" val="2546557645"/>
                  </a:ext>
                </a:extLst>
              </a:tr>
            </a:tbl>
          </a:graphicData>
        </a:graphic>
      </p:graphicFrame>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3553B2BEEB7449A985D5658CE756BD" ma:contentTypeVersion="24" ma:contentTypeDescription="Create a new document." ma:contentTypeScope="" ma:versionID="05254352d029d076a13ff403face74d0">
  <xsd:schema xmlns:xsd="http://www.w3.org/2001/XMLSchema" xmlns:xs="http://www.w3.org/2001/XMLSchema" xmlns:p="http://schemas.microsoft.com/office/2006/metadata/properties" xmlns:ns1="http://schemas.microsoft.com/sharepoint/v3" xmlns:ns2="b4c597e9-73a3-4571-a622-8c711933295a" xmlns:ns3="5b4bd610-a880-4e6e-894d-bf3b30aeefc6" targetNamespace="http://schemas.microsoft.com/office/2006/metadata/properties" ma:root="true" ma:fieldsID="a8cf3fb75e94b3779d61b4a26a2e08f4" ns1:_="" ns2:_="" ns3:_="">
    <xsd:import namespace="http://schemas.microsoft.com/sharepoint/v3"/>
    <xsd:import namespace="b4c597e9-73a3-4571-a622-8c711933295a"/>
    <xsd:import namespace="5b4bd610-a880-4e6e-894d-bf3b30aeef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c597e9-73a3-4571-a622-8c7119332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75b7dcf2-c6da-42da-b577-b542f55746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4bd610-a880-4e6e-894d-bf3b30aeefc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4818e-35c7-4da9-a134-c79ac6e25ad2}" ma:internalName="TaxCatchAll" ma:showField="CatchAllData" ma:web="5b4bd610-a880-4e6e-894d-bf3b30aeef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5b4bd610-a880-4e6e-894d-bf3b30aeefc6" xsi:nil="true"/>
    <lcf76f155ced4ddcb4097134ff3c332f xmlns="b4c597e9-73a3-4571-a622-8c711933295a">
      <Terms xmlns="http://schemas.microsoft.com/office/infopath/2007/PartnerControls"/>
    </lcf76f155ced4ddcb4097134ff3c332f>
    <_ip_UnifiedCompliancePolicyProperties xmlns="http://schemas.microsoft.com/sharepoint/v3" xsi:nil="true"/>
  </documentManagement>
</p:properties>
</file>

<file path=customXml/itemProps1.xml><?xml version="1.0" encoding="utf-8"?>
<ds:datastoreItem xmlns:ds="http://schemas.openxmlformats.org/officeDocument/2006/customXml" ds:itemID="{6582A7E2-1A22-494B-95AD-550BA8A6A538}"/>
</file>

<file path=customXml/itemProps2.xml><?xml version="1.0" encoding="utf-8"?>
<ds:datastoreItem xmlns:ds="http://schemas.openxmlformats.org/officeDocument/2006/customXml" ds:itemID="{84A9985E-881F-48BB-8197-F24560BE58F7}"/>
</file>

<file path=customXml/itemProps3.xml><?xml version="1.0" encoding="utf-8"?>
<ds:datastoreItem xmlns:ds="http://schemas.openxmlformats.org/officeDocument/2006/customXml" ds:itemID="{9067C51A-FAEB-4D0B-9C54-74C18DE2B13E}"/>
</file>

<file path=docProps/app.xml><?xml version="1.0" encoding="utf-8"?>
<Properties xmlns="http://schemas.openxmlformats.org/officeDocument/2006/extended-properties" xmlns:vt="http://schemas.openxmlformats.org/officeDocument/2006/docPropsVTypes">
  <TotalTime>780</TotalTime>
  <Words>834</Words>
  <Application>Microsoft Office PowerPoint</Application>
  <PresentationFormat>Pokaz na ekranie (4:3)</PresentationFormat>
  <Paragraphs>54</Paragraphs>
  <Slides>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vt:i4>
      </vt:variant>
    </vt:vector>
  </HeadingPairs>
  <TitlesOfParts>
    <vt:vector size="8" baseType="lpstr">
      <vt:lpstr>Arial</vt:lpstr>
      <vt:lpstr>Calibri</vt:lpstr>
      <vt:lpstr>Wingdings</vt:lpstr>
      <vt:lpstr>Motyw pakietu Office</vt:lpstr>
      <vt:lpstr>Urgent Payments process as defined in the Urgent Payments Policy    Informational document          March 10th, 2025</vt:lpstr>
      <vt:lpstr>Prezentacja programu PowerPoint</vt:lpstr>
      <vt:lpstr>Prezentacja programu PowerPoint</vt:lpstr>
      <vt:lpstr>Prezentacja programu PowerPoint</vt:lpstr>
    </vt:vector>
  </TitlesOfParts>
  <Company>CEMEX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Definicja Płatności "Urgent Payment„</dc:title>
  <dc:creator>CEMEX Corporation</dc:creator>
  <cp:lastModifiedBy>Marcin Romanczuk</cp:lastModifiedBy>
  <cp:revision>99</cp:revision>
  <dcterms:created xsi:type="dcterms:W3CDTF">2017-11-27T12:29:32Z</dcterms:created>
  <dcterms:modified xsi:type="dcterms:W3CDTF">2025-03-07T10:38:20Z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0x010100423553B2BEEB7449A985D5658CE756BD</vt:lpwstr>
  </property>
</Properties>
</file>