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95" r:id="rId4"/>
  </p:sldMasterIdLst>
  <p:notesMasterIdLst>
    <p:notesMasterId r:id="rId16"/>
  </p:notesMasterIdLst>
  <p:handoutMasterIdLst>
    <p:handoutMasterId r:id="rId17"/>
  </p:handoutMasterIdLst>
  <p:sldIdLst>
    <p:sldId id="2147481376" r:id="rId5"/>
    <p:sldId id="2147481380" r:id="rId6"/>
    <p:sldId id="2147481381" r:id="rId7"/>
    <p:sldId id="2147481384" r:id="rId8"/>
    <p:sldId id="2147481391" r:id="rId9"/>
    <p:sldId id="2147481386" r:id="rId10"/>
    <p:sldId id="2147481390" r:id="rId11"/>
    <p:sldId id="2147481383" r:id="rId12"/>
    <p:sldId id="2147481392" r:id="rId13"/>
    <p:sldId id="2147481395" r:id="rId14"/>
    <p:sldId id="214748139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576C0A-5E40-F258-66AB-07E6239FC839}" name="Elise Jouffrey" initials="EJ" userId="S::elise.jouffrey@cemex.com::44eec1ab-69d7-4eae-9c5b-459beba15579" providerId="AD"/>
  <p188:author id="{E3336118-4B7B-3875-453E-A493A83D071C}" name="Ross Cameron Jones" initials="RJ" userId="S::ross.jones@cemex.com::70526285-9c0e-4180-9d56-d47620b0c698" providerId="AD"/>
  <p188:author id="{AA04243E-C7A0-BA09-23AF-92DD929C7E91}" name="Paul James Bradshaw" initials="" userId="S::pauljames.bradshaw@cemex.com::10bbf8c6-144c-4989-bf8c-112bd86598a2" providerId="AD"/>
  <p188:author id="{5294CC76-600B-6EEE-50D6-2F1E8F901380}" name="Katarzyna Gorniak-Lojek" initials="KG" userId="S::katarzyna.gorniaklojek@cemex.com::1922ef6d-23dd-4538-8cd3-5c3d96ee8598" providerId="AD"/>
  <p188:author id="{70FF957F-F819-8D64-0A72-B99F16216D15}" name="Felix Martinez Cuart" initials="" userId="S::felix.martinezcr@cemex.com::91aa34ec-ad6f-48fe-a515-7aeb9120f24b" providerId="AD"/>
  <p188:author id="{8B5DC3B3-F420-D486-3227-9D5235CEF46E}" name="Marijana Kraljevic" initials="" userId="S::marijana.kraljevic@cemex.com::9b03f61a-a29e-4e1d-91e5-1b3867c02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93F1"/>
    <a:srgbClr val="C99BF3"/>
    <a:srgbClr val="DFC4F8"/>
    <a:srgbClr val="EDDDFB"/>
    <a:srgbClr val="141460"/>
    <a:srgbClr val="F8F9FB"/>
    <a:srgbClr val="FFFFFF"/>
    <a:srgbClr val="0003B1"/>
    <a:srgbClr val="9A4CF5"/>
    <a:srgbClr val="F223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79DB2-07DA-4A44-9457-0EA2C4C9C1B6}" v="1" dt="2026-10-07T09:27:52.3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Louise Murphy" userId="9d0ee565-99f9-449d-8a57-7ed55e0c6f88" providerId="ADAL" clId="{B8C932F2-8EB5-4DD9-8448-326673F4F864}"/>
    <pc:docChg chg="custSel modSld">
      <pc:chgData name="Sarah Louise Murphy" userId="9d0ee565-99f9-449d-8a57-7ed55e0c6f88" providerId="ADAL" clId="{B8C932F2-8EB5-4DD9-8448-326673F4F864}" dt="2026-10-07T09:27:52.304" v="1"/>
      <pc:docMkLst>
        <pc:docMk/>
      </pc:docMkLst>
      <pc:sldChg chg="addSp delSp modSp mod delAnim modAnim">
        <pc:chgData name="Sarah Louise Murphy" userId="9d0ee565-99f9-449d-8a57-7ed55e0c6f88" providerId="ADAL" clId="{B8C932F2-8EB5-4DD9-8448-326673F4F864}" dt="2026-10-07T09:27:52.304" v="1"/>
        <pc:sldMkLst>
          <pc:docMk/>
          <pc:sldMk cId="2660339722" sldId="2147481377"/>
        </pc:sldMkLst>
        <pc:picChg chg="del">
          <ac:chgData name="Sarah Louise Murphy" userId="9d0ee565-99f9-449d-8a57-7ed55e0c6f88" providerId="ADAL" clId="{B8C932F2-8EB5-4DD9-8448-326673F4F864}" dt="2026-10-07T09:26:02.687" v="0" actId="478"/>
          <ac:picMkLst>
            <pc:docMk/>
            <pc:sldMk cId="2660339722" sldId="2147481377"/>
            <ac:picMk id="2" creationId="{5AD53B78-F17B-C6B6-1257-61DFA14A46F2}"/>
          </ac:picMkLst>
        </pc:picChg>
        <pc:picChg chg="add mod">
          <ac:chgData name="Sarah Louise Murphy" userId="9d0ee565-99f9-449d-8a57-7ed55e0c6f88" providerId="ADAL" clId="{B8C932F2-8EB5-4DD9-8448-326673F4F864}" dt="2026-10-07T09:27:52.304" v="1"/>
          <ac:picMkLst>
            <pc:docMk/>
            <pc:sldMk cId="2660339722" sldId="2147481377"/>
            <ac:picMk id="3" creationId="{EABDFC76-FCD9-921B-BAC9-5F45ADA55D7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81692913385827"/>
          <c:y val="2.4842233147825691E-2"/>
          <c:w val="0.65749114173228351"/>
          <c:h val="0.95031553370434863"/>
        </c:manualLayout>
      </c:layout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398EF4"/>
            </a:solidFill>
            <a:ln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F22331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90-4357-B320-95A5EFF063D5}"/>
              </c:ext>
            </c:extLst>
          </c:dPt>
          <c:dPt>
            <c:idx val="1"/>
            <c:bubble3D val="0"/>
            <c:spPr>
              <a:solidFill>
                <a:srgbClr val="0003B1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90-4357-B320-95A5EFF063D5}"/>
              </c:ext>
            </c:extLst>
          </c:dPt>
          <c:dPt>
            <c:idx val="2"/>
            <c:bubble3D val="0"/>
            <c:spPr>
              <a:solidFill>
                <a:srgbClr val="9A4CF5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690-4357-B320-95A5EFF063D5}"/>
              </c:ext>
            </c:extLst>
          </c:dPt>
          <c:dPt>
            <c:idx val="3"/>
            <c:bubble3D val="0"/>
            <c:spPr>
              <a:solidFill>
                <a:srgbClr val="398EF4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690-4357-B320-95A5EFF063D5}"/>
              </c:ext>
            </c:extLst>
          </c:dPt>
          <c:val>
            <c:numRef>
              <c:f>Sheet1!$A$2:$A$5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8-5690-4357-B320-95A5EFF06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0.27854</cdr:x>
      <cdr:y>0.17991</cdr:y>
    </cdr:from>
    <cdr:to>
      <cdr:x>0.72146</cdr:x>
      <cdr:y>0.82009</cdr:y>
    </cdr:to>
    <cdr:sp macro="" textlink="">
      <cdr:nvSpPr>
        <cdr:cNvPr id="6" name="Oval 5">
          <a:extLst xmlns:a="http://schemas.openxmlformats.org/drawingml/2006/main">
            <a:ext uri="{FF2B5EF4-FFF2-40B4-BE49-F238E27FC236}">
              <a16:creationId xmlns:a16="http://schemas.microsoft.com/office/drawing/2014/main" id="{E109F178-2AFF-6AD7-1E98-B88D6AA37B3B}"/>
            </a:ext>
          </a:extLst>
        </cdr:cNvPr>
        <cdr:cNvSpPr/>
      </cdr:nvSpPr>
      <cdr:spPr>
        <a:xfrm xmlns:a="http://schemas.openxmlformats.org/drawingml/2006/main">
          <a:off x="2264000" y="1011744"/>
          <a:ext cx="3600000" cy="360000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en-GB" sz="18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Arial" panose="020B0604020202020204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0.30379</cdr:x>
      <cdr:y>0.2164</cdr:y>
    </cdr:from>
    <cdr:to>
      <cdr:x>0.69621</cdr:x>
      <cdr:y>0.7836</cdr:y>
    </cdr:to>
    <cdr:sp macro="" textlink="">
      <cdr:nvSpPr>
        <cdr:cNvPr id="7" name="Oval 6">
          <a:extLst xmlns:a="http://schemas.openxmlformats.org/drawingml/2006/main">
            <a:ext uri="{FF2B5EF4-FFF2-40B4-BE49-F238E27FC236}">
              <a16:creationId xmlns:a16="http://schemas.microsoft.com/office/drawing/2014/main" id="{C08ECB99-6C66-1886-9A6D-E2479A8813D4}"/>
            </a:ext>
          </a:extLst>
        </cdr:cNvPr>
        <cdr:cNvSpPr/>
      </cdr:nvSpPr>
      <cdr:spPr>
        <a:xfrm xmlns:a="http://schemas.openxmlformats.org/drawingml/2006/main">
          <a:off x="2469205" y="1216923"/>
          <a:ext cx="3189590" cy="3189642"/>
        </a:xfrm>
        <a:prstGeom xmlns:a="http://schemas.openxmlformats.org/drawingml/2006/main" prst="ellipse">
          <a:avLst/>
        </a:prstGeom>
        <a:solidFill xmlns:a="http://schemas.openxmlformats.org/drawingml/2006/main">
          <a:srgbClr val="141460"/>
        </a:solidFill>
        <a:ln xmlns:a="http://schemas.openxmlformats.org/drawingml/2006/main" w="127000">
          <a:noFill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3200" b="1" kern="1200" noProof="0" dirty="0">
              <a:solidFill>
                <a:schemeClr val="bg1"/>
              </a:solidFill>
              <a:latin typeface="Outfit" pitchFamily="2" charset="0"/>
            </a:rPr>
            <a:t>What our</a:t>
          </a:r>
          <a:br>
            <a:rPr lang="en-GB" sz="3200" b="1" kern="1200" noProof="0" dirty="0">
              <a:solidFill>
                <a:schemeClr val="bg1"/>
              </a:solidFill>
              <a:latin typeface="Outfit" pitchFamily="2" charset="0"/>
            </a:rPr>
          </a:br>
          <a:r>
            <a:rPr lang="en-GB" sz="3200" b="1" kern="1200" noProof="0" dirty="0">
              <a:solidFill>
                <a:schemeClr val="bg1"/>
              </a:solidFill>
              <a:latin typeface="Outfit" pitchFamily="2" charset="0"/>
            </a:rPr>
            <a:t>Purpose represents</a:t>
          </a:r>
        </a:p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GB" sz="3200" b="1" kern="1200" noProof="0" dirty="0">
            <a:solidFill>
              <a:schemeClr val="bg1"/>
            </a:solidFill>
            <a:latin typeface="Outfit" pitchFamily="2" charset="0"/>
          </a:endParaRPr>
        </a:p>
      </cdr:txBody>
    </cdr:sp>
  </cdr:relSizeAnchor>
  <cdr:relSizeAnchor xmlns:cdr="http://schemas.openxmlformats.org/drawingml/2006/chartDrawing">
    <cdr:from>
      <cdr:x>0.46762</cdr:x>
      <cdr:y>0.0251</cdr:y>
    </cdr:from>
    <cdr:to>
      <cdr:x>0.53259</cdr:x>
      <cdr:y>0.14246</cdr:y>
    </cdr:to>
    <cdr:sp macro="" textlink="">
      <cdr:nvSpPr>
        <cdr:cNvPr id="8" name="Arrow: Chevron 7">
          <a:extLst xmlns:a="http://schemas.openxmlformats.org/drawingml/2006/main">
            <a:ext uri="{FF2B5EF4-FFF2-40B4-BE49-F238E27FC236}">
              <a16:creationId xmlns:a16="http://schemas.microsoft.com/office/drawing/2014/main" id="{D2FB591B-F521-FBFB-0899-99339F476B76}"/>
            </a:ext>
          </a:extLst>
        </cdr:cNvPr>
        <cdr:cNvSpPr/>
      </cdr:nvSpPr>
      <cdr:spPr>
        <a:xfrm xmlns:a="http://schemas.openxmlformats.org/drawingml/2006/main" rot="21424226">
          <a:off x="3800846" y="141154"/>
          <a:ext cx="528013" cy="659942"/>
        </a:xfrm>
        <a:prstGeom xmlns:a="http://schemas.openxmlformats.org/drawingml/2006/main" prst="chevron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 noProof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0.17265</cdr:x>
      <cdr:y>0.45305</cdr:y>
    </cdr:from>
    <cdr:to>
      <cdr:x>0.25384</cdr:x>
      <cdr:y>0.54695</cdr:y>
    </cdr:to>
    <cdr:sp macro="" textlink="">
      <cdr:nvSpPr>
        <cdr:cNvPr id="9" name="Arrow: Chevron 8">
          <a:extLst xmlns:a="http://schemas.openxmlformats.org/drawingml/2006/main">
            <a:ext uri="{FF2B5EF4-FFF2-40B4-BE49-F238E27FC236}">
              <a16:creationId xmlns:a16="http://schemas.microsoft.com/office/drawing/2014/main" id="{20950BCC-4B93-9CCD-2498-774E47BE23DE}"/>
            </a:ext>
          </a:extLst>
        </cdr:cNvPr>
        <cdr:cNvSpPr/>
      </cdr:nvSpPr>
      <cdr:spPr>
        <a:xfrm xmlns:a="http://schemas.openxmlformats.org/drawingml/2006/main" rot="15963385">
          <a:off x="1469233" y="2481787"/>
          <a:ext cx="528046" cy="659913"/>
        </a:xfrm>
        <a:prstGeom xmlns:a="http://schemas.openxmlformats.org/drawingml/2006/main" prst="chevron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 noProof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0.46752</cdr:x>
      <cdr:y>0.85878</cdr:y>
    </cdr:from>
    <cdr:to>
      <cdr:x>0.53248</cdr:x>
      <cdr:y>0.97614</cdr:y>
    </cdr:to>
    <cdr:sp macro="" textlink="">
      <cdr:nvSpPr>
        <cdr:cNvPr id="10" name="Arrow: Chevron 9">
          <a:extLst xmlns:a="http://schemas.openxmlformats.org/drawingml/2006/main">
            <a:ext uri="{FF2B5EF4-FFF2-40B4-BE49-F238E27FC236}">
              <a16:creationId xmlns:a16="http://schemas.microsoft.com/office/drawing/2014/main" id="{A5692BFF-9434-CB01-2617-9BD062427A2F}"/>
            </a:ext>
          </a:extLst>
        </cdr:cNvPr>
        <cdr:cNvSpPr/>
      </cdr:nvSpPr>
      <cdr:spPr>
        <a:xfrm xmlns:a="http://schemas.openxmlformats.org/drawingml/2006/main" rot="10580851">
          <a:off x="3799994" y="4829350"/>
          <a:ext cx="528013" cy="659942"/>
        </a:xfrm>
        <a:prstGeom xmlns:a="http://schemas.openxmlformats.org/drawingml/2006/main" prst="chevron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 noProof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0.748</cdr:x>
      <cdr:y>0.45305</cdr:y>
    </cdr:from>
    <cdr:to>
      <cdr:x>0.82919</cdr:x>
      <cdr:y>0.54695</cdr:y>
    </cdr:to>
    <cdr:sp macro="" textlink="">
      <cdr:nvSpPr>
        <cdr:cNvPr id="11" name="Arrow: Chevron 10">
          <a:extLst xmlns:a="http://schemas.openxmlformats.org/drawingml/2006/main">
            <a:ext uri="{FF2B5EF4-FFF2-40B4-BE49-F238E27FC236}">
              <a16:creationId xmlns:a16="http://schemas.microsoft.com/office/drawing/2014/main" id="{1CA7F416-46B1-A6B7-F77F-5B0E80B10A85}"/>
            </a:ext>
          </a:extLst>
        </cdr:cNvPr>
        <cdr:cNvSpPr/>
      </cdr:nvSpPr>
      <cdr:spPr>
        <a:xfrm xmlns:a="http://schemas.openxmlformats.org/drawingml/2006/main" rot="5246909">
          <a:off x="6145653" y="2481788"/>
          <a:ext cx="528046" cy="659912"/>
        </a:xfrm>
        <a:prstGeom xmlns:a="http://schemas.openxmlformats.org/drawingml/2006/main" prst="chevron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MX"/>
          </a:defPPr>
          <a:lvl1pPr marL="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GB" noProof="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C803FE-B76A-324F-B389-D12EE91E19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6C09B9-895D-794E-BF27-3BDE266CA6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02998-DD35-5345-917B-97E7A691B13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6F6B96-F99F-D742-90C3-5797EEB440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3A651D-A8DF-EC42-801F-D4EF07FDFB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0EB00-8DCF-1348-9C7C-FB69CE5EF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92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198B2-07D3-B84B-9693-A1B662967B16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B3BDB-C742-634E-A0F5-5D4ECA891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65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3B3BDB-C742-634E-A0F5-5D4ECA8913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465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3539975-AFB2-5343-B766-53C1F8BEDB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58"/>
          <a:stretch/>
        </p:blipFill>
        <p:spPr>
          <a:xfrm>
            <a:off x="-1" y="0"/>
            <a:ext cx="10325877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2D140C-56D0-804C-99F3-E4E9145D58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100000" contras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13" y="1008767"/>
            <a:ext cx="2856038" cy="509482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7306920-EC9F-1543-8CC7-C89413A5E2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3113" y="2302161"/>
            <a:ext cx="3938587" cy="1570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B93A863-724F-D047-8E9F-EFB1849347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13" y="4194756"/>
            <a:ext cx="3938587" cy="6868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Outfi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1D8B526-42ED-A14F-8C79-88BCDE24C8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13" y="5608887"/>
            <a:ext cx="3938587" cy="6868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Outfi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2E9029-0BCC-FD45-BE37-3045588D56C2}"/>
              </a:ext>
            </a:extLst>
          </p:cNvPr>
          <p:cNvCxnSpPr>
            <a:cxnSpLocks/>
          </p:cNvCxnSpPr>
          <p:nvPr userDrawn="1"/>
        </p:nvCxnSpPr>
        <p:spPr>
          <a:xfrm>
            <a:off x="1076191" y="5333605"/>
            <a:ext cx="590365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94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5A018F-120B-EC42-A793-CE5193DA1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12700"/>
            <a:ext cx="12166600" cy="683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161450-3A30-0E43-BAD6-8FC7E18F9C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59"/>
          <a:stretch/>
        </p:blipFill>
        <p:spPr>
          <a:xfrm>
            <a:off x="12700" y="-12700"/>
            <a:ext cx="1032587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0CF6B5-0B9B-3644-80B9-ECE0B98289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13" y="1008767"/>
            <a:ext cx="2856038" cy="50948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40E9E-A49A-2F46-AFEA-775DC603CB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3113" y="2302161"/>
            <a:ext cx="3938587" cy="1570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5465033-4B7F-E049-A24B-1BC30678D5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13" y="4194756"/>
            <a:ext cx="3938587" cy="6868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31AC9AC-59D4-4343-A844-C8CCD886E3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13" y="5608887"/>
            <a:ext cx="3938587" cy="6868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808080"/>
                </a:solidFill>
                <a:latin typeface="Outfi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7874FE9-CC1A-EC46-9CCF-80F410586479}"/>
              </a:ext>
            </a:extLst>
          </p:cNvPr>
          <p:cNvCxnSpPr>
            <a:cxnSpLocks/>
          </p:cNvCxnSpPr>
          <p:nvPr userDrawn="1"/>
        </p:nvCxnSpPr>
        <p:spPr>
          <a:xfrm>
            <a:off x="1076191" y="5333605"/>
            <a:ext cx="590365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951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15A018F-120B-EC42-A793-CE5193DA1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" y="12700"/>
            <a:ext cx="12166600" cy="683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161450-3A30-0E43-BAD6-8FC7E18F9C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9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59"/>
          <a:stretch/>
        </p:blipFill>
        <p:spPr>
          <a:xfrm>
            <a:off x="12700" y="-12700"/>
            <a:ext cx="1032587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0CF6B5-0B9B-3644-80B9-ECE0B98289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13" y="1008767"/>
            <a:ext cx="2856038" cy="50948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40E9E-A49A-2F46-AFEA-775DC603CB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3113" y="2302161"/>
            <a:ext cx="3938587" cy="1570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5465033-4B7F-E049-A24B-1BC30678D5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13" y="4194756"/>
            <a:ext cx="3938587" cy="6868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31AC9AC-59D4-4343-A844-C8CCD886E3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13" y="5608887"/>
            <a:ext cx="3938587" cy="6868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808080"/>
                </a:solidFill>
                <a:latin typeface="Outfi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7874FE9-CC1A-EC46-9CCF-80F410586479}"/>
              </a:ext>
            </a:extLst>
          </p:cNvPr>
          <p:cNvCxnSpPr>
            <a:cxnSpLocks/>
          </p:cNvCxnSpPr>
          <p:nvPr userDrawn="1"/>
        </p:nvCxnSpPr>
        <p:spPr>
          <a:xfrm>
            <a:off x="1076191" y="5333605"/>
            <a:ext cx="590365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071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D05BBF-ECDA-514B-9E7F-E927B09EB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086"/>
          <a:stretch/>
        </p:blipFill>
        <p:spPr>
          <a:xfrm>
            <a:off x="7969251" y="3677719"/>
            <a:ext cx="4222749" cy="3180282"/>
          </a:xfrm>
          <a:prstGeom prst="rect">
            <a:avLst/>
          </a:prstGeom>
        </p:spPr>
      </p:pic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2ABE1C47-1E4A-8D49-BFA7-C6835CB5EAF5}"/>
              </a:ext>
            </a:extLst>
          </p:cNvPr>
          <p:cNvCxnSpPr>
            <a:cxnSpLocks/>
          </p:cNvCxnSpPr>
          <p:nvPr userDrawn="1"/>
        </p:nvCxnSpPr>
        <p:spPr>
          <a:xfrm>
            <a:off x="950568" y="2176679"/>
            <a:ext cx="912098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E39693-4632-124B-BBF9-DD1FEB5EC2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0913" y="833438"/>
            <a:ext cx="3759200" cy="1323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 b="0" i="0">
                <a:solidFill>
                  <a:srgbClr val="0003AA"/>
                </a:solidFill>
                <a:latin typeface="Outfit Extra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F56D3B-E3B3-D34E-871A-5D7D0F8E71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913" y="3381153"/>
            <a:ext cx="7175170" cy="1956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1874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641E52-9AF5-D942-A17B-64E9942AD3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679" y="0"/>
            <a:ext cx="10771321" cy="47550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73A2AB-86CF-1249-9FFA-D0EAEB26EA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198"/>
          <a:stretch/>
        </p:blipFill>
        <p:spPr>
          <a:xfrm>
            <a:off x="0" y="0"/>
            <a:ext cx="10537687" cy="6858000"/>
          </a:xfrm>
          <a:prstGeom prst="rect">
            <a:avLst/>
          </a:prstGeom>
        </p:spPr>
      </p:pic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4FA004A6-1F4D-1740-A103-2814ED2C6240}"/>
              </a:ext>
            </a:extLst>
          </p:cNvPr>
          <p:cNvCxnSpPr>
            <a:cxnSpLocks/>
          </p:cNvCxnSpPr>
          <p:nvPr userDrawn="1"/>
        </p:nvCxnSpPr>
        <p:spPr>
          <a:xfrm>
            <a:off x="950568" y="2176679"/>
            <a:ext cx="912098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3CFF0D5-03C2-2044-80EF-4FDB88943B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0913" y="833438"/>
            <a:ext cx="3759200" cy="1323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 b="0" i="0">
                <a:solidFill>
                  <a:schemeClr val="bg1"/>
                </a:solidFill>
                <a:latin typeface="Outfit Extra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BC71CCB-CF88-4149-8A40-D8FDD106A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913" y="3381153"/>
            <a:ext cx="5881208" cy="1956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84673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B6EDAD-3E71-E04B-A3BC-E137765C9ED4}"/>
              </a:ext>
            </a:extLst>
          </p:cNvPr>
          <p:cNvSpPr/>
          <p:nvPr userDrawn="1"/>
        </p:nvSpPr>
        <p:spPr>
          <a:xfrm>
            <a:off x="0" y="0"/>
            <a:ext cx="4267200" cy="6858000"/>
          </a:xfrm>
          <a:prstGeom prst="rect">
            <a:avLst/>
          </a:prstGeom>
          <a:solidFill>
            <a:srgbClr val="0003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848495-03E5-1F4C-B61C-00D4448EB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A813229-2727-4C48-8694-D86DF5AED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3DD891-824C-963B-B8DB-F96B1D188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834" y="6362700"/>
            <a:ext cx="39955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b="1" i="0" u="none" strike="noStrike" smtClean="0">
                <a:solidFill>
                  <a:schemeClr val="bg1"/>
                </a:solidFill>
                <a:effectLst/>
                <a:latin typeface="Outfit SemiBold" pitchFamily="2" charset="0"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0873A2C0-D220-5049-900C-57D52ED93179}"/>
              </a:ext>
            </a:extLst>
          </p:cNvPr>
          <p:cNvCxnSpPr>
            <a:cxnSpLocks/>
          </p:cNvCxnSpPr>
          <p:nvPr userDrawn="1"/>
        </p:nvCxnSpPr>
        <p:spPr>
          <a:xfrm>
            <a:off x="561101" y="1804146"/>
            <a:ext cx="590366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4120C91-4AA1-2641-AE94-D8A161BF94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62169" y="3029474"/>
            <a:ext cx="2724150" cy="2707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4C21971-E4DB-EA4E-B03C-4CBCEEBEF6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62169" y="2280706"/>
            <a:ext cx="2724150" cy="2347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>
                <a:solidFill>
                  <a:srgbClr val="F0212F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F3E0D6A-8E3A-834B-99C3-FBC358ADC1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62169" y="2655090"/>
            <a:ext cx="2724150" cy="2347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74CC109-15DD-CF43-97AA-C3565ED553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1288" y="3029474"/>
            <a:ext cx="2724150" cy="2707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1BAB4EB-E8B0-3F4C-AF53-84352F770A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81288" y="2280706"/>
            <a:ext cx="2724150" cy="2347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>
                <a:solidFill>
                  <a:srgbClr val="F0212F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0A49540-9115-8C49-97AD-858F69FFC6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1288" y="2655090"/>
            <a:ext cx="2724150" cy="2347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Subtitle</a:t>
            </a:r>
          </a:p>
          <a:p>
            <a:pPr lvl="0"/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8A6CB6B-DDAD-E54E-B57B-0AAA1A54A7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635" y="2280706"/>
            <a:ext cx="3471661" cy="3879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7A92386D-7052-864C-A49C-F49A8DBD27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35" y="669655"/>
            <a:ext cx="3471660" cy="45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399E58C-3A2A-C942-AB78-760EA9C12D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634" y="1193597"/>
            <a:ext cx="3471661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26386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B6EDAD-3E71-E04B-A3BC-E137765C9ED4}"/>
              </a:ext>
            </a:extLst>
          </p:cNvPr>
          <p:cNvSpPr/>
          <p:nvPr userDrawn="1"/>
        </p:nvSpPr>
        <p:spPr>
          <a:xfrm>
            <a:off x="0" y="0"/>
            <a:ext cx="4267200" cy="68580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2D9B1-06AE-FE4C-9579-A7BA2B239B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E2E7A39-D667-344D-8201-DF3157FDE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E8DB4328-DBAB-D4E6-93BE-EFBAEF2A4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834" y="6362700"/>
            <a:ext cx="39955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b="1" i="0" u="none" strike="noStrike" smtClean="0">
                <a:solidFill>
                  <a:schemeClr val="bg1"/>
                </a:solidFill>
                <a:effectLst/>
                <a:latin typeface="Outfit SemiBold" pitchFamily="2" charset="0"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7F5D8072-59D5-E245-A589-EF116D717275}"/>
              </a:ext>
            </a:extLst>
          </p:cNvPr>
          <p:cNvCxnSpPr>
            <a:cxnSpLocks/>
          </p:cNvCxnSpPr>
          <p:nvPr userDrawn="1"/>
        </p:nvCxnSpPr>
        <p:spPr>
          <a:xfrm>
            <a:off x="561101" y="1804146"/>
            <a:ext cx="590366" cy="0"/>
          </a:xfrm>
          <a:prstGeom prst="line">
            <a:avLst/>
          </a:prstGeom>
          <a:ln w="38100">
            <a:solidFill>
              <a:srgbClr val="0003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18805E6-872F-2941-A184-27E6D9F1A9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635" y="2450580"/>
            <a:ext cx="3471661" cy="3709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AB92AE1-B4A6-F341-B997-E1580EE711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35" y="669655"/>
            <a:ext cx="3471660" cy="45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E058635-DF17-BC44-B605-9B32AAD95C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634" y="1193597"/>
            <a:ext cx="3471661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CF5D906-95E6-7C4F-80D8-3491CA7CDA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00835" y="1156433"/>
            <a:ext cx="3471661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 i="0">
                <a:solidFill>
                  <a:srgbClr val="0003AA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5AAF028D-4427-9449-80B6-FFA320944234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5200835" y="2450580"/>
            <a:ext cx="6151562" cy="3709988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  <a:latin typeface="Outfit" pitchFamily="2" charset="0"/>
              </a:defRPr>
            </a:lvl1pPr>
          </a:lstStyle>
          <a:p>
            <a:r>
              <a:rPr lang="pl-PL"/>
              <a:t>Kliknij ikonę, aby dodać wykres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1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FC5215A-BE70-C547-AA11-4D52EE4C0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E4BDD1B-C130-CF78-A1E6-78F5DBC749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0A449-8542-8341-A656-ACBA4E7F8C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688" y="1003300"/>
            <a:ext cx="3790780" cy="3160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>
              <a:spcAft>
                <a:spcPts val="1200"/>
              </a:spcAft>
            </a:pPr>
            <a:r>
              <a:rPr lang="en-US" sz="4400" dirty="0">
                <a:solidFill>
                  <a:srgbClr val="0003AA"/>
                </a:solidFill>
                <a:latin typeface="Outfit Light" pitchFamily="2" charset="0"/>
              </a:rPr>
              <a:t>Text.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26FF76D-90C7-9847-8265-F04C2F4A56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4688" y="4471988"/>
            <a:ext cx="3790780" cy="1120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F0212F"/>
                </a:solidFill>
                <a:latin typeface="Outfit ExtraBold" pitchFamily="2" charset="0"/>
              </a:defRPr>
            </a:lvl1pPr>
            <a:lvl2pPr marL="4572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4927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FC5215A-BE70-C547-AA11-4D52EE4C0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E4BDD1B-C130-CF78-A1E6-78F5DBC749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EE172AC-3281-0243-93F5-2CD6A0DA49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688" y="1003300"/>
            <a:ext cx="3790780" cy="3160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>
              <a:spcAft>
                <a:spcPts val="1200"/>
              </a:spcAft>
            </a:pPr>
            <a:r>
              <a:rPr lang="en-US" sz="4400" dirty="0">
                <a:solidFill>
                  <a:srgbClr val="0003AA"/>
                </a:solidFill>
                <a:latin typeface="Outfit Light" pitchFamily="2" charset="0"/>
              </a:rPr>
              <a:t>Text.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270FF0F-8B45-DD4C-9FF7-23466726EA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4688" y="4471988"/>
            <a:ext cx="3790780" cy="1120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F0212F"/>
                </a:solidFill>
                <a:latin typeface="Outfit ExtraBold" pitchFamily="2" charset="0"/>
              </a:defRPr>
            </a:lvl1pPr>
            <a:lvl2pPr marL="4572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379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756170-067F-EE47-9481-EC59D1E1F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5582" y="0"/>
            <a:ext cx="6596418" cy="6858000"/>
          </a:xfrm>
          <a:prstGeom prst="rect">
            <a:avLst/>
          </a:prstGeom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3FC5215A-BE70-C547-AA11-4D52EE4C0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E4BDD1B-C130-CF78-A1E6-78F5DBC749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lum bright="100000" contras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7F93FA-96CC-D848-9D84-D5BF692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688" y="1003300"/>
            <a:ext cx="3790780" cy="3160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rgbClr val="0003AA"/>
                </a:solidFill>
                <a:latin typeface="Outfit Light" pitchFamily="2" charset="0"/>
              </a:defRPr>
            </a:lvl5pPr>
          </a:lstStyle>
          <a:p>
            <a:pPr>
              <a:spcAft>
                <a:spcPts val="1200"/>
              </a:spcAft>
            </a:pPr>
            <a:r>
              <a:rPr lang="en-US" sz="4400" dirty="0">
                <a:solidFill>
                  <a:srgbClr val="0003AA"/>
                </a:solidFill>
                <a:latin typeface="Outfit Light" pitchFamily="2" charset="0"/>
              </a:rPr>
              <a:t>Text.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3F827FDA-B608-A845-8CF2-7C115D6EDB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4688" y="4471988"/>
            <a:ext cx="3790780" cy="1120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i="0">
                <a:solidFill>
                  <a:srgbClr val="F0212F"/>
                </a:solidFill>
                <a:latin typeface="Outfit ExtraBold" pitchFamily="2" charset="0"/>
              </a:defRPr>
            </a:lvl1pPr>
            <a:lvl2pPr marL="4572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sz="1800"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753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AB091-0336-9343-8E79-23C14EF7D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CCFAB2-3EB7-454F-B2B4-87D69C9E5B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89" b="68748"/>
          <a:stretch/>
        </p:blipFill>
        <p:spPr>
          <a:xfrm>
            <a:off x="3657600" y="6301636"/>
            <a:ext cx="1690180" cy="556364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8E1590C-3A83-DA40-8993-BD3E8AB1F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E843F9A6-E613-E242-A0F6-CC44F1B7EDB7}"/>
              </a:ext>
            </a:extLst>
          </p:cNvPr>
          <p:cNvCxnSpPr>
            <a:cxnSpLocks/>
          </p:cNvCxnSpPr>
          <p:nvPr userDrawn="1"/>
        </p:nvCxnSpPr>
        <p:spPr>
          <a:xfrm>
            <a:off x="561101" y="1651746"/>
            <a:ext cx="590366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hart Placeholder 17">
            <a:extLst>
              <a:ext uri="{FF2B5EF4-FFF2-40B4-BE49-F238E27FC236}">
                <a16:creationId xmlns:a16="http://schemas.microsoft.com/office/drawing/2014/main" id="{FD3100D4-6555-9549-BB57-AEDACB57951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537450" y="1947260"/>
            <a:ext cx="4405313" cy="40038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r>
              <a:rPr lang="pl-PL"/>
              <a:t>Kliknij ikonę, aby dodać wykres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8472E89-590E-3A4E-A1D2-30FE71083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235" y="1947863"/>
            <a:ext cx="2909703" cy="378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rgbClr val="F0212F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803FD0A-F1A3-164A-85BE-F114E3FE9C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235" y="2451992"/>
            <a:ext cx="2909703" cy="378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808080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B5AE56F3-7978-DD4C-B2EC-39CF51C1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635" y="1947259"/>
            <a:ext cx="3471661" cy="4003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94FCCD-C185-FF4F-98EF-0C6F381D80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35" y="445996"/>
            <a:ext cx="3471660" cy="45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455D81B-5F05-FF48-BC65-0F4FCCEDD7F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634" y="969938"/>
            <a:ext cx="3471661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40A6A23-2108-884A-826A-418C45D7D7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12448" y="4410747"/>
            <a:ext cx="2609850" cy="3947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CFAB7F6-8DF7-2941-B38D-1DD5A79BF9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12448" y="4872387"/>
            <a:ext cx="2609850" cy="2175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100" b="0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DATA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07C411BB-2306-8B43-B612-404945DAB1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2448" y="5271881"/>
            <a:ext cx="2609850" cy="3947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524CF96-EFC1-044E-8C20-101D9B4F33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448" y="5733521"/>
            <a:ext cx="2609850" cy="2175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100" b="0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92914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AB091-0336-9343-8E79-23C14EF7D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1620" y="495496"/>
            <a:ext cx="1574554" cy="280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CCFAB2-3EB7-454F-B2B4-87D69C9E5B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89" b="68748"/>
          <a:stretch/>
        </p:blipFill>
        <p:spPr>
          <a:xfrm>
            <a:off x="3657600" y="6301636"/>
            <a:ext cx="1690180" cy="556364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8E1590C-3A83-DA40-8993-BD3E8AB1F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E843F9A6-E613-E242-A0F6-CC44F1B7EDB7}"/>
              </a:ext>
            </a:extLst>
          </p:cNvPr>
          <p:cNvCxnSpPr>
            <a:cxnSpLocks/>
          </p:cNvCxnSpPr>
          <p:nvPr userDrawn="1"/>
        </p:nvCxnSpPr>
        <p:spPr>
          <a:xfrm>
            <a:off x="561101" y="1651746"/>
            <a:ext cx="590366" cy="0"/>
          </a:xfrm>
          <a:prstGeom prst="line">
            <a:avLst/>
          </a:prstGeom>
          <a:ln w="381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B5AE56F3-7978-DD4C-B2EC-39CF51C1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635" y="1947259"/>
            <a:ext cx="11300539" cy="40038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794FCCD-C185-FF4F-98EF-0C6F381D80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34" y="445996"/>
            <a:ext cx="9166937" cy="45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455D81B-5F05-FF48-BC65-0F4FCCEDD7F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634" y="969938"/>
            <a:ext cx="9166940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6122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AB091-0336-9343-8E79-23C14EF7D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7688" y="6420481"/>
            <a:ext cx="1004060" cy="179112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8E1590C-3A83-DA40-8993-BD3E8AB1F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5187" y="6356350"/>
            <a:ext cx="53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6E788D-8BB6-B248-B323-9C5DE91EE8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89" b="68748"/>
          <a:stretch/>
        </p:blipFill>
        <p:spPr>
          <a:xfrm>
            <a:off x="3657600" y="6301636"/>
            <a:ext cx="1690180" cy="556364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D44BA54-0E9D-A23B-EAF5-60648E135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834" y="6362700"/>
            <a:ext cx="39955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b="0" i="0" u="none" strike="noStrike" smtClean="0">
                <a:solidFill>
                  <a:srgbClr val="808080"/>
                </a:solidFill>
                <a:effectLst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1A4306B-6AB3-1A4F-A43B-10AE1B822F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89" b="68748"/>
          <a:stretch/>
        </p:blipFill>
        <p:spPr>
          <a:xfrm>
            <a:off x="3657600" y="6301636"/>
            <a:ext cx="1690180" cy="556364"/>
          </a:xfrm>
          <a:prstGeom prst="rect">
            <a:avLst/>
          </a:prstGeom>
        </p:spPr>
      </p:pic>
      <p:sp>
        <p:nvSpPr>
          <p:cNvPr id="31" name="Chart Placeholder 17">
            <a:extLst>
              <a:ext uri="{FF2B5EF4-FFF2-40B4-BE49-F238E27FC236}">
                <a16:creationId xmlns:a16="http://schemas.microsoft.com/office/drawing/2014/main" id="{069A85BC-B94E-5345-910B-3272BB70820D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537450" y="1947260"/>
            <a:ext cx="4405313" cy="40038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r>
              <a:rPr lang="pl-PL"/>
              <a:t>Kliknij ikonę, aby dodać wykres</a:t>
            </a:r>
            <a:endParaRPr lang="en-US" dirty="0"/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0930D8AF-4334-CD4D-A933-73518F97A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235" y="1947863"/>
            <a:ext cx="2909703" cy="378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rgbClr val="F0212F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559D1E80-381E-0141-8318-A22338D928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235" y="2451992"/>
            <a:ext cx="2909703" cy="378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808080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F0212F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9C59D68D-29C0-E84C-A310-2535C71FC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635" y="1947259"/>
            <a:ext cx="3471661" cy="40038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78748A0-5A65-F74D-B29F-75144CED50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34" y="445996"/>
            <a:ext cx="11340795" cy="45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B4CA60FD-4736-3C4A-BB18-BED1F5EE27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634" y="969938"/>
            <a:ext cx="11340798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  <a:p>
            <a:pPr lvl="0"/>
            <a:endParaRPr lang="en-US" dirty="0"/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AF230AFB-702D-2D4A-B4BF-7C528A457B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12448" y="4410747"/>
            <a:ext cx="2609850" cy="3947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38" name="Text Placeholder 26">
            <a:extLst>
              <a:ext uri="{FF2B5EF4-FFF2-40B4-BE49-F238E27FC236}">
                <a16:creationId xmlns:a16="http://schemas.microsoft.com/office/drawing/2014/main" id="{FFE4696B-BEAF-BD41-97DE-D62DAB4188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12448" y="4872387"/>
            <a:ext cx="2609850" cy="2175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100" b="0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DATA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D63F683E-C194-4F41-9DE2-5EA47D099D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2448" y="5271881"/>
            <a:ext cx="2609850" cy="3947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40" name="Text Placeholder 26">
            <a:extLst>
              <a:ext uri="{FF2B5EF4-FFF2-40B4-BE49-F238E27FC236}">
                <a16:creationId xmlns:a16="http://schemas.microsoft.com/office/drawing/2014/main" id="{AA00D7DD-66D2-3E44-9054-3A3A8A76F8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448" y="5733521"/>
            <a:ext cx="2609850" cy="2175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100" b="0" i="0">
                <a:solidFill>
                  <a:srgbClr val="4DCB7D"/>
                </a:solidFill>
                <a:latin typeface="Outfit" pitchFamily="2" charset="0"/>
              </a:defRPr>
            </a:lvl1pPr>
            <a:lvl2pPr marL="4572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2pPr>
            <a:lvl3pPr marL="9144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3pPr>
            <a:lvl4pPr marL="13716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4pPr>
            <a:lvl5pPr marL="1828800" indent="0">
              <a:buNone/>
              <a:defRPr b="1" i="0">
                <a:solidFill>
                  <a:srgbClr val="4DCB7D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686772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AB091-0336-9343-8E79-23C14EF7D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7688" y="6420481"/>
            <a:ext cx="1004060" cy="179112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8E1590C-3A83-DA40-8993-BD3E8AB1F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5187" y="6356350"/>
            <a:ext cx="534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6E788D-8BB6-B248-B323-9C5DE91EE8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89" b="68748"/>
          <a:stretch/>
        </p:blipFill>
        <p:spPr>
          <a:xfrm>
            <a:off x="3657600" y="6301636"/>
            <a:ext cx="1690180" cy="556364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D44BA54-0E9D-A23B-EAF5-60648E135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834" y="6362700"/>
            <a:ext cx="39955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b="0" i="0" u="none" strike="noStrike" smtClean="0">
                <a:solidFill>
                  <a:srgbClr val="808080"/>
                </a:solidFill>
                <a:effectLst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1A4306B-6AB3-1A4F-A43B-10AE1B822F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89" b="68748"/>
          <a:stretch/>
        </p:blipFill>
        <p:spPr>
          <a:xfrm>
            <a:off x="3657600" y="6301636"/>
            <a:ext cx="1690180" cy="556364"/>
          </a:xfrm>
          <a:prstGeom prst="rect">
            <a:avLst/>
          </a:prstGeom>
        </p:spPr>
      </p:pic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9C59D68D-29C0-E84C-A310-2535C71FC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5635" y="1947259"/>
            <a:ext cx="11340794" cy="40038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0003AA"/>
                </a:solidFill>
                <a:latin typeface="Outfi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Texts.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78748A0-5A65-F74D-B29F-75144CED50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5634" y="445996"/>
            <a:ext cx="11340795" cy="45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B4CA60FD-4736-3C4A-BB18-BED1F5EE27E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634" y="969938"/>
            <a:ext cx="11340794" cy="545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>
                <a:solidFill>
                  <a:srgbClr val="0003AA"/>
                </a:solidFill>
                <a:latin typeface="Outfit Medium" pitchFamily="2" charset="0"/>
              </a:defRPr>
            </a:lvl1pPr>
            <a:lvl2pPr marL="4572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2pPr>
            <a:lvl3pPr marL="9144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3pPr>
            <a:lvl4pPr marL="13716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4pPr>
            <a:lvl5pPr marL="1828800" indent="0">
              <a:buNone/>
              <a:defRPr sz="1000" b="0" i="0">
                <a:solidFill>
                  <a:srgbClr val="808080"/>
                </a:solidFill>
                <a:latin typeface="Outfit" pitchFamily="2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055533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D1484D-BED4-2C4C-8FA5-F7B844424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394"/>
          <a:stretch/>
        </p:blipFill>
        <p:spPr>
          <a:xfrm>
            <a:off x="2770971" y="0"/>
            <a:ext cx="9421029" cy="6858001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68E4F0C-1E89-DB43-8C23-4C43EC8CD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A84A23AE-C386-E14F-A8CA-8F583A960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03432" y="6362700"/>
            <a:ext cx="40279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b="0" i="0" u="none" strike="noStrike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902B52-B562-2C42-A67C-8171479F64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7233" y="1739901"/>
            <a:ext cx="4760912" cy="4075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4570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924E3C3-0AED-FF0E-7A6F-86E8485CF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4856" y="0"/>
            <a:ext cx="9757144" cy="6855537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68E4F0C-1E89-DB43-8C23-4C43EC8CD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B546E36B-E786-C7A8-1522-5F150286B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03432" y="6362700"/>
            <a:ext cx="40279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b="0" i="0" u="none" strike="noStrike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D0A15E6-0576-4A41-AC67-AB0A4AD262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99175" y="1748779"/>
            <a:ext cx="4760912" cy="4075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55590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7A603D-DDC5-DC4C-AC38-6D3DFED159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47" t="21343"/>
          <a:stretch/>
        </p:blipFill>
        <p:spPr>
          <a:xfrm>
            <a:off x="0" y="0"/>
            <a:ext cx="5728770" cy="52282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8F3FE0-6864-754A-BB92-BB73AC25BF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" t="71" r="20886" b="13963"/>
          <a:stretch/>
        </p:blipFill>
        <p:spPr>
          <a:xfrm>
            <a:off x="7175500" y="1879600"/>
            <a:ext cx="5016500" cy="4978400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FF2DB24-5E22-3843-BDCC-D1FFDEC18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90CDBD4-1A9F-D7B7-D987-2A255BD4A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834" y="6362700"/>
            <a:ext cx="39955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b="0" i="0" u="none" strike="noStrike" smtClean="0">
                <a:solidFill>
                  <a:srgbClr val="808080"/>
                </a:solidFill>
                <a:effectLst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D1176AA-D51C-AD4F-8AF4-33974F4D01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11993" y="2495489"/>
            <a:ext cx="4760912" cy="18733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6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071539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966535C-C6A8-E149-93DA-1C3D2696E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5321A678-4CA8-7E47-892F-F5E690857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834" y="6362700"/>
            <a:ext cx="39955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b="1" i="0" u="none" strike="noStrike" smtClean="0">
                <a:solidFill>
                  <a:schemeClr val="bg1"/>
                </a:solidFill>
                <a:effectLst/>
                <a:latin typeface="Outfit SemiBold" pitchFamily="2" charset="0"/>
              </a:defRPr>
            </a:lvl1pPr>
          </a:lstStyle>
          <a:p>
            <a:r>
              <a:rPr lang="en-US" dirty="0"/>
              <a:t>Copyright © 2023 Cemex Innovation Holding Ltd., Switzerland. All rights reserved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1A6589D-104C-F646-9976-92250D20B2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3775" y="3258105"/>
            <a:ext cx="4174370" cy="25569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0" i="0">
                <a:solidFill>
                  <a:srgbClr val="0003AA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56439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F59DF5-8734-E94C-A061-292F4FF1DA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85" r="320"/>
          <a:stretch/>
        </p:blipFill>
        <p:spPr>
          <a:xfrm>
            <a:off x="-2" y="1387381"/>
            <a:ext cx="6435307" cy="36470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C35CDB-1CB0-F845-A132-0CF9EC6C51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23" r="27813" b="23797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BA77E3-A733-E04F-9ECB-CC7E5F01BF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lum bright="100000" contras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683" y="3210921"/>
            <a:ext cx="2444995" cy="43615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5AA0D-8588-8742-BC6B-AEBA2DA3FF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0095" y="3210921"/>
            <a:ext cx="2344321" cy="582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Outfit Light" pitchFamily="2" charset="0"/>
              </a:defRPr>
            </a:lvl5pPr>
          </a:lstStyle>
          <a:p>
            <a:pPr lvl="0"/>
            <a:r>
              <a:rPr lang="en-US" dirty="0"/>
              <a:t>Thanks!</a:t>
            </a:r>
          </a:p>
        </p:txBody>
      </p:sp>
      <p:cxnSp>
        <p:nvCxnSpPr>
          <p:cNvPr id="7" name="Straight Connector 3">
            <a:extLst>
              <a:ext uri="{FF2B5EF4-FFF2-40B4-BE49-F238E27FC236}">
                <a16:creationId xmlns:a16="http://schemas.microsoft.com/office/drawing/2014/main" id="{FF92EF2D-AEB3-A64A-ADF6-76B399480BA4}"/>
              </a:ext>
            </a:extLst>
          </p:cNvPr>
          <p:cNvCxnSpPr>
            <a:cxnSpLocks/>
          </p:cNvCxnSpPr>
          <p:nvPr userDrawn="1"/>
        </p:nvCxnSpPr>
        <p:spPr>
          <a:xfrm>
            <a:off x="6450644" y="2921630"/>
            <a:ext cx="0" cy="1145043"/>
          </a:xfrm>
          <a:prstGeom prst="line">
            <a:avLst/>
          </a:prstGeom>
          <a:ln w="12700">
            <a:solidFill>
              <a:srgbClr val="F021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704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9250" y="3677718"/>
            <a:ext cx="4222750" cy="3180285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traight Connector 4"/>
          <p:cNvSpPr/>
          <p:nvPr/>
        </p:nvSpPr>
        <p:spPr>
          <a:xfrm>
            <a:off x="950568" y="2176677"/>
            <a:ext cx="912101" cy="3"/>
          </a:xfrm>
          <a:prstGeom prst="line">
            <a:avLst/>
          </a:prstGeom>
          <a:ln w="38100">
            <a:solidFill>
              <a:srgbClr val="F0212F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50912" y="833437"/>
            <a:ext cx="3759202" cy="1323976"/>
          </a:xfrm>
          <a:prstGeom prst="rect">
            <a:avLst/>
          </a:prstGeom>
        </p:spPr>
        <p:txBody>
          <a:bodyPr/>
          <a:lstStyle>
            <a:lvl1pPr>
              <a:defRPr sz="8000">
                <a:latin typeface="Outfit ExtraLight"/>
                <a:ea typeface="Outfit ExtraLight"/>
                <a:cs typeface="Outfit ExtraLight"/>
                <a:sym typeface="Outfit ExtraLight"/>
              </a:defRPr>
            </a:lvl1pPr>
            <a:lvl2pPr>
              <a:defRPr sz="8000">
                <a:latin typeface="Outfit ExtraLight"/>
                <a:ea typeface="Outfit ExtraLight"/>
                <a:cs typeface="Outfit ExtraLight"/>
                <a:sym typeface="Outfit ExtraLight"/>
              </a:defRPr>
            </a:lvl2pPr>
            <a:lvl3pPr>
              <a:defRPr sz="8000">
                <a:latin typeface="Outfit ExtraLight"/>
                <a:ea typeface="Outfit ExtraLight"/>
                <a:cs typeface="Outfit ExtraLight"/>
                <a:sym typeface="Outfit ExtraLight"/>
              </a:defRPr>
            </a:lvl3pPr>
            <a:lvl4pPr>
              <a:defRPr sz="8000">
                <a:latin typeface="Outfit ExtraLight"/>
                <a:ea typeface="Outfit ExtraLight"/>
                <a:cs typeface="Outfit ExtraLight"/>
                <a:sym typeface="Outfit ExtraLight"/>
              </a:defRPr>
            </a:lvl4pPr>
            <a:lvl5pPr>
              <a:defRPr sz="8000">
                <a:latin typeface="Outfit ExtraLight"/>
                <a:ea typeface="Outfit ExtraLight"/>
                <a:cs typeface="Outfit ExtraLight"/>
                <a:sym typeface="Outfit ExtraLight"/>
              </a:defRPr>
            </a:lvl5pPr>
          </a:lstStyle>
          <a:p>
            <a:r>
              <a:t>01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950913" y="3381152"/>
            <a:ext cx="7175170" cy="195639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Outfit Light"/>
                <a:ea typeface="Outfit Light"/>
                <a:cs typeface="Outfit Light"/>
                <a:sym typeface="Outfit Light"/>
              </a:defRPr>
            </a:lvl1pPr>
          </a:lstStyle>
          <a:p>
            <a:r>
              <a:t>Click to add section Title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506146" y="6228082"/>
            <a:ext cx="231455" cy="2565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86200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4E00C89-65A2-2664-37AC-E2E011C6CA1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0862678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4E00C89-65A2-2664-37AC-E2E011C6CA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Placeholder 4">
            <a:extLst>
              <a:ext uri="{FF2B5EF4-FFF2-40B4-BE49-F238E27FC236}">
                <a16:creationId xmlns:a16="http://schemas.microsoft.com/office/drawing/2014/main" id="{8B6A82B8-6E97-4509-2050-AC5CFEAE0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03" y="88877"/>
            <a:ext cx="11402411" cy="853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228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36E791-8179-F34D-9DD2-CBF1D23DE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88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3AA"/>
                </a:solidFill>
                <a:latin typeface="Outfit" pitchFamily="2" charset="0"/>
              </a:defRPr>
            </a:lvl1pPr>
          </a:lstStyle>
          <a:p>
            <a:fld id="{89B3839D-7248-2548-8E7C-1368B0F2D0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3D22E-9E68-A853-B626-5E20743EE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C827D779-CB47-3FDB-77BF-60FEF6225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52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7" r:id="rId12"/>
    <p:sldLayoutId id="2147484108" r:id="rId13"/>
    <p:sldLayoutId id="2147484109" r:id="rId14"/>
    <p:sldLayoutId id="2147484110" r:id="rId15"/>
    <p:sldLayoutId id="2147484111" r:id="rId16"/>
    <p:sldLayoutId id="2147484112" r:id="rId17"/>
    <p:sldLayoutId id="2147484113" r:id="rId18"/>
    <p:sldLayoutId id="2147484114" r:id="rId19"/>
    <p:sldLayoutId id="2147484115" r:id="rId20"/>
    <p:sldLayoutId id="2147484116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utfit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Outfi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utfi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utfi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utfi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utfi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chart" Target="../charts/chart1.xml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3.png"/><Relationship Id="rId7" Type="http://schemas.openxmlformats.org/officeDocument/2006/relationships/image" Target="../media/image34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E846B-479C-952D-BD49-1295C257F6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60225" y="6227763"/>
            <a:ext cx="231775" cy="257175"/>
          </a:xfrm>
        </p:spPr>
        <p:txBody>
          <a:bodyPr/>
          <a:lstStyle/>
          <a:p>
            <a:fld id="{86CB4B4D-7CA3-9044-876B-883B54F8677D}" type="slidenum">
              <a:rPr lang="en-GB" noProof="0" smtClean="0"/>
              <a:t>1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87E74-05B3-DD40-D086-786CB79E3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62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C17F-4EFC-61BE-49ED-65F430407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CA8A0E-3D6A-2E2D-294B-035272016E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CD6A7-A220-E6A2-EE5A-A4673A82D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GB" noProof="0" smtClean="0"/>
              <a:t>2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F479A-0588-77CE-2FA3-2B24DD1C9C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90066" y="2122380"/>
            <a:ext cx="6620043" cy="3344970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200" noProof="0" dirty="0">
                <a:solidFill>
                  <a:srgbClr val="141460"/>
                </a:solidFill>
              </a:rPr>
              <a:t>Driven by our Regional President, </a:t>
            </a:r>
            <a:br>
              <a:rPr lang="en-GB" sz="2200" noProof="0" dirty="0">
                <a:solidFill>
                  <a:srgbClr val="141460"/>
                </a:solidFill>
              </a:rPr>
            </a:br>
            <a:r>
              <a:rPr lang="en-GB" sz="2200" noProof="0" dirty="0">
                <a:solidFill>
                  <a:srgbClr val="141460"/>
                </a:solidFill>
              </a:rPr>
              <a:t>José Antonio Cabrera, and shaped by colleagues across EMEA, our EMEA Purpose statement is an expression of who we are, what unites us, and the future we are building together.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200" noProof="0" dirty="0">
                <a:solidFill>
                  <a:srgbClr val="141460"/>
                </a:solidFill>
              </a:rPr>
              <a:t>It recognises that people are at the forefront of everything we do, and reflects our strength, commitment and shared vision.</a:t>
            </a:r>
          </a:p>
          <a:p>
            <a:endParaRPr lang="en-GB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E6971C-0041-4C8C-7C54-E97609EE2A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90067" y="1255689"/>
            <a:ext cx="6279612" cy="522274"/>
          </a:xfrm>
        </p:spPr>
        <p:txBody>
          <a:bodyPr>
            <a:noAutofit/>
          </a:bodyPr>
          <a:lstStyle/>
          <a:p>
            <a:pPr algn="ctr"/>
            <a:r>
              <a:rPr lang="en-GB" noProof="0" dirty="0">
                <a:solidFill>
                  <a:srgbClr val="141460"/>
                </a:solidFill>
                <a:latin typeface="Outfit" pitchFamily="2" charset="0"/>
              </a:rPr>
              <a:t>Our new Purpose statement</a:t>
            </a:r>
          </a:p>
        </p:txBody>
      </p:sp>
    </p:spTree>
    <p:extLst>
      <p:ext uri="{BB962C8B-B14F-4D97-AF65-F5344CB8AC3E}">
        <p14:creationId xmlns:p14="http://schemas.microsoft.com/office/powerpoint/2010/main" val="363596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25759-4C85-5CB6-90AB-FDE71C083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566F2A-5935-AB15-4E8B-D4B2541458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DE443-5173-C003-AE75-3F552D7BE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GB" noProof="0" smtClean="0"/>
              <a:t>3</a:t>
            </a:fld>
            <a:endParaRPr lang="en-GB" noProof="0" dirty="0"/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94A3248A-BB93-7BAA-4968-12B853A30CE2}"/>
              </a:ext>
            </a:extLst>
          </p:cNvPr>
          <p:cNvSpPr/>
          <p:nvPr/>
        </p:nvSpPr>
        <p:spPr>
          <a:xfrm>
            <a:off x="201754" y="1761768"/>
            <a:ext cx="3708350" cy="2404713"/>
          </a:xfrm>
          <a:prstGeom prst="roundRect">
            <a:avLst>
              <a:gd name="adj" fmla="val 13890"/>
            </a:avLst>
          </a:prstGeom>
          <a:solidFill>
            <a:srgbClr val="1414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noProof="0" dirty="0">
                <a:latin typeface="Outfit" pitchFamily="2" charset="0"/>
              </a:rPr>
              <a:t>To define a shared sense of direction and unity</a:t>
            </a:r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E5440A60-C580-BAE6-A06C-56E5C9BDE4B3}"/>
              </a:ext>
            </a:extLst>
          </p:cNvPr>
          <p:cNvSpPr/>
          <p:nvPr/>
        </p:nvSpPr>
        <p:spPr>
          <a:xfrm>
            <a:off x="4241825" y="1761768"/>
            <a:ext cx="3708350" cy="2404713"/>
          </a:xfrm>
          <a:prstGeom prst="roundRect">
            <a:avLst>
              <a:gd name="adj" fmla="val 13890"/>
            </a:avLst>
          </a:prstGeom>
          <a:solidFill>
            <a:srgbClr val="1414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noProof="0" dirty="0">
                <a:latin typeface="Outfit" pitchFamily="2" charset="0"/>
              </a:rPr>
              <a:t>To provide deeper meaning to our region’s journey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FE344C25-4A25-3B2C-E091-8D0370F82B67}"/>
              </a:ext>
            </a:extLst>
          </p:cNvPr>
          <p:cNvSpPr/>
          <p:nvPr/>
        </p:nvSpPr>
        <p:spPr>
          <a:xfrm>
            <a:off x="8281896" y="1761769"/>
            <a:ext cx="3708350" cy="2404712"/>
          </a:xfrm>
          <a:prstGeom prst="roundRect">
            <a:avLst>
              <a:gd name="adj" fmla="val 13890"/>
            </a:avLst>
          </a:prstGeom>
          <a:solidFill>
            <a:srgbClr val="1414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noProof="0" dirty="0">
                <a:latin typeface="Outfit" pitchFamily="2" charset="0"/>
              </a:rPr>
              <a:t>To recognise and celebrate our region’s people and unique identity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1640552-E801-F7A3-B3FC-01E910F34424}"/>
              </a:ext>
            </a:extLst>
          </p:cNvPr>
          <p:cNvSpPr txBox="1">
            <a:spLocks/>
          </p:cNvSpPr>
          <p:nvPr/>
        </p:nvSpPr>
        <p:spPr>
          <a:xfrm>
            <a:off x="414182" y="528640"/>
            <a:ext cx="9166940" cy="5454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0003AA"/>
                </a:solidFill>
                <a:latin typeface="Outfit Medium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solidFill>
                  <a:srgbClr val="141460"/>
                </a:solidFill>
                <a:latin typeface="Outfit" pitchFamily="2" charset="0"/>
              </a:rPr>
              <a:t>Why do we have a Purpose statement?</a:t>
            </a:r>
          </a:p>
        </p:txBody>
      </p:sp>
    </p:spTree>
    <p:extLst>
      <p:ext uri="{BB962C8B-B14F-4D97-AF65-F5344CB8AC3E}">
        <p14:creationId xmlns:p14="http://schemas.microsoft.com/office/powerpoint/2010/main" val="165118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8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157B24C-0BA7-A658-EB51-2C8599280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1008068"/>
              </p:ext>
            </p:extLst>
          </p:nvPr>
        </p:nvGraphicFramePr>
        <p:xfrm>
          <a:off x="1844097" y="486126"/>
          <a:ext cx="8128000" cy="5623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1D3649-3264-A929-8322-FD7F1AB455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3025"/>
            <a:ext cx="2743200" cy="365125"/>
          </a:xfrm>
        </p:spPr>
        <p:txBody>
          <a:bodyPr/>
          <a:lstStyle/>
          <a:p>
            <a:fld id="{89B3839D-7248-2548-8E7C-1368B0F2D001}" type="slidenum">
              <a:rPr lang="en-GB" noProof="0" smtClean="0"/>
              <a:pPr/>
              <a:t>4</a:t>
            </a:fld>
            <a:endParaRPr lang="en-GB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A3A4F5-18B8-CA68-F619-88F611837943}"/>
              </a:ext>
            </a:extLst>
          </p:cNvPr>
          <p:cNvGrpSpPr/>
          <p:nvPr/>
        </p:nvGrpSpPr>
        <p:grpSpPr>
          <a:xfrm>
            <a:off x="309501" y="1723933"/>
            <a:ext cx="3299460" cy="983156"/>
            <a:chOff x="1492867" y="1779212"/>
            <a:chExt cx="3299460" cy="98315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557293A-2D86-4830-AFC5-AC8433A57E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2867" y="2116037"/>
              <a:ext cx="3299460" cy="0"/>
            </a:xfrm>
            <a:prstGeom prst="line">
              <a:avLst/>
            </a:prstGeom>
            <a:ln w="12700">
              <a:solidFill>
                <a:srgbClr val="398EF4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A51ADB-BEB2-4F86-A472-C3BD1BCEC030}"/>
                </a:ext>
              </a:extLst>
            </p:cNvPr>
            <p:cNvSpPr txBox="1"/>
            <p:nvPr/>
          </p:nvSpPr>
          <p:spPr>
            <a:xfrm>
              <a:off x="1884614" y="1779212"/>
              <a:ext cx="2367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noProof="0" dirty="0">
                  <a:solidFill>
                    <a:srgbClr val="398EF4"/>
                  </a:solidFill>
                  <a:latin typeface="Outfit" pitchFamily="2" charset="0"/>
                </a:rPr>
                <a:t>Shared Identity &amp; Unity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C77372-0E5F-7C4A-FE96-65C194D7B7FA}"/>
                </a:ext>
              </a:extLst>
            </p:cNvPr>
            <p:cNvSpPr txBox="1"/>
            <p:nvPr/>
          </p:nvSpPr>
          <p:spPr>
            <a:xfrm>
              <a:off x="1737944" y="2116037"/>
              <a:ext cx="26613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noProof="0" dirty="0">
                  <a:solidFill>
                    <a:srgbClr val="398EF4"/>
                  </a:solidFill>
                  <a:latin typeface="Outfit" pitchFamily="2" charset="0"/>
                </a:rPr>
                <a:t>Our purpose reflects what connects</a:t>
              </a:r>
            </a:p>
            <a:p>
              <a:pPr algn="ctr"/>
              <a:r>
                <a:rPr lang="en-GB" sz="1200" noProof="0" dirty="0">
                  <a:solidFill>
                    <a:srgbClr val="398EF4"/>
                  </a:solidFill>
                  <a:latin typeface="Outfit" pitchFamily="2" charset="0"/>
                </a:rPr>
                <a:t>us across all countries, functions and</a:t>
              </a:r>
            </a:p>
            <a:p>
              <a:pPr algn="ctr"/>
              <a:r>
                <a:rPr lang="en-GB" sz="1200" noProof="0" dirty="0">
                  <a:solidFill>
                    <a:srgbClr val="398EF4"/>
                  </a:solidFill>
                  <a:latin typeface="Outfit" pitchFamily="2" charset="0"/>
                </a:rPr>
                <a:t>Businesses in EMEA.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FD5120-6C52-D895-7F53-FE6AAB88E8E0}"/>
              </a:ext>
            </a:extLst>
          </p:cNvPr>
          <p:cNvGrpSpPr/>
          <p:nvPr/>
        </p:nvGrpSpPr>
        <p:grpSpPr>
          <a:xfrm>
            <a:off x="8285220" y="1846316"/>
            <a:ext cx="3597279" cy="983156"/>
            <a:chOff x="1195048" y="1779212"/>
            <a:chExt cx="3597279" cy="98315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70EF50E-6CCB-7B38-CE13-AAB80AEFA7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5048" y="2116037"/>
              <a:ext cx="3597279" cy="0"/>
            </a:xfrm>
            <a:prstGeom prst="line">
              <a:avLst/>
            </a:prstGeom>
            <a:ln w="12700">
              <a:solidFill>
                <a:srgbClr val="F2233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464692-82F2-7E15-F89E-91324F1EF887}"/>
                </a:ext>
              </a:extLst>
            </p:cNvPr>
            <p:cNvSpPr txBox="1"/>
            <p:nvPr/>
          </p:nvSpPr>
          <p:spPr>
            <a:xfrm>
              <a:off x="1854964" y="1779212"/>
              <a:ext cx="24272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noProof="0" dirty="0">
                  <a:solidFill>
                    <a:srgbClr val="F22331"/>
                  </a:solidFill>
                  <a:latin typeface="Outfit" pitchFamily="2" charset="0"/>
                </a:rPr>
                <a:t>Human-Centric Success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5D52A7-FDF5-2E6D-BCA8-B7C8311920EF}"/>
                </a:ext>
              </a:extLst>
            </p:cNvPr>
            <p:cNvSpPr txBox="1"/>
            <p:nvPr/>
          </p:nvSpPr>
          <p:spPr>
            <a:xfrm>
              <a:off x="1578447" y="2116037"/>
              <a:ext cx="29803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noProof="0" dirty="0">
                  <a:solidFill>
                    <a:srgbClr val="F22331"/>
                  </a:solidFill>
                  <a:latin typeface="Outfit" pitchFamily="2" charset="0"/>
                </a:rPr>
                <a:t>Our achievements are driven by the </a:t>
              </a:r>
            </a:p>
            <a:p>
              <a:pPr algn="ctr"/>
              <a:r>
                <a:rPr lang="en-GB" sz="1200" noProof="0" dirty="0">
                  <a:solidFill>
                    <a:srgbClr val="F22331"/>
                  </a:solidFill>
                  <a:latin typeface="Outfit" pitchFamily="2" charset="0"/>
                </a:rPr>
                <a:t>dedication, expertise, and continuous </a:t>
              </a:r>
            </a:p>
            <a:p>
              <a:pPr algn="ctr"/>
              <a:r>
                <a:rPr lang="en-GB" sz="1200" noProof="0" dirty="0">
                  <a:solidFill>
                    <a:srgbClr val="F22331"/>
                  </a:solidFill>
                  <a:latin typeface="Outfit" pitchFamily="2" charset="0"/>
                </a:rPr>
                <a:t>improvement of our people at every level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2716A2-3982-1423-5E38-BF180734AD6D}"/>
              </a:ext>
            </a:extLst>
          </p:cNvPr>
          <p:cNvGrpSpPr/>
          <p:nvPr/>
        </p:nvGrpSpPr>
        <p:grpSpPr>
          <a:xfrm>
            <a:off x="194367" y="4093670"/>
            <a:ext cx="3299460" cy="1167822"/>
            <a:chOff x="1492867" y="1779212"/>
            <a:chExt cx="3299460" cy="116782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0A7F83C-2288-04B4-768E-0927CFE617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2867" y="2116037"/>
              <a:ext cx="3299460" cy="0"/>
            </a:xfrm>
            <a:prstGeom prst="line">
              <a:avLst/>
            </a:prstGeom>
            <a:ln w="12700">
              <a:solidFill>
                <a:srgbClr val="9A4CF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A8E8FD-E50F-6BDE-6AA9-1FEF3F573590}"/>
                </a:ext>
              </a:extLst>
            </p:cNvPr>
            <p:cNvSpPr txBox="1"/>
            <p:nvPr/>
          </p:nvSpPr>
          <p:spPr>
            <a:xfrm>
              <a:off x="1905456" y="1779212"/>
              <a:ext cx="23262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noProof="0" dirty="0">
                  <a:solidFill>
                    <a:srgbClr val="9A4CF5"/>
                  </a:solidFill>
                  <a:latin typeface="Outfit" pitchFamily="2" charset="0"/>
                </a:rPr>
                <a:t>Meaning, Not Strategy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75B5ED7-A36E-A013-DAA6-345F5A6D8889}"/>
                </a:ext>
              </a:extLst>
            </p:cNvPr>
            <p:cNvSpPr txBox="1"/>
            <p:nvPr/>
          </p:nvSpPr>
          <p:spPr>
            <a:xfrm>
              <a:off x="1733144" y="2116037"/>
              <a:ext cx="267092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noProof="0" dirty="0">
                  <a:solidFill>
                    <a:srgbClr val="9A4CF5"/>
                  </a:solidFill>
                  <a:latin typeface="Outfit" pitchFamily="2" charset="0"/>
                </a:rPr>
                <a:t>It does not change our daily strategy</a:t>
              </a:r>
            </a:p>
            <a:p>
              <a:pPr algn="ctr"/>
              <a:r>
                <a:rPr lang="en-GB" sz="1200" noProof="0" dirty="0">
                  <a:solidFill>
                    <a:srgbClr val="9A4CF5"/>
                  </a:solidFill>
                  <a:latin typeface="Outfit" pitchFamily="2" charset="0"/>
                </a:rPr>
                <a:t>or business targets; it gives shared </a:t>
              </a:r>
            </a:p>
            <a:p>
              <a:pPr algn="ctr"/>
              <a:r>
                <a:rPr lang="en-GB" sz="1200" noProof="0" dirty="0">
                  <a:solidFill>
                    <a:srgbClr val="9A4CF5"/>
                  </a:solidFill>
                  <a:latin typeface="Outfit" pitchFamily="2" charset="0"/>
                </a:rPr>
                <a:t>meaning to the journey we are</a:t>
              </a:r>
            </a:p>
            <a:p>
              <a:pPr algn="ctr"/>
              <a:r>
                <a:rPr lang="en-GB" sz="1200" noProof="0" dirty="0">
                  <a:solidFill>
                    <a:srgbClr val="9A4CF5"/>
                  </a:solidFill>
                  <a:latin typeface="Outfit" pitchFamily="2" charset="0"/>
                </a:rPr>
                <a:t>already on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6BBC34-BC98-6824-A316-28633AE91C4B}"/>
              </a:ext>
            </a:extLst>
          </p:cNvPr>
          <p:cNvGrpSpPr/>
          <p:nvPr/>
        </p:nvGrpSpPr>
        <p:grpSpPr>
          <a:xfrm>
            <a:off x="8285220" y="4090948"/>
            <a:ext cx="3373754" cy="1167822"/>
            <a:chOff x="1418573" y="1779212"/>
            <a:chExt cx="3373754" cy="116782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C008244-881C-FFEF-BF9C-C97234797B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8573" y="2116037"/>
              <a:ext cx="3373754" cy="0"/>
            </a:xfrm>
            <a:prstGeom prst="line">
              <a:avLst/>
            </a:prstGeom>
            <a:ln w="12700">
              <a:solidFill>
                <a:srgbClr val="0003B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9DD6C0-2304-88D1-DA79-99E3F6533DFE}"/>
                </a:ext>
              </a:extLst>
            </p:cNvPr>
            <p:cNvSpPr txBox="1"/>
            <p:nvPr/>
          </p:nvSpPr>
          <p:spPr>
            <a:xfrm>
              <a:off x="2005651" y="1779212"/>
              <a:ext cx="21259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noProof="0" dirty="0">
                  <a:solidFill>
                    <a:srgbClr val="0003B1"/>
                  </a:solidFill>
                  <a:latin typeface="Outfit" pitchFamily="2" charset="0"/>
                </a:rPr>
                <a:t>Forward Momentum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5B29308-D9C7-B39D-2B40-885764FDB059}"/>
                </a:ext>
              </a:extLst>
            </p:cNvPr>
            <p:cNvSpPr txBox="1"/>
            <p:nvPr/>
          </p:nvSpPr>
          <p:spPr>
            <a:xfrm>
              <a:off x="1608902" y="2116037"/>
              <a:ext cx="29193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noProof="0" dirty="0">
                  <a:solidFill>
                    <a:srgbClr val="0003B1"/>
                  </a:solidFill>
                  <a:latin typeface="Outfit" pitchFamily="2" charset="0"/>
                </a:rPr>
                <a:t>Our future growth depends on our </a:t>
              </a:r>
            </a:p>
            <a:p>
              <a:pPr algn="ctr"/>
              <a:r>
                <a:rPr lang="en-GB" sz="1200" noProof="0" dirty="0">
                  <a:solidFill>
                    <a:srgbClr val="0003B1"/>
                  </a:solidFill>
                  <a:latin typeface="Outfit" pitchFamily="2" charset="0"/>
                </a:rPr>
                <a:t>collective ownership, collaboration, and </a:t>
              </a:r>
            </a:p>
            <a:p>
              <a:pPr algn="ctr"/>
              <a:r>
                <a:rPr lang="en-GB" sz="1200" noProof="0" dirty="0">
                  <a:solidFill>
                    <a:srgbClr val="0003B1"/>
                  </a:solidFill>
                  <a:latin typeface="Outfit" pitchFamily="2" charset="0"/>
                </a:rPr>
                <a:t>passion for delivering sustainable </a:t>
              </a:r>
            </a:p>
            <a:p>
              <a:pPr algn="ctr"/>
              <a:r>
                <a:rPr lang="en-GB" sz="1200" noProof="0" dirty="0">
                  <a:solidFill>
                    <a:srgbClr val="0003B1"/>
                  </a:solidFill>
                  <a:latin typeface="Outfit" pitchFamily="2" charset="0"/>
                </a:rPr>
                <a:t>results together.</a:t>
              </a:r>
            </a:p>
          </p:txBody>
        </p:sp>
      </p:grpSp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B0499B54-2BF0-33EC-65AD-A3E783B50C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4647" y="1703219"/>
            <a:ext cx="624747" cy="62474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AF96E94-8141-37DB-B3DA-1512AD06396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6947" y="1643948"/>
            <a:ext cx="504000" cy="504000"/>
          </a:xfrm>
          <a:prstGeom prst="rect">
            <a:avLst/>
          </a:prstGeom>
        </p:spPr>
      </p:pic>
      <p:pic>
        <p:nvPicPr>
          <p:cNvPr id="9" name="Graphic 8" descr="Right And Left Brain outline">
            <a:extLst>
              <a:ext uri="{FF2B5EF4-FFF2-40B4-BE49-F238E27FC236}">
                <a16:creationId xmlns:a16="http://schemas.microsoft.com/office/drawing/2014/main" id="{BDD9467B-CE42-D9D6-D6E2-4A2F9416F0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8621" y="4537617"/>
            <a:ext cx="626400" cy="626400"/>
          </a:xfrm>
          <a:prstGeom prst="rect">
            <a:avLst/>
          </a:prstGeom>
        </p:spPr>
      </p:pic>
      <p:pic>
        <p:nvPicPr>
          <p:cNvPr id="24" name="Graphic 23" descr="Bullseye outline">
            <a:extLst>
              <a:ext uri="{FF2B5EF4-FFF2-40B4-BE49-F238E27FC236}">
                <a16:creationId xmlns:a16="http://schemas.microsoft.com/office/drawing/2014/main" id="{0E113442-A10E-C55F-13E4-A6EA698329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63781" y="4530071"/>
            <a:ext cx="626400" cy="6264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5313436-2F5C-D160-55BE-1C832B0E78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8375" y="3630225"/>
            <a:ext cx="1260000" cy="126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C5B3D8-8305-F6A3-34CC-8CFA183A90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0850" y="5260975"/>
            <a:ext cx="1495425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7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5339E-DC82-0E46-2C17-11173CC99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4B341F-F88F-CE22-6EE9-9007E9EAB2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C095F-2A0A-3256-7955-D8F88B47B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GB" noProof="0" smtClean="0"/>
              <a:t>5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AAE66A-3C89-BC21-B4DF-3D4B579DF9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90067" y="2099935"/>
            <a:ext cx="6030358" cy="2287695"/>
          </a:xfrm>
        </p:spPr>
        <p:txBody>
          <a:bodyPr>
            <a:normAutofit/>
          </a:bodyPr>
          <a:lstStyle/>
          <a:p>
            <a:pPr algn="ctr"/>
            <a:r>
              <a:rPr lang="en-GB" sz="2200" noProof="0" dirty="0">
                <a:solidFill>
                  <a:srgbClr val="141460"/>
                </a:solidFill>
              </a:rPr>
              <a:t>Our Purpose is embedded into everything we do as a company – with a key focus on: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235E9A-DD34-76A9-57F1-FF537628DA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90067" y="1274739"/>
            <a:ext cx="6279612" cy="522274"/>
          </a:xfrm>
        </p:spPr>
        <p:txBody>
          <a:bodyPr>
            <a:noAutofit/>
          </a:bodyPr>
          <a:lstStyle/>
          <a:p>
            <a:pPr algn="ctr"/>
            <a:r>
              <a:rPr lang="en-GB" noProof="0" dirty="0">
                <a:solidFill>
                  <a:srgbClr val="141460"/>
                </a:solidFill>
                <a:latin typeface="Outfit" pitchFamily="2" charset="0"/>
              </a:rPr>
              <a:t>Living our Purpose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149D71-67F8-E7D2-2BCF-4A6DDDB15EAE}"/>
              </a:ext>
            </a:extLst>
          </p:cNvPr>
          <p:cNvGrpSpPr/>
          <p:nvPr/>
        </p:nvGrpSpPr>
        <p:grpSpPr>
          <a:xfrm>
            <a:off x="5258728" y="3186632"/>
            <a:ext cx="2559807" cy="1993463"/>
            <a:chOff x="5068228" y="3243782"/>
            <a:chExt cx="2559807" cy="19934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4559C14-7D22-4439-8233-B7C2298A091A}"/>
                </a:ext>
              </a:extLst>
            </p:cNvPr>
            <p:cNvGrpSpPr/>
            <p:nvPr/>
          </p:nvGrpSpPr>
          <p:grpSpPr>
            <a:xfrm>
              <a:off x="5101127" y="3243782"/>
              <a:ext cx="2526908" cy="1993463"/>
              <a:chOff x="4820298" y="3071752"/>
              <a:chExt cx="2980677" cy="1176398"/>
            </a:xfrm>
          </p:grpSpPr>
          <p:sp>
            <p:nvSpPr>
              <p:cNvPr id="15" name="Rounded Rectangle 1">
                <a:extLst>
                  <a:ext uri="{FF2B5EF4-FFF2-40B4-BE49-F238E27FC236}">
                    <a16:creationId xmlns:a16="http://schemas.microsoft.com/office/drawing/2014/main" id="{481691C4-145B-2BD7-6827-ABBF9EF9A5A9}"/>
                  </a:ext>
                </a:extLst>
              </p:cNvPr>
              <p:cNvSpPr/>
              <p:nvPr/>
            </p:nvSpPr>
            <p:spPr>
              <a:xfrm>
                <a:off x="4820298" y="3071752"/>
                <a:ext cx="2980677" cy="1176398"/>
              </a:xfrm>
              <a:prstGeom prst="roundRect">
                <a:avLst>
                  <a:gd name="adj" fmla="val 13890"/>
                </a:avLst>
              </a:prstGeom>
              <a:solidFill>
                <a:srgbClr val="14146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noProof="0" dirty="0">
                  <a:latin typeface="Outfit" pitchFamily="2" charset="0"/>
                </a:endParaRPr>
              </a:p>
            </p:txBody>
          </p:sp>
          <p:sp>
            <p:nvSpPr>
              <p:cNvPr id="9" name="Text Placeholder 6">
                <a:extLst>
                  <a:ext uri="{FF2B5EF4-FFF2-40B4-BE49-F238E27FC236}">
                    <a16:creationId xmlns:a16="http://schemas.microsoft.com/office/drawing/2014/main" id="{CDEA20EE-85E0-7244-7AD5-969669E047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57815" y="3403257"/>
                <a:ext cx="1774287" cy="52227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noProof="0" dirty="0">
                    <a:solidFill>
                      <a:schemeClr val="bg1"/>
                    </a:solidFill>
                  </a:rPr>
                  <a:t>Our People</a:t>
                </a: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A74B27A-39A2-3A42-823C-733891924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8228" y="3429000"/>
              <a:ext cx="1620000" cy="1620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1442E9-A846-2DB1-9E85-A7D1FD7275C0}"/>
              </a:ext>
            </a:extLst>
          </p:cNvPr>
          <p:cNvGrpSpPr/>
          <p:nvPr/>
        </p:nvGrpSpPr>
        <p:grpSpPr>
          <a:xfrm>
            <a:off x="8127483" y="3194160"/>
            <a:ext cx="2559807" cy="1993463"/>
            <a:chOff x="5068228" y="3243782"/>
            <a:chExt cx="2559807" cy="199346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522C15A-5575-F031-CE7C-B9F4B5BD7AFB}"/>
                </a:ext>
              </a:extLst>
            </p:cNvPr>
            <p:cNvGrpSpPr/>
            <p:nvPr/>
          </p:nvGrpSpPr>
          <p:grpSpPr>
            <a:xfrm>
              <a:off x="5101127" y="3243782"/>
              <a:ext cx="2526908" cy="1993463"/>
              <a:chOff x="4820298" y="3071752"/>
              <a:chExt cx="2980677" cy="1176398"/>
            </a:xfrm>
          </p:grpSpPr>
          <p:sp>
            <p:nvSpPr>
              <p:cNvPr id="19" name="Rounded Rectangle 1">
                <a:extLst>
                  <a:ext uri="{FF2B5EF4-FFF2-40B4-BE49-F238E27FC236}">
                    <a16:creationId xmlns:a16="http://schemas.microsoft.com/office/drawing/2014/main" id="{91FE5E18-EFB3-CBB0-FAF8-5ED03EF6653A}"/>
                  </a:ext>
                </a:extLst>
              </p:cNvPr>
              <p:cNvSpPr/>
              <p:nvPr/>
            </p:nvSpPr>
            <p:spPr>
              <a:xfrm>
                <a:off x="4820298" y="3071752"/>
                <a:ext cx="2980677" cy="1176398"/>
              </a:xfrm>
              <a:prstGeom prst="roundRect">
                <a:avLst>
                  <a:gd name="adj" fmla="val 13890"/>
                </a:avLst>
              </a:prstGeom>
              <a:solidFill>
                <a:srgbClr val="14146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noProof="0" dirty="0">
                  <a:latin typeface="Outfit" pitchFamily="2" charset="0"/>
                </a:endParaRPr>
              </a:p>
            </p:txBody>
          </p:sp>
          <p:sp>
            <p:nvSpPr>
              <p:cNvPr id="20" name="Text Placeholder 6">
                <a:extLst>
                  <a:ext uri="{FF2B5EF4-FFF2-40B4-BE49-F238E27FC236}">
                    <a16:creationId xmlns:a16="http://schemas.microsoft.com/office/drawing/2014/main" id="{2B4EC5D4-E805-2FAB-A866-B5A92DDD39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57815" y="3403257"/>
                <a:ext cx="1774287" cy="52227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utfit" pitchFamily="2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noProof="0" dirty="0">
                    <a:solidFill>
                      <a:schemeClr val="bg1"/>
                    </a:solidFill>
                  </a:rPr>
                  <a:t>Our Future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A11AEA9-6838-7FCC-3FE5-B3EF7803D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8228" y="3429000"/>
              <a:ext cx="1620000" cy="16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18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8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1034E-F78F-A519-C1D0-4DEEA3CDD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193006-564A-0AF0-B66B-F17ED01C1A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3025"/>
            <a:ext cx="2743200" cy="365125"/>
          </a:xfrm>
        </p:spPr>
        <p:txBody>
          <a:bodyPr/>
          <a:lstStyle/>
          <a:p>
            <a:fld id="{89B3839D-7248-2548-8E7C-1368B0F2D001}" type="slidenum">
              <a:rPr lang="en-GB" noProof="0" smtClean="0"/>
              <a:pPr/>
              <a:t>6</a:t>
            </a:fld>
            <a:endParaRPr lang="en-GB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7F2C57-5DCC-AB37-57F0-94E026CEE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850" y="5260975"/>
            <a:ext cx="1495425" cy="14954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161FB10-D6D2-DADA-7BE7-057C49520CCF}"/>
              </a:ext>
            </a:extLst>
          </p:cNvPr>
          <p:cNvGrpSpPr/>
          <p:nvPr/>
        </p:nvGrpSpPr>
        <p:grpSpPr>
          <a:xfrm>
            <a:off x="1362075" y="994082"/>
            <a:ext cx="8181975" cy="5428944"/>
            <a:chOff x="1805134" y="1468470"/>
            <a:chExt cx="6644926" cy="4490793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AF99A1C-0435-FDD8-FCA7-D5E73E294A4B}"/>
                </a:ext>
              </a:extLst>
            </p:cNvPr>
            <p:cNvCxnSpPr>
              <a:cxnSpLocks/>
            </p:cNvCxnSpPr>
            <p:nvPr/>
          </p:nvCxnSpPr>
          <p:spPr>
            <a:xfrm>
              <a:off x="3765750" y="1787361"/>
              <a:ext cx="4684310" cy="0"/>
            </a:xfrm>
            <a:prstGeom prst="line">
              <a:avLst/>
            </a:prstGeom>
            <a:ln w="28575">
              <a:solidFill>
                <a:srgbClr val="8AD0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2021C78-ED98-ECF5-7B6B-3C1162FCD4E5}"/>
                </a:ext>
              </a:extLst>
            </p:cNvPr>
            <p:cNvCxnSpPr>
              <a:cxnSpLocks/>
            </p:cNvCxnSpPr>
            <p:nvPr/>
          </p:nvCxnSpPr>
          <p:spPr>
            <a:xfrm>
              <a:off x="4453183" y="3253219"/>
              <a:ext cx="3996877" cy="0"/>
            </a:xfrm>
            <a:prstGeom prst="line">
              <a:avLst/>
            </a:prstGeom>
            <a:ln w="28575">
              <a:solidFill>
                <a:srgbClr val="6FBA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B7F8F80-D8ED-2E7C-278F-9C95D00FB820}"/>
                </a:ext>
              </a:extLst>
            </p:cNvPr>
            <p:cNvCxnSpPr>
              <a:cxnSpLocks/>
            </p:cNvCxnSpPr>
            <p:nvPr/>
          </p:nvCxnSpPr>
          <p:spPr>
            <a:xfrm>
              <a:off x="4453183" y="4477674"/>
              <a:ext cx="3996877" cy="0"/>
            </a:xfrm>
            <a:prstGeom prst="line">
              <a:avLst/>
            </a:prstGeom>
            <a:ln w="28575">
              <a:solidFill>
                <a:srgbClr val="54A4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AAC51B0-51F6-6139-C146-E38F85AC52DC}"/>
                </a:ext>
              </a:extLst>
            </p:cNvPr>
            <p:cNvCxnSpPr>
              <a:cxnSpLocks/>
            </p:cNvCxnSpPr>
            <p:nvPr/>
          </p:nvCxnSpPr>
          <p:spPr>
            <a:xfrm>
              <a:off x="3755435" y="5955713"/>
              <a:ext cx="4684311" cy="0"/>
            </a:xfrm>
            <a:prstGeom prst="line">
              <a:avLst/>
            </a:prstGeom>
            <a:ln w="28575">
              <a:solidFill>
                <a:srgbClr val="398E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9C1CAC-7D19-B560-CF2C-35A78ADF9C5A}"/>
                </a:ext>
              </a:extLst>
            </p:cNvPr>
            <p:cNvSpPr txBox="1"/>
            <p:nvPr/>
          </p:nvSpPr>
          <p:spPr>
            <a:xfrm>
              <a:off x="5765777" y="1468470"/>
              <a:ext cx="1606053" cy="31837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41460"/>
                  </a:solidFill>
                  <a:effectLst/>
                  <a:uLnTx/>
                  <a:uFillTx/>
                  <a:latin typeface="Outfit" pitchFamily="2" charset="0"/>
                </a:rPr>
                <a:t>Safety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93C47A1-E958-B846-B1D7-D4C2CEA1CFBE}"/>
                </a:ext>
              </a:extLst>
            </p:cNvPr>
            <p:cNvSpPr/>
            <p:nvPr/>
          </p:nvSpPr>
          <p:spPr>
            <a:xfrm rot="2591098" flipV="1">
              <a:off x="2648678" y="2083010"/>
              <a:ext cx="1243980" cy="1014440"/>
            </a:xfrm>
            <a:custGeom>
              <a:avLst/>
              <a:gdLst>
                <a:gd name="connsiteX0" fmla="*/ 0 w 1243980"/>
                <a:gd name="connsiteY0" fmla="*/ 549413 h 1014440"/>
                <a:gd name="connsiteX1" fmla="*/ 131949 w 1243980"/>
                <a:gd name="connsiteY1" fmla="*/ 661292 h 1014440"/>
                <a:gd name="connsiteX2" fmla="*/ 1160616 w 1243980"/>
                <a:gd name="connsiteY2" fmla="*/ 1014440 h 1014440"/>
                <a:gd name="connsiteX3" fmla="*/ 1243980 w 1243980"/>
                <a:gd name="connsiteY3" fmla="*/ 1011550 h 1014440"/>
                <a:gd name="connsiteX4" fmla="*/ 1225558 w 1243980"/>
                <a:gd name="connsiteY4" fmla="*/ 257638 h 1014440"/>
                <a:gd name="connsiteX5" fmla="*/ 1080975 w 1243980"/>
                <a:gd name="connsiteY5" fmla="*/ 256178 h 1014440"/>
                <a:gd name="connsiteX6" fmla="*/ 588775 w 1243980"/>
                <a:gd name="connsiteY6" fmla="*/ 61991 h 1014440"/>
                <a:gd name="connsiteX7" fmla="*/ 515662 w 1243980"/>
                <a:gd name="connsiteY7" fmla="*/ 0 h 1014440"/>
                <a:gd name="connsiteX8" fmla="*/ 0 w 1243980"/>
                <a:gd name="connsiteY8" fmla="*/ 549413 h 101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980" h="1014440">
                  <a:moveTo>
                    <a:pt x="0" y="549413"/>
                  </a:moveTo>
                  <a:lnTo>
                    <a:pt x="131949" y="661292"/>
                  </a:lnTo>
                  <a:cubicBezTo>
                    <a:pt x="436067" y="893691"/>
                    <a:pt x="798212" y="1010797"/>
                    <a:pt x="1160616" y="1014440"/>
                  </a:cubicBezTo>
                  <a:lnTo>
                    <a:pt x="1243980" y="1011550"/>
                  </a:lnTo>
                  <a:lnTo>
                    <a:pt x="1225558" y="257638"/>
                  </a:lnTo>
                  <a:lnTo>
                    <a:pt x="1080975" y="256178"/>
                  </a:lnTo>
                  <a:cubicBezTo>
                    <a:pt x="906552" y="238744"/>
                    <a:pt x="735653" y="174231"/>
                    <a:pt x="588775" y="61991"/>
                  </a:cubicBezTo>
                  <a:lnTo>
                    <a:pt x="515662" y="0"/>
                  </a:lnTo>
                  <a:lnTo>
                    <a:pt x="0" y="549413"/>
                  </a:lnTo>
                  <a:close/>
                </a:path>
              </a:pathLst>
            </a:custGeom>
            <a:solidFill>
              <a:srgbClr val="8AD0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2C10502-B58D-EB7E-1F1A-957C187263EA}"/>
                </a:ext>
              </a:extLst>
            </p:cNvPr>
            <p:cNvSpPr/>
            <p:nvPr/>
          </p:nvSpPr>
          <p:spPr>
            <a:xfrm rot="2591098" flipV="1">
              <a:off x="3576377" y="2920495"/>
              <a:ext cx="1149802" cy="1040484"/>
            </a:xfrm>
            <a:custGeom>
              <a:avLst/>
              <a:gdLst>
                <a:gd name="connsiteX0" fmla="*/ 18441 w 1149802"/>
                <a:gd name="connsiteY0" fmla="*/ 1040484 h 1040484"/>
                <a:gd name="connsiteX1" fmla="*/ 44547 w 1149802"/>
                <a:gd name="connsiteY1" fmla="*/ 1039579 h 1040484"/>
                <a:gd name="connsiteX2" fmla="*/ 1046699 w 1149802"/>
                <a:gd name="connsiteY2" fmla="*/ 615593 h 1040484"/>
                <a:gd name="connsiteX3" fmla="*/ 1149802 w 1149802"/>
                <a:gd name="connsiteY3" fmla="*/ 515663 h 1040484"/>
                <a:gd name="connsiteX4" fmla="*/ 600388 w 1149802"/>
                <a:gd name="connsiteY4" fmla="*/ 0 h 1040484"/>
                <a:gd name="connsiteX5" fmla="*/ 549251 w 1149802"/>
                <a:gd name="connsiteY5" fmla="*/ 49563 h 1040484"/>
                <a:gd name="connsiteX6" fmla="*/ 157213 w 1149802"/>
                <a:gd name="connsiteY6" fmla="*/ 258986 h 1040484"/>
                <a:gd name="connsiteX7" fmla="*/ 0 w 1149802"/>
                <a:gd name="connsiteY7" fmla="*/ 285829 h 1040484"/>
                <a:gd name="connsiteX8" fmla="*/ 18441 w 1149802"/>
                <a:gd name="connsiteY8" fmla="*/ 1040484 h 10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802" h="1040484">
                  <a:moveTo>
                    <a:pt x="18441" y="1040484"/>
                  </a:moveTo>
                  <a:lnTo>
                    <a:pt x="44547" y="1039579"/>
                  </a:lnTo>
                  <a:cubicBezTo>
                    <a:pt x="405846" y="1010841"/>
                    <a:pt x="759153" y="868902"/>
                    <a:pt x="1046699" y="615593"/>
                  </a:cubicBezTo>
                  <a:lnTo>
                    <a:pt x="1149802" y="515663"/>
                  </a:lnTo>
                  <a:lnTo>
                    <a:pt x="600388" y="0"/>
                  </a:lnTo>
                  <a:lnTo>
                    <a:pt x="549251" y="49563"/>
                  </a:lnTo>
                  <a:cubicBezTo>
                    <a:pt x="433522" y="151513"/>
                    <a:pt x="298889" y="221446"/>
                    <a:pt x="157213" y="258986"/>
                  </a:cubicBezTo>
                  <a:lnTo>
                    <a:pt x="0" y="285829"/>
                  </a:lnTo>
                  <a:lnTo>
                    <a:pt x="18441" y="1040484"/>
                  </a:lnTo>
                  <a:close/>
                </a:path>
              </a:pathLst>
            </a:custGeom>
            <a:solidFill>
              <a:srgbClr val="6FBA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CC3A7E4-2B20-83DA-2DCC-EA06813C8ECC}"/>
                </a:ext>
              </a:extLst>
            </p:cNvPr>
            <p:cNvSpPr/>
            <p:nvPr/>
          </p:nvSpPr>
          <p:spPr>
            <a:xfrm rot="2591098" flipV="1">
              <a:off x="3649305" y="3698352"/>
              <a:ext cx="1000240" cy="1116082"/>
            </a:xfrm>
            <a:custGeom>
              <a:avLst/>
              <a:gdLst>
                <a:gd name="connsiteX0" fmla="*/ 0 w 1000240"/>
                <a:gd name="connsiteY0" fmla="*/ 600419 h 1116082"/>
                <a:gd name="connsiteX1" fmla="*/ 549414 w 1000240"/>
                <a:gd name="connsiteY1" fmla="*/ 1116082 h 1116082"/>
                <a:gd name="connsiteX2" fmla="*/ 641716 w 1000240"/>
                <a:gd name="connsiteY2" fmla="*/ 1007912 h 1116082"/>
                <a:gd name="connsiteX3" fmla="*/ 991960 w 1000240"/>
                <a:gd name="connsiteY3" fmla="*/ 136020 h 1116082"/>
                <a:gd name="connsiteX4" fmla="*/ 1000240 w 1000240"/>
                <a:gd name="connsiteY4" fmla="*/ 0 h 1116082"/>
                <a:gd name="connsiteX5" fmla="*/ 244665 w 1000240"/>
                <a:gd name="connsiteY5" fmla="*/ 0 h 1116082"/>
                <a:gd name="connsiteX6" fmla="*/ 229508 w 1000240"/>
                <a:gd name="connsiteY6" fmla="*/ 142789 h 1116082"/>
                <a:gd name="connsiteX7" fmla="*/ 45327 w 1000240"/>
                <a:gd name="connsiteY7" fmla="*/ 547300 h 1116082"/>
                <a:gd name="connsiteX8" fmla="*/ 0 w 1000240"/>
                <a:gd name="connsiteY8" fmla="*/ 600419 h 111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240" h="1116082">
                  <a:moveTo>
                    <a:pt x="0" y="600419"/>
                  </a:moveTo>
                  <a:lnTo>
                    <a:pt x="549414" y="1116082"/>
                  </a:lnTo>
                  <a:lnTo>
                    <a:pt x="641716" y="1007912"/>
                  </a:lnTo>
                  <a:cubicBezTo>
                    <a:pt x="842797" y="748191"/>
                    <a:pt x="959161" y="445434"/>
                    <a:pt x="991960" y="136020"/>
                  </a:cubicBezTo>
                  <a:lnTo>
                    <a:pt x="1000240" y="0"/>
                  </a:lnTo>
                  <a:lnTo>
                    <a:pt x="244665" y="0"/>
                  </a:lnTo>
                  <a:lnTo>
                    <a:pt x="229508" y="142789"/>
                  </a:lnTo>
                  <a:cubicBezTo>
                    <a:pt x="201013" y="286557"/>
                    <a:pt x="139744" y="425348"/>
                    <a:pt x="45327" y="547300"/>
                  </a:cubicBezTo>
                  <a:lnTo>
                    <a:pt x="0" y="600419"/>
                  </a:lnTo>
                  <a:close/>
                </a:path>
              </a:pathLst>
            </a:custGeom>
            <a:solidFill>
              <a:srgbClr val="54A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C05687B-C84F-55F0-14B6-23BC6FEE5195}"/>
                </a:ext>
              </a:extLst>
            </p:cNvPr>
            <p:cNvSpPr/>
            <p:nvPr/>
          </p:nvSpPr>
          <p:spPr>
            <a:xfrm rot="2591098" flipV="1">
              <a:off x="2757142" y="4507213"/>
              <a:ext cx="1056930" cy="1257393"/>
            </a:xfrm>
            <a:custGeom>
              <a:avLst/>
              <a:gdLst>
                <a:gd name="connsiteX0" fmla="*/ 303232 w 1056930"/>
                <a:gd name="connsiteY0" fmla="*/ 1257393 h 1257393"/>
                <a:gd name="connsiteX1" fmla="*/ 1056930 w 1056930"/>
                <a:gd name="connsiteY1" fmla="*/ 1257393 h 1257393"/>
                <a:gd name="connsiteX2" fmla="*/ 1053240 w 1056930"/>
                <a:gd name="connsiteY2" fmla="*/ 1128845 h 1257393"/>
                <a:gd name="connsiteX3" fmla="*/ 635671 w 1056930"/>
                <a:gd name="connsiteY3" fmla="*/ 124601 h 1257393"/>
                <a:gd name="connsiteX4" fmla="*/ 515662 w 1056930"/>
                <a:gd name="connsiteY4" fmla="*/ 0 h 1257393"/>
                <a:gd name="connsiteX5" fmla="*/ 0 w 1056930"/>
                <a:gd name="connsiteY5" fmla="*/ 549414 h 1257393"/>
                <a:gd name="connsiteX6" fmla="*/ 66496 w 1056930"/>
                <a:gd name="connsiteY6" fmla="*/ 618455 h 1257393"/>
                <a:gd name="connsiteX7" fmla="*/ 291456 w 1056930"/>
                <a:gd name="connsiteY7" fmla="*/ 1097373 h 1257393"/>
                <a:gd name="connsiteX8" fmla="*/ 303232 w 1056930"/>
                <a:gd name="connsiteY8" fmla="*/ 1257393 h 125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930" h="1257393">
                  <a:moveTo>
                    <a:pt x="303232" y="1257393"/>
                  </a:moveTo>
                  <a:lnTo>
                    <a:pt x="1056930" y="1257393"/>
                  </a:lnTo>
                  <a:lnTo>
                    <a:pt x="1053240" y="1128845"/>
                  </a:lnTo>
                  <a:cubicBezTo>
                    <a:pt x="1026658" y="767399"/>
                    <a:pt x="886859" y="413395"/>
                    <a:pt x="635671" y="124601"/>
                  </a:cubicBezTo>
                  <a:lnTo>
                    <a:pt x="515662" y="0"/>
                  </a:lnTo>
                  <a:lnTo>
                    <a:pt x="0" y="549414"/>
                  </a:lnTo>
                  <a:lnTo>
                    <a:pt x="66496" y="618455"/>
                  </a:lnTo>
                  <a:cubicBezTo>
                    <a:pt x="187810" y="757932"/>
                    <a:pt x="263014" y="924404"/>
                    <a:pt x="291456" y="1097373"/>
                  </a:cubicBezTo>
                  <a:lnTo>
                    <a:pt x="303232" y="1257393"/>
                  </a:lnTo>
                  <a:close/>
                </a:path>
              </a:pathLst>
            </a:custGeom>
            <a:solidFill>
              <a:srgbClr val="398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A2A9105-DF75-AB11-7B9A-10304F315097}"/>
                </a:ext>
              </a:extLst>
            </p:cNvPr>
            <p:cNvSpPr/>
            <p:nvPr/>
          </p:nvSpPr>
          <p:spPr>
            <a:xfrm>
              <a:off x="1805134" y="2856961"/>
              <a:ext cx="2031725" cy="2031725"/>
            </a:xfrm>
            <a:custGeom>
              <a:avLst/>
              <a:gdLst>
                <a:gd name="connsiteX0" fmla="*/ 972565 w 1945130"/>
                <a:gd name="connsiteY0" fmla="*/ 0 h 1945130"/>
                <a:gd name="connsiteX1" fmla="*/ 976270 w 1945130"/>
                <a:gd name="connsiteY1" fmla="*/ 187 h 1945130"/>
                <a:gd name="connsiteX2" fmla="*/ 1072004 w 1945130"/>
                <a:gd name="connsiteY2" fmla="*/ 5021 h 1945130"/>
                <a:gd name="connsiteX3" fmla="*/ 1945130 w 1945130"/>
                <a:gd name="connsiteY3" fmla="*/ 972565 h 1945130"/>
                <a:gd name="connsiteX4" fmla="*/ 1072004 w 1945130"/>
                <a:gd name="connsiteY4" fmla="*/ 1940109 h 1945130"/>
                <a:gd name="connsiteX5" fmla="*/ 976270 w 1945130"/>
                <a:gd name="connsiteY5" fmla="*/ 1944943 h 1945130"/>
                <a:gd name="connsiteX6" fmla="*/ 972565 w 1945130"/>
                <a:gd name="connsiteY6" fmla="*/ 1945130 h 1945130"/>
                <a:gd name="connsiteX7" fmla="*/ 0 w 1945130"/>
                <a:gd name="connsiteY7" fmla="*/ 972565 h 1945130"/>
                <a:gd name="connsiteX8" fmla="*/ 972565 w 1945130"/>
                <a:gd name="connsiteY8" fmla="*/ 0 h 194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5130" h="1945130">
                  <a:moveTo>
                    <a:pt x="972565" y="0"/>
                  </a:moveTo>
                  <a:lnTo>
                    <a:pt x="976270" y="187"/>
                  </a:lnTo>
                  <a:lnTo>
                    <a:pt x="1072004" y="5021"/>
                  </a:lnTo>
                  <a:cubicBezTo>
                    <a:pt x="1562426" y="54826"/>
                    <a:pt x="1945130" y="469003"/>
                    <a:pt x="1945130" y="972565"/>
                  </a:cubicBezTo>
                  <a:cubicBezTo>
                    <a:pt x="1945130" y="1476127"/>
                    <a:pt x="1562426" y="1890304"/>
                    <a:pt x="1072004" y="1940109"/>
                  </a:cubicBezTo>
                  <a:lnTo>
                    <a:pt x="976270" y="1944943"/>
                  </a:lnTo>
                  <a:lnTo>
                    <a:pt x="972565" y="1945130"/>
                  </a:lnTo>
                  <a:cubicBezTo>
                    <a:pt x="435432" y="1945130"/>
                    <a:pt x="0" y="1509698"/>
                    <a:pt x="0" y="972565"/>
                  </a:cubicBezTo>
                  <a:cubicBezTo>
                    <a:pt x="0" y="435432"/>
                    <a:pt x="435432" y="0"/>
                    <a:pt x="97256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C7723FA-5EF6-5993-5AC3-4A41B0EC616C}"/>
                </a:ext>
              </a:extLst>
            </p:cNvPr>
            <p:cNvCxnSpPr>
              <a:cxnSpLocks/>
            </p:cNvCxnSpPr>
            <p:nvPr/>
          </p:nvCxnSpPr>
          <p:spPr>
            <a:xfrm>
              <a:off x="3463603" y="5435253"/>
              <a:ext cx="302146" cy="524010"/>
            </a:xfrm>
            <a:prstGeom prst="line">
              <a:avLst/>
            </a:prstGeom>
            <a:ln w="28575">
              <a:solidFill>
                <a:srgbClr val="398E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11AD70E-3FE1-7BDF-C790-C4B0AF905F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7132" y="1787361"/>
              <a:ext cx="238617" cy="499422"/>
            </a:xfrm>
            <a:prstGeom prst="line">
              <a:avLst/>
            </a:prstGeom>
            <a:ln w="28575">
              <a:solidFill>
                <a:srgbClr val="8AD0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E68D695-037D-254E-103A-017216CFCB8E}"/>
                </a:ext>
              </a:extLst>
            </p:cNvPr>
            <p:cNvSpPr txBox="1"/>
            <p:nvPr/>
          </p:nvSpPr>
          <p:spPr>
            <a:xfrm>
              <a:off x="2330361" y="3936527"/>
              <a:ext cx="994423" cy="26717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utfit" pitchFamily="2" charset="0"/>
                </a:rPr>
                <a:t>Our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noProof="0" dirty="0">
                  <a:solidFill>
                    <a:prstClr val="black"/>
                  </a:solidFill>
                  <a:latin typeface="Outfit" pitchFamily="2" charset="0"/>
                </a:rPr>
                <a:t>People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utfit" pitchFamily="2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BEBFBB3D-2160-6C8B-A5D4-46096239B6A8}"/>
              </a:ext>
            </a:extLst>
          </p:cNvPr>
          <p:cNvSpPr txBox="1"/>
          <p:nvPr/>
        </p:nvSpPr>
        <p:spPr>
          <a:xfrm>
            <a:off x="6238861" y="2680482"/>
            <a:ext cx="1977552" cy="384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41460"/>
                </a:solidFill>
                <a:effectLst/>
                <a:uLnTx/>
                <a:uFillTx/>
                <a:latin typeface="Outfit" pitchFamily="2" charset="0"/>
              </a:rPr>
              <a:t>Wellbeing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6F2F6F3-FF94-28FF-D008-047F74F3C013}"/>
              </a:ext>
            </a:extLst>
          </p:cNvPr>
          <p:cNvSpPr txBox="1"/>
          <p:nvPr/>
        </p:nvSpPr>
        <p:spPr>
          <a:xfrm>
            <a:off x="6238861" y="4158456"/>
            <a:ext cx="2066939" cy="384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41460"/>
                </a:solidFill>
                <a:effectLst/>
                <a:uLnTx/>
                <a:uFillTx/>
                <a:latin typeface="Outfit" pitchFamily="2" charset="0"/>
              </a:rPr>
              <a:t>Team Development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FAFE2F-5649-5B68-CD28-373463A76EFF}"/>
              </a:ext>
            </a:extLst>
          </p:cNvPr>
          <p:cNvSpPr txBox="1"/>
          <p:nvPr/>
        </p:nvSpPr>
        <p:spPr>
          <a:xfrm>
            <a:off x="5961168" y="5947541"/>
            <a:ext cx="2622322" cy="384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41460"/>
                </a:solidFill>
                <a:effectLst/>
                <a:uLnTx/>
                <a:uFillTx/>
                <a:latin typeface="Outfit" pitchFamily="2" charset="0"/>
              </a:rPr>
              <a:t>Recognition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5C66AA0B-13E4-A9E1-32F9-FE6834CB0D9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920417" y="2033647"/>
            <a:ext cx="720000" cy="7200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C33970E5-E6C9-37CA-F5BE-2C5385F9381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8140" y="2939131"/>
            <a:ext cx="612000" cy="612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4D176BB-03F0-C4A3-0249-45B3991B622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56223" y="4083950"/>
            <a:ext cx="648000" cy="6480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DD61C176-F31C-2063-84DD-BA170E7D1DF2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6417" y="5057082"/>
            <a:ext cx="648000" cy="64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739C4E4F-3148-96FF-6273-B6A154EFC60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37031" y="3154791"/>
            <a:ext cx="720000" cy="720000"/>
          </a:xfrm>
          <a:prstGeom prst="rect">
            <a:avLst/>
          </a:prstGeom>
        </p:spPr>
      </p:pic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671B1CE7-EFB9-C5CC-B0EF-2693CB543054}"/>
              </a:ext>
            </a:extLst>
          </p:cNvPr>
          <p:cNvSpPr txBox="1">
            <a:spLocks/>
          </p:cNvSpPr>
          <p:nvPr/>
        </p:nvSpPr>
        <p:spPr>
          <a:xfrm>
            <a:off x="1270768" y="436144"/>
            <a:ext cx="6279612" cy="5222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noProof="0" dirty="0">
                <a:solidFill>
                  <a:srgbClr val="141460"/>
                </a:solidFill>
              </a:rPr>
              <a:t>Powered by our people</a:t>
            </a: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99FED424-5E82-1158-987C-9324F95060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98" y="0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70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8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4180A-87D6-2DFD-2D60-F80467FA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B80E3D-B9E4-A8C9-87C7-915CFE468AD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23025"/>
            <a:ext cx="2743200" cy="365125"/>
          </a:xfrm>
        </p:spPr>
        <p:txBody>
          <a:bodyPr/>
          <a:lstStyle/>
          <a:p>
            <a:fld id="{89B3839D-7248-2548-8E7C-1368B0F2D001}" type="slidenum">
              <a:rPr lang="en-GB" noProof="0" smtClean="0"/>
              <a:pPr/>
              <a:t>7</a:t>
            </a:fld>
            <a:endParaRPr lang="en-GB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5C9666-9E3D-28C8-0704-5F7350C6D600}"/>
              </a:ext>
            </a:extLst>
          </p:cNvPr>
          <p:cNvGrpSpPr/>
          <p:nvPr/>
        </p:nvGrpSpPr>
        <p:grpSpPr>
          <a:xfrm>
            <a:off x="1362075" y="951983"/>
            <a:ext cx="8181975" cy="5471044"/>
            <a:chOff x="1805134" y="1433645"/>
            <a:chExt cx="6644926" cy="452561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43C7BB7-A319-B17B-F079-C9D6447538CB}"/>
                </a:ext>
              </a:extLst>
            </p:cNvPr>
            <p:cNvCxnSpPr>
              <a:cxnSpLocks/>
            </p:cNvCxnSpPr>
            <p:nvPr/>
          </p:nvCxnSpPr>
          <p:spPr>
            <a:xfrm>
              <a:off x="3765750" y="1787361"/>
              <a:ext cx="4684310" cy="0"/>
            </a:xfrm>
            <a:prstGeom prst="line">
              <a:avLst/>
            </a:prstGeom>
            <a:ln w="28575">
              <a:solidFill>
                <a:srgbClr val="EDDD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D2B7842-6291-E57F-5F3F-35B0950FE647}"/>
                </a:ext>
              </a:extLst>
            </p:cNvPr>
            <p:cNvCxnSpPr>
              <a:cxnSpLocks/>
            </p:cNvCxnSpPr>
            <p:nvPr/>
          </p:nvCxnSpPr>
          <p:spPr>
            <a:xfrm>
              <a:off x="4453183" y="3253219"/>
              <a:ext cx="3996877" cy="0"/>
            </a:xfrm>
            <a:prstGeom prst="line">
              <a:avLst/>
            </a:prstGeom>
            <a:ln w="28575">
              <a:solidFill>
                <a:srgbClr val="DFC4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B48807E-73E6-211D-2148-183A60431884}"/>
                </a:ext>
              </a:extLst>
            </p:cNvPr>
            <p:cNvCxnSpPr>
              <a:cxnSpLocks/>
            </p:cNvCxnSpPr>
            <p:nvPr/>
          </p:nvCxnSpPr>
          <p:spPr>
            <a:xfrm>
              <a:off x="4453183" y="4477674"/>
              <a:ext cx="3996877" cy="0"/>
            </a:xfrm>
            <a:prstGeom prst="line">
              <a:avLst/>
            </a:prstGeom>
            <a:ln w="28575">
              <a:solidFill>
                <a:srgbClr val="C99B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55B515C-F59B-ACD5-724D-FB07D8B5F289}"/>
                </a:ext>
              </a:extLst>
            </p:cNvPr>
            <p:cNvCxnSpPr>
              <a:cxnSpLocks/>
            </p:cNvCxnSpPr>
            <p:nvPr/>
          </p:nvCxnSpPr>
          <p:spPr>
            <a:xfrm>
              <a:off x="3755435" y="5955713"/>
              <a:ext cx="4684311" cy="0"/>
            </a:xfrm>
            <a:prstGeom prst="line">
              <a:avLst/>
            </a:prstGeom>
            <a:ln w="28575">
              <a:solidFill>
                <a:srgbClr val="C493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4D1F68-423D-10F7-4C83-844677DB0BAD}"/>
                </a:ext>
              </a:extLst>
            </p:cNvPr>
            <p:cNvSpPr txBox="1"/>
            <p:nvPr/>
          </p:nvSpPr>
          <p:spPr>
            <a:xfrm>
              <a:off x="5603327" y="1433645"/>
              <a:ext cx="2003546" cy="31837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41460"/>
                  </a:solidFill>
                  <a:effectLst/>
                  <a:uLnTx/>
                  <a:uFillTx/>
                  <a:latin typeface="Outfit" pitchFamily="2" charset="0"/>
                </a:rPr>
                <a:t>Operational Excellence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C2D1EF-9B16-23DB-850E-EFEEB6BC4B0F}"/>
                </a:ext>
              </a:extLst>
            </p:cNvPr>
            <p:cNvSpPr/>
            <p:nvPr/>
          </p:nvSpPr>
          <p:spPr>
            <a:xfrm rot="2591098" flipV="1">
              <a:off x="2648678" y="2083010"/>
              <a:ext cx="1243980" cy="1014440"/>
            </a:xfrm>
            <a:custGeom>
              <a:avLst/>
              <a:gdLst>
                <a:gd name="connsiteX0" fmla="*/ 0 w 1243980"/>
                <a:gd name="connsiteY0" fmla="*/ 549413 h 1014440"/>
                <a:gd name="connsiteX1" fmla="*/ 131949 w 1243980"/>
                <a:gd name="connsiteY1" fmla="*/ 661292 h 1014440"/>
                <a:gd name="connsiteX2" fmla="*/ 1160616 w 1243980"/>
                <a:gd name="connsiteY2" fmla="*/ 1014440 h 1014440"/>
                <a:gd name="connsiteX3" fmla="*/ 1243980 w 1243980"/>
                <a:gd name="connsiteY3" fmla="*/ 1011550 h 1014440"/>
                <a:gd name="connsiteX4" fmla="*/ 1225558 w 1243980"/>
                <a:gd name="connsiteY4" fmla="*/ 257638 h 1014440"/>
                <a:gd name="connsiteX5" fmla="*/ 1080975 w 1243980"/>
                <a:gd name="connsiteY5" fmla="*/ 256178 h 1014440"/>
                <a:gd name="connsiteX6" fmla="*/ 588775 w 1243980"/>
                <a:gd name="connsiteY6" fmla="*/ 61991 h 1014440"/>
                <a:gd name="connsiteX7" fmla="*/ 515662 w 1243980"/>
                <a:gd name="connsiteY7" fmla="*/ 0 h 1014440"/>
                <a:gd name="connsiteX8" fmla="*/ 0 w 1243980"/>
                <a:gd name="connsiteY8" fmla="*/ 549413 h 101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980" h="1014440">
                  <a:moveTo>
                    <a:pt x="0" y="549413"/>
                  </a:moveTo>
                  <a:lnTo>
                    <a:pt x="131949" y="661292"/>
                  </a:lnTo>
                  <a:cubicBezTo>
                    <a:pt x="436067" y="893691"/>
                    <a:pt x="798212" y="1010797"/>
                    <a:pt x="1160616" y="1014440"/>
                  </a:cubicBezTo>
                  <a:lnTo>
                    <a:pt x="1243980" y="1011550"/>
                  </a:lnTo>
                  <a:lnTo>
                    <a:pt x="1225558" y="257638"/>
                  </a:lnTo>
                  <a:lnTo>
                    <a:pt x="1080975" y="256178"/>
                  </a:lnTo>
                  <a:cubicBezTo>
                    <a:pt x="906552" y="238744"/>
                    <a:pt x="735653" y="174231"/>
                    <a:pt x="588775" y="61991"/>
                  </a:cubicBezTo>
                  <a:lnTo>
                    <a:pt x="515662" y="0"/>
                  </a:lnTo>
                  <a:lnTo>
                    <a:pt x="0" y="549413"/>
                  </a:lnTo>
                  <a:close/>
                </a:path>
              </a:pathLst>
            </a:custGeom>
            <a:solidFill>
              <a:srgbClr val="EDDD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F038D7F-3343-F15E-ECFC-E8632910FC00}"/>
                </a:ext>
              </a:extLst>
            </p:cNvPr>
            <p:cNvSpPr/>
            <p:nvPr/>
          </p:nvSpPr>
          <p:spPr>
            <a:xfrm rot="2591098" flipV="1">
              <a:off x="3576377" y="2920495"/>
              <a:ext cx="1149802" cy="1040484"/>
            </a:xfrm>
            <a:custGeom>
              <a:avLst/>
              <a:gdLst>
                <a:gd name="connsiteX0" fmla="*/ 18441 w 1149802"/>
                <a:gd name="connsiteY0" fmla="*/ 1040484 h 1040484"/>
                <a:gd name="connsiteX1" fmla="*/ 44547 w 1149802"/>
                <a:gd name="connsiteY1" fmla="*/ 1039579 h 1040484"/>
                <a:gd name="connsiteX2" fmla="*/ 1046699 w 1149802"/>
                <a:gd name="connsiteY2" fmla="*/ 615593 h 1040484"/>
                <a:gd name="connsiteX3" fmla="*/ 1149802 w 1149802"/>
                <a:gd name="connsiteY3" fmla="*/ 515663 h 1040484"/>
                <a:gd name="connsiteX4" fmla="*/ 600388 w 1149802"/>
                <a:gd name="connsiteY4" fmla="*/ 0 h 1040484"/>
                <a:gd name="connsiteX5" fmla="*/ 549251 w 1149802"/>
                <a:gd name="connsiteY5" fmla="*/ 49563 h 1040484"/>
                <a:gd name="connsiteX6" fmla="*/ 157213 w 1149802"/>
                <a:gd name="connsiteY6" fmla="*/ 258986 h 1040484"/>
                <a:gd name="connsiteX7" fmla="*/ 0 w 1149802"/>
                <a:gd name="connsiteY7" fmla="*/ 285829 h 1040484"/>
                <a:gd name="connsiteX8" fmla="*/ 18441 w 1149802"/>
                <a:gd name="connsiteY8" fmla="*/ 1040484 h 10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802" h="1040484">
                  <a:moveTo>
                    <a:pt x="18441" y="1040484"/>
                  </a:moveTo>
                  <a:lnTo>
                    <a:pt x="44547" y="1039579"/>
                  </a:lnTo>
                  <a:cubicBezTo>
                    <a:pt x="405846" y="1010841"/>
                    <a:pt x="759153" y="868902"/>
                    <a:pt x="1046699" y="615593"/>
                  </a:cubicBezTo>
                  <a:lnTo>
                    <a:pt x="1149802" y="515663"/>
                  </a:lnTo>
                  <a:lnTo>
                    <a:pt x="600388" y="0"/>
                  </a:lnTo>
                  <a:lnTo>
                    <a:pt x="549251" y="49563"/>
                  </a:lnTo>
                  <a:cubicBezTo>
                    <a:pt x="433522" y="151513"/>
                    <a:pt x="298889" y="221446"/>
                    <a:pt x="157213" y="258986"/>
                  </a:cubicBezTo>
                  <a:lnTo>
                    <a:pt x="0" y="285829"/>
                  </a:lnTo>
                  <a:lnTo>
                    <a:pt x="18441" y="1040484"/>
                  </a:lnTo>
                  <a:close/>
                </a:path>
              </a:pathLst>
            </a:custGeom>
            <a:solidFill>
              <a:srgbClr val="DFC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9CA3CC0-6AF7-D77D-7822-1009A9CDC795}"/>
                </a:ext>
              </a:extLst>
            </p:cNvPr>
            <p:cNvSpPr/>
            <p:nvPr/>
          </p:nvSpPr>
          <p:spPr>
            <a:xfrm rot="2591098" flipV="1">
              <a:off x="3649305" y="3698352"/>
              <a:ext cx="1000240" cy="1116082"/>
            </a:xfrm>
            <a:custGeom>
              <a:avLst/>
              <a:gdLst>
                <a:gd name="connsiteX0" fmla="*/ 0 w 1000240"/>
                <a:gd name="connsiteY0" fmla="*/ 600419 h 1116082"/>
                <a:gd name="connsiteX1" fmla="*/ 549414 w 1000240"/>
                <a:gd name="connsiteY1" fmla="*/ 1116082 h 1116082"/>
                <a:gd name="connsiteX2" fmla="*/ 641716 w 1000240"/>
                <a:gd name="connsiteY2" fmla="*/ 1007912 h 1116082"/>
                <a:gd name="connsiteX3" fmla="*/ 991960 w 1000240"/>
                <a:gd name="connsiteY3" fmla="*/ 136020 h 1116082"/>
                <a:gd name="connsiteX4" fmla="*/ 1000240 w 1000240"/>
                <a:gd name="connsiteY4" fmla="*/ 0 h 1116082"/>
                <a:gd name="connsiteX5" fmla="*/ 244665 w 1000240"/>
                <a:gd name="connsiteY5" fmla="*/ 0 h 1116082"/>
                <a:gd name="connsiteX6" fmla="*/ 229508 w 1000240"/>
                <a:gd name="connsiteY6" fmla="*/ 142789 h 1116082"/>
                <a:gd name="connsiteX7" fmla="*/ 45327 w 1000240"/>
                <a:gd name="connsiteY7" fmla="*/ 547300 h 1116082"/>
                <a:gd name="connsiteX8" fmla="*/ 0 w 1000240"/>
                <a:gd name="connsiteY8" fmla="*/ 600419 h 111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240" h="1116082">
                  <a:moveTo>
                    <a:pt x="0" y="600419"/>
                  </a:moveTo>
                  <a:lnTo>
                    <a:pt x="549414" y="1116082"/>
                  </a:lnTo>
                  <a:lnTo>
                    <a:pt x="641716" y="1007912"/>
                  </a:lnTo>
                  <a:cubicBezTo>
                    <a:pt x="842797" y="748191"/>
                    <a:pt x="959161" y="445434"/>
                    <a:pt x="991960" y="136020"/>
                  </a:cubicBezTo>
                  <a:lnTo>
                    <a:pt x="1000240" y="0"/>
                  </a:lnTo>
                  <a:lnTo>
                    <a:pt x="244665" y="0"/>
                  </a:lnTo>
                  <a:lnTo>
                    <a:pt x="229508" y="142789"/>
                  </a:lnTo>
                  <a:cubicBezTo>
                    <a:pt x="201013" y="286557"/>
                    <a:pt x="139744" y="425348"/>
                    <a:pt x="45327" y="547300"/>
                  </a:cubicBezTo>
                  <a:lnTo>
                    <a:pt x="0" y="600419"/>
                  </a:lnTo>
                  <a:close/>
                </a:path>
              </a:pathLst>
            </a:custGeom>
            <a:solidFill>
              <a:srgbClr val="C99B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606F062-69C1-52AF-5F52-95102F8A35C0}"/>
                </a:ext>
              </a:extLst>
            </p:cNvPr>
            <p:cNvSpPr/>
            <p:nvPr/>
          </p:nvSpPr>
          <p:spPr>
            <a:xfrm rot="2591098" flipV="1">
              <a:off x="2757142" y="4507213"/>
              <a:ext cx="1056930" cy="1257393"/>
            </a:xfrm>
            <a:custGeom>
              <a:avLst/>
              <a:gdLst>
                <a:gd name="connsiteX0" fmla="*/ 303232 w 1056930"/>
                <a:gd name="connsiteY0" fmla="*/ 1257393 h 1257393"/>
                <a:gd name="connsiteX1" fmla="*/ 1056930 w 1056930"/>
                <a:gd name="connsiteY1" fmla="*/ 1257393 h 1257393"/>
                <a:gd name="connsiteX2" fmla="*/ 1053240 w 1056930"/>
                <a:gd name="connsiteY2" fmla="*/ 1128845 h 1257393"/>
                <a:gd name="connsiteX3" fmla="*/ 635671 w 1056930"/>
                <a:gd name="connsiteY3" fmla="*/ 124601 h 1257393"/>
                <a:gd name="connsiteX4" fmla="*/ 515662 w 1056930"/>
                <a:gd name="connsiteY4" fmla="*/ 0 h 1257393"/>
                <a:gd name="connsiteX5" fmla="*/ 0 w 1056930"/>
                <a:gd name="connsiteY5" fmla="*/ 549414 h 1257393"/>
                <a:gd name="connsiteX6" fmla="*/ 66496 w 1056930"/>
                <a:gd name="connsiteY6" fmla="*/ 618455 h 1257393"/>
                <a:gd name="connsiteX7" fmla="*/ 291456 w 1056930"/>
                <a:gd name="connsiteY7" fmla="*/ 1097373 h 1257393"/>
                <a:gd name="connsiteX8" fmla="*/ 303232 w 1056930"/>
                <a:gd name="connsiteY8" fmla="*/ 1257393 h 1257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930" h="1257393">
                  <a:moveTo>
                    <a:pt x="303232" y="1257393"/>
                  </a:moveTo>
                  <a:lnTo>
                    <a:pt x="1056930" y="1257393"/>
                  </a:lnTo>
                  <a:lnTo>
                    <a:pt x="1053240" y="1128845"/>
                  </a:lnTo>
                  <a:cubicBezTo>
                    <a:pt x="1026658" y="767399"/>
                    <a:pt x="886859" y="413395"/>
                    <a:pt x="635671" y="124601"/>
                  </a:cubicBezTo>
                  <a:lnTo>
                    <a:pt x="515662" y="0"/>
                  </a:lnTo>
                  <a:lnTo>
                    <a:pt x="0" y="549414"/>
                  </a:lnTo>
                  <a:lnTo>
                    <a:pt x="66496" y="618455"/>
                  </a:lnTo>
                  <a:cubicBezTo>
                    <a:pt x="187810" y="757932"/>
                    <a:pt x="263014" y="924404"/>
                    <a:pt x="291456" y="1097373"/>
                  </a:cubicBezTo>
                  <a:lnTo>
                    <a:pt x="303232" y="1257393"/>
                  </a:lnTo>
                  <a:close/>
                </a:path>
              </a:pathLst>
            </a:custGeom>
            <a:solidFill>
              <a:srgbClr val="C493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6876695-972B-D771-3455-F69489210008}"/>
                </a:ext>
              </a:extLst>
            </p:cNvPr>
            <p:cNvSpPr/>
            <p:nvPr/>
          </p:nvSpPr>
          <p:spPr>
            <a:xfrm>
              <a:off x="1805134" y="2856961"/>
              <a:ext cx="2031725" cy="2031725"/>
            </a:xfrm>
            <a:custGeom>
              <a:avLst/>
              <a:gdLst>
                <a:gd name="connsiteX0" fmla="*/ 972565 w 1945130"/>
                <a:gd name="connsiteY0" fmla="*/ 0 h 1945130"/>
                <a:gd name="connsiteX1" fmla="*/ 976270 w 1945130"/>
                <a:gd name="connsiteY1" fmla="*/ 187 h 1945130"/>
                <a:gd name="connsiteX2" fmla="*/ 1072004 w 1945130"/>
                <a:gd name="connsiteY2" fmla="*/ 5021 h 1945130"/>
                <a:gd name="connsiteX3" fmla="*/ 1945130 w 1945130"/>
                <a:gd name="connsiteY3" fmla="*/ 972565 h 1945130"/>
                <a:gd name="connsiteX4" fmla="*/ 1072004 w 1945130"/>
                <a:gd name="connsiteY4" fmla="*/ 1940109 h 1945130"/>
                <a:gd name="connsiteX5" fmla="*/ 976270 w 1945130"/>
                <a:gd name="connsiteY5" fmla="*/ 1944943 h 1945130"/>
                <a:gd name="connsiteX6" fmla="*/ 972565 w 1945130"/>
                <a:gd name="connsiteY6" fmla="*/ 1945130 h 1945130"/>
                <a:gd name="connsiteX7" fmla="*/ 0 w 1945130"/>
                <a:gd name="connsiteY7" fmla="*/ 972565 h 1945130"/>
                <a:gd name="connsiteX8" fmla="*/ 972565 w 1945130"/>
                <a:gd name="connsiteY8" fmla="*/ 0 h 194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5130" h="1945130">
                  <a:moveTo>
                    <a:pt x="972565" y="0"/>
                  </a:moveTo>
                  <a:lnTo>
                    <a:pt x="976270" y="187"/>
                  </a:lnTo>
                  <a:lnTo>
                    <a:pt x="1072004" y="5021"/>
                  </a:lnTo>
                  <a:cubicBezTo>
                    <a:pt x="1562426" y="54826"/>
                    <a:pt x="1945130" y="469003"/>
                    <a:pt x="1945130" y="972565"/>
                  </a:cubicBezTo>
                  <a:cubicBezTo>
                    <a:pt x="1945130" y="1476127"/>
                    <a:pt x="1562426" y="1890304"/>
                    <a:pt x="1072004" y="1940109"/>
                  </a:cubicBezTo>
                  <a:lnTo>
                    <a:pt x="976270" y="1944943"/>
                  </a:lnTo>
                  <a:lnTo>
                    <a:pt x="972565" y="1945130"/>
                  </a:lnTo>
                  <a:cubicBezTo>
                    <a:pt x="435432" y="1945130"/>
                    <a:pt x="0" y="1509698"/>
                    <a:pt x="0" y="972565"/>
                  </a:cubicBezTo>
                  <a:cubicBezTo>
                    <a:pt x="0" y="435432"/>
                    <a:pt x="435432" y="0"/>
                    <a:pt x="97256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8793FCD-4AF1-D452-BE3E-EEAE75CC8E33}"/>
                </a:ext>
              </a:extLst>
            </p:cNvPr>
            <p:cNvCxnSpPr>
              <a:cxnSpLocks/>
            </p:cNvCxnSpPr>
            <p:nvPr/>
          </p:nvCxnSpPr>
          <p:spPr>
            <a:xfrm>
              <a:off x="3463603" y="5435253"/>
              <a:ext cx="302146" cy="524010"/>
            </a:xfrm>
            <a:prstGeom prst="line">
              <a:avLst/>
            </a:prstGeom>
            <a:ln w="28575">
              <a:solidFill>
                <a:srgbClr val="C493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79266C4-45F3-C345-C211-A73EDEFB0E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7132" y="1787361"/>
              <a:ext cx="238617" cy="499422"/>
            </a:xfrm>
            <a:prstGeom prst="line">
              <a:avLst/>
            </a:prstGeom>
            <a:ln w="28575">
              <a:solidFill>
                <a:srgbClr val="EDDDF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7D2F1AC-48D8-C6BA-8E76-8857362FCDB5}"/>
              </a:ext>
            </a:extLst>
          </p:cNvPr>
          <p:cNvSpPr txBox="1"/>
          <p:nvPr/>
        </p:nvSpPr>
        <p:spPr>
          <a:xfrm>
            <a:off x="6238860" y="2651907"/>
            <a:ext cx="1977552" cy="384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41460"/>
                </a:solidFill>
                <a:effectLst/>
                <a:uLnTx/>
                <a:uFillTx/>
                <a:latin typeface="Outfit" pitchFamily="2" charset="0"/>
              </a:rPr>
              <a:t>Sustainability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E734953-2C75-CA93-D1C6-47B9596E1585}"/>
              </a:ext>
            </a:extLst>
          </p:cNvPr>
          <p:cNvSpPr txBox="1"/>
          <p:nvPr/>
        </p:nvSpPr>
        <p:spPr>
          <a:xfrm>
            <a:off x="6238860" y="4132156"/>
            <a:ext cx="2066939" cy="384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41460"/>
                </a:solidFill>
                <a:effectLst/>
                <a:uLnTx/>
                <a:uFillTx/>
                <a:latin typeface="Outfit" pitchFamily="2" charset="0"/>
              </a:rPr>
              <a:t>Innovation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C398F9-298F-7F24-8E12-FEAC27F8DEFA}"/>
              </a:ext>
            </a:extLst>
          </p:cNvPr>
          <p:cNvSpPr txBox="1"/>
          <p:nvPr/>
        </p:nvSpPr>
        <p:spPr>
          <a:xfrm>
            <a:off x="2008793" y="3977729"/>
            <a:ext cx="1224445" cy="32299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utfit" pitchFamily="2" charset="0"/>
              </a:rPr>
              <a:t>Our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utfit" pitchFamily="2" charset="0"/>
              </a:rPr>
              <a:t>Fut</a:t>
            </a:r>
            <a:r>
              <a:rPr lang="en-GB" sz="1600" b="1" noProof="0" dirty="0">
                <a:solidFill>
                  <a:prstClr val="black"/>
                </a:solidFill>
                <a:latin typeface="Outfit" pitchFamily="2" charset="0"/>
              </a:rPr>
              <a:t>ure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utfit" pitchFamily="2" charset="0"/>
            </a:endParaRP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50023735-00ED-6EE7-D4D9-18DC0417F34F}"/>
              </a:ext>
            </a:extLst>
          </p:cNvPr>
          <p:cNvSpPr txBox="1">
            <a:spLocks/>
          </p:cNvSpPr>
          <p:nvPr/>
        </p:nvSpPr>
        <p:spPr>
          <a:xfrm>
            <a:off x="223018" y="407569"/>
            <a:ext cx="6279612" cy="5222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utfi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noProof="0" dirty="0">
                <a:solidFill>
                  <a:srgbClr val="141460"/>
                </a:solidFill>
              </a:rPr>
              <a:t>Passionate about our future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6EB7116-DFC7-29F4-F8C5-F43BF76F0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187" y="-3331"/>
            <a:ext cx="1260000" cy="1260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D1394DB-D1F7-1DA0-8896-7F8DAA17C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0" y="5260975"/>
            <a:ext cx="1495425" cy="1495425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03E6EFF-8D9F-44FA-F0DC-CDFA0AA8F36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0607" y="3105685"/>
            <a:ext cx="720000" cy="7200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AE6248F-E601-AD33-F6F0-8DE5C0B381D0}"/>
              </a:ext>
            </a:extLst>
          </p:cNvPr>
          <p:cNvSpPr txBox="1"/>
          <p:nvPr/>
        </p:nvSpPr>
        <p:spPr>
          <a:xfrm>
            <a:off x="5961168" y="5918966"/>
            <a:ext cx="2622322" cy="3848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41460"/>
                </a:solidFill>
                <a:effectLst/>
                <a:uLnTx/>
                <a:uFillTx/>
                <a:latin typeface="Outfit" pitchFamily="2" charset="0"/>
              </a:rPr>
              <a:t>Continuous Improvement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4F6322E-0D06-CCBC-9C37-0314490C3F63}"/>
              </a:ext>
            </a:extLst>
          </p:cNvPr>
          <p:cNvPicPr preferRelativeResize="0"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62426" y="2104756"/>
            <a:ext cx="1116000" cy="533123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F293F1D3-B046-E093-3ACB-968A8F34C7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7348" y="3067252"/>
            <a:ext cx="648000" cy="648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DE3475F2-55A8-C993-2F0E-F22424A08F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62480" y="4124845"/>
            <a:ext cx="648000" cy="64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3756B0F5-CC07-9C70-CC56-A7B77EF34D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48078" y="501452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49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25759-4C85-5CB6-90AB-FDE71C083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E566F2A-5935-AB15-4E8B-D4B2541458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DE443-5173-C003-AE75-3F552D7BE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GB" noProof="0" smtClean="0"/>
              <a:t>8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F5F534-7B40-F5E6-4AA5-E5BF03FAAD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5634" y="1228437"/>
            <a:ext cx="9669711" cy="359695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Bring our Purpose to life through the actions you take everyday!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Always ensuring and prioritising the H&amp;S of yourself, colleagues &amp; everyone connected to Cemex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Fostering teamwork &amp; collaboration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Serving our customers &amp; communities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Building a stronger &amp; more successful regional business</a:t>
            </a:r>
          </a:p>
          <a:p>
            <a:endParaRPr lang="en-GB" noProof="0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AD7EE-ABA3-86BA-F5E4-728F4FE0A006}"/>
              </a:ext>
            </a:extLst>
          </p:cNvPr>
          <p:cNvSpPr txBox="1">
            <a:spLocks/>
          </p:cNvSpPr>
          <p:nvPr/>
        </p:nvSpPr>
        <p:spPr>
          <a:xfrm>
            <a:off x="423422" y="528640"/>
            <a:ext cx="9166940" cy="5454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0003AA"/>
                </a:solidFill>
                <a:latin typeface="Outfit Medium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solidFill>
                  <a:srgbClr val="141460"/>
                </a:solidFill>
                <a:latin typeface="Outfit" pitchFamily="2" charset="0"/>
              </a:rPr>
              <a:t>How can I play my part?</a:t>
            </a:r>
          </a:p>
        </p:txBody>
      </p:sp>
    </p:spTree>
    <p:extLst>
      <p:ext uri="{BB962C8B-B14F-4D97-AF65-F5344CB8AC3E}">
        <p14:creationId xmlns:p14="http://schemas.microsoft.com/office/powerpoint/2010/main" val="135472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21AE8-1D20-B13C-2880-3FBB123A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2D3BB96-7AE9-E6C2-0E24-EB81187D58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9D9BB-B19D-D092-9284-A00CCF58B1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GB" noProof="0" smtClean="0"/>
              <a:t>9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3C755B-3E96-9FB6-FEE5-876DFD75AF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5634" y="1228437"/>
            <a:ext cx="10380911" cy="359695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Email Signatures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41460"/>
                </a:solidFill>
              </a:rPr>
              <a:t>Teams Backgrounds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41460"/>
                </a:solidFill>
              </a:rPr>
              <a:t>EMEA Purpose Posters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141460"/>
                </a:solidFill>
              </a:rPr>
              <a:t>Keep an eye out on our UK &amp; EMEA communications channels for upcoming activities!</a:t>
            </a:r>
          </a:p>
          <a:p>
            <a:endParaRPr lang="en-GB" noProof="0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486D720-1A52-CAF3-7A28-3B330DF06F3E}"/>
              </a:ext>
            </a:extLst>
          </p:cNvPr>
          <p:cNvSpPr txBox="1">
            <a:spLocks/>
          </p:cNvSpPr>
          <p:nvPr/>
        </p:nvSpPr>
        <p:spPr>
          <a:xfrm>
            <a:off x="423422" y="528640"/>
            <a:ext cx="9166940" cy="5454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rgbClr val="0003AA"/>
                </a:solidFill>
                <a:latin typeface="Outfit Medium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rgbClr val="808080"/>
                </a:solidFill>
                <a:latin typeface="Outfi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solidFill>
                  <a:srgbClr val="141460"/>
                </a:solidFill>
                <a:latin typeface="Outfit" pitchFamily="2" charset="0"/>
              </a:rPr>
              <a:t>Embrace our Purpose with us</a:t>
            </a:r>
            <a:r>
              <a:rPr lang="en-GB" dirty="0">
                <a:solidFill>
                  <a:srgbClr val="141460"/>
                </a:solidFill>
                <a:latin typeface="Outfit" pitchFamily="2" charset="0"/>
              </a:rPr>
              <a:t>!</a:t>
            </a:r>
            <a:endParaRPr lang="en-GB" noProof="0" dirty="0">
              <a:solidFill>
                <a:srgbClr val="141460"/>
              </a:solidFill>
              <a:latin typeface="Outf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86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BCD73-1C24-3F4A-25BF-B5588E49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66DCE-F9F5-05BC-9C92-0516D82AE8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94A44-9E8A-C80C-C30A-1F3F422E4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GB" noProof="0" smtClean="0"/>
              <a:t>10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0454F2-C08C-BC5D-6B0E-A0D86FAA5E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90067" y="2778166"/>
            <a:ext cx="6279612" cy="334497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GB" sz="2200" noProof="0" dirty="0">
                <a:solidFill>
                  <a:srgbClr val="141460"/>
                </a:solidFill>
              </a:rPr>
              <a:t>What are your own purposes &amp; passions? </a:t>
            </a:r>
          </a:p>
          <a:p>
            <a:pPr algn="ctr">
              <a:lnSpc>
                <a:spcPct val="120000"/>
              </a:lnSpc>
            </a:pPr>
            <a:r>
              <a:rPr lang="en-GB" sz="2200" noProof="0" dirty="0">
                <a:solidFill>
                  <a:srgbClr val="141460"/>
                </a:solidFill>
              </a:rPr>
              <a:t>How do you contribute to Cemex’s core </a:t>
            </a:r>
            <a:br>
              <a:rPr lang="en-GB" sz="2200" noProof="0" dirty="0">
                <a:solidFill>
                  <a:srgbClr val="141460"/>
                </a:solidFill>
              </a:rPr>
            </a:br>
            <a:r>
              <a:rPr lang="en-GB" sz="2200" noProof="0" dirty="0">
                <a:solidFill>
                  <a:srgbClr val="141460"/>
                </a:solidFill>
              </a:rPr>
              <a:t>values, priorities and vision?</a:t>
            </a:r>
          </a:p>
          <a:p>
            <a:endParaRPr lang="en-GB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282624-5452-6544-4E33-1CE210CB9E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90067" y="1911475"/>
            <a:ext cx="6279612" cy="522274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solidFill>
                  <a:srgbClr val="141460"/>
                </a:solidFill>
                <a:latin typeface="Outfit" pitchFamily="2" charset="0"/>
              </a:rPr>
              <a:t>Discussion!</a:t>
            </a:r>
          </a:p>
        </p:txBody>
      </p:sp>
    </p:spTree>
    <p:extLst>
      <p:ext uri="{BB962C8B-B14F-4D97-AF65-F5344CB8AC3E}">
        <p14:creationId xmlns:p14="http://schemas.microsoft.com/office/powerpoint/2010/main" val="1254471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57453-4187-FC7D-EF6A-53F4AD511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AC3A9-DB3E-CD65-1C45-4FEF464AB3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60225" y="6227763"/>
            <a:ext cx="231775" cy="257175"/>
          </a:xfrm>
        </p:spPr>
        <p:txBody>
          <a:bodyPr/>
          <a:lstStyle/>
          <a:p>
            <a:fld id="{86CB4B4D-7CA3-9044-876B-883B54F8677D}" type="slidenum">
              <a:rPr lang="en-GB" noProof="0" smtClean="0"/>
              <a:t>11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19B01B-F802-14F7-0BC2-445A6754D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58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emex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F11B209-611A-4389-A859-430C240BB8AC}" vid="{DDD34334-E8E4-420C-AE18-9CEDA3F9C5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FB01F0E784A940AB576CA55AAF306B" ma:contentTypeVersion="19" ma:contentTypeDescription="Create a new document." ma:contentTypeScope="" ma:versionID="964787b21c04138bfcae8dd470a6a568">
  <xsd:schema xmlns:xsd="http://www.w3.org/2001/XMLSchema" xmlns:xs="http://www.w3.org/2001/XMLSchema" xmlns:p="http://schemas.microsoft.com/office/2006/metadata/properties" xmlns:ns2="e00e4484-7cbd-4181-9771-ebb5964d2e0c" xmlns:ns3="70922bdb-4b57-494b-bb8d-437a8477dff2" targetNamespace="http://schemas.microsoft.com/office/2006/metadata/properties" ma:root="true" ma:fieldsID="4bcbb93cc1e4532c6e02a48c697affde" ns2:_="" ns3:_="">
    <xsd:import namespace="e00e4484-7cbd-4181-9771-ebb5964d2e0c"/>
    <xsd:import namespace="70922bdb-4b57-494b-bb8d-437a8477df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0e4484-7cbd-4181-9771-ebb5964d2e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5b7dcf2-c6da-42da-b577-b542f55746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22bdb-4b57-494b-bb8d-437a8477dff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c7b15c1-6f67-41f7-bb32-2161c1d126c9}" ma:internalName="TaxCatchAll" ma:showField="CatchAllData" ma:web="70922bdb-4b57-494b-bb8d-437a8477df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922bdb-4b57-494b-bb8d-437a8477dff2" xsi:nil="true"/>
    <lcf76f155ced4ddcb4097134ff3c332f xmlns="e00e4484-7cbd-4181-9771-ebb5964d2e0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BB39842-A7BF-4E7E-B1D1-1E7F2885B4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0e4484-7cbd-4181-9771-ebb5964d2e0c"/>
    <ds:schemaRef ds:uri="70922bdb-4b57-494b-bb8d-437a8477df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4F784F-F033-4779-AA52-9502659759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EFC388-F8EB-4CA6-B8B7-9BA1E9A1066D}">
  <ds:schemaRefs>
    <ds:schemaRef ds:uri="http://www.w3.org/XML/1998/namespace"/>
    <ds:schemaRef ds:uri="e00e4484-7cbd-4181-9771-ebb5964d2e0c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70922bdb-4b57-494b-bb8d-437a8477dff2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c33f049c-059e-4077-8401-8aceac0515e7}" enabled="1" method="Standard" siteId="{6ee19001-d0c4-45f8-af8b-ff00f16d07e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Cemex Template March 2023</Template>
  <TotalTime>1561</TotalTime>
  <Words>362</Words>
  <Application>Microsoft Office PowerPoint</Application>
  <PresentationFormat>Widescreen</PresentationFormat>
  <Paragraphs>70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Outfit</vt:lpstr>
      <vt:lpstr>Outfit ExtraBold</vt:lpstr>
      <vt:lpstr>Outfit ExtraLight</vt:lpstr>
      <vt:lpstr>Outfit Light</vt:lpstr>
      <vt:lpstr>Outfit Medium</vt:lpstr>
      <vt:lpstr>Outfit SemiBold</vt:lpstr>
      <vt:lpstr>Cemex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Katarzyna Gorniak-Lojek</dc:creator>
  <cp:keywords/>
  <dc:description/>
  <cp:lastModifiedBy>Tina Baxter</cp:lastModifiedBy>
  <cp:revision>10</cp:revision>
  <cp:lastPrinted>2023-02-28T14:46:47Z</cp:lastPrinted>
  <dcterms:created xsi:type="dcterms:W3CDTF">2023-04-17T11:25:46Z</dcterms:created>
  <dcterms:modified xsi:type="dcterms:W3CDTF">2026-10-07T12:12:23Z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0x0101000EFB01F0E784A940AB576CA55AAF306B</vt:lpwstr>
  </property>
  <property fmtid="{D5CDD505-2E9C-101B-9397-08002B2CF9AE}" pid="3" name="MediaServiceImageTags">
    <vt:lpwstr/>
  </property>
</Properties>
</file>